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5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6.xml" ContentType="application/vnd.openxmlformats-officedocument.theme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theme/theme7.xml" ContentType="application/vnd.openxmlformats-officedocument.theme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8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theme/theme9.xml" ContentType="application/vnd.openxmlformats-officedocument.theme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heme/theme10.xml" ContentType="application/vnd.openxmlformats-officedocument.theme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theme/theme11.xml" ContentType="application/vnd.openxmlformats-officedocument.theme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theme/theme12.xml" ContentType="application/vnd.openxmlformats-officedocument.theme+xml"/>
  <Override PartName="/ppt/slideLayouts/slideLayout129.xml" ContentType="application/vnd.openxmlformats-officedocument.presentationml.slideLayout+xml"/>
  <Override PartName="/ppt/theme/theme13.xml" ContentType="application/vnd.openxmlformats-officedocument.theme+xml"/>
  <Override PartName="/ppt/theme/theme14.xml" ContentType="application/vnd.openxmlformats-officedocument.theme+xml"/>
  <Override PartName="/ppt/theme/theme1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5" r:id="rId2"/>
    <p:sldMasterId id="2147483678" r:id="rId3"/>
    <p:sldMasterId id="2147483691" r:id="rId4"/>
    <p:sldMasterId id="2147483704" r:id="rId5"/>
    <p:sldMasterId id="2147483717" r:id="rId6"/>
    <p:sldMasterId id="2147483729" r:id="rId7"/>
    <p:sldMasterId id="2147483741" r:id="rId8"/>
    <p:sldMasterId id="2147483755" r:id="rId9"/>
    <p:sldMasterId id="2147483767" r:id="rId10"/>
    <p:sldMasterId id="2147483771" r:id="rId11"/>
    <p:sldMasterId id="2147483789" r:id="rId12"/>
    <p:sldMasterId id="2147483792" r:id="rId13"/>
  </p:sldMasterIdLst>
  <p:notesMasterIdLst>
    <p:notesMasterId r:id="rId60"/>
  </p:notesMasterIdLst>
  <p:handoutMasterIdLst>
    <p:handoutMasterId r:id="rId61"/>
  </p:handoutMasterIdLst>
  <p:sldIdLst>
    <p:sldId id="289" r:id="rId14"/>
    <p:sldId id="296" r:id="rId15"/>
    <p:sldId id="282" r:id="rId16"/>
    <p:sldId id="258" r:id="rId17"/>
    <p:sldId id="283" r:id="rId18"/>
    <p:sldId id="332" r:id="rId19"/>
    <p:sldId id="276" r:id="rId20"/>
    <p:sldId id="273" r:id="rId21"/>
    <p:sldId id="298" r:id="rId22"/>
    <p:sldId id="300" r:id="rId23"/>
    <p:sldId id="331" r:id="rId24"/>
    <p:sldId id="279" r:id="rId25"/>
    <p:sldId id="308" r:id="rId26"/>
    <p:sldId id="269" r:id="rId27"/>
    <p:sldId id="305" r:id="rId28"/>
    <p:sldId id="341" r:id="rId29"/>
    <p:sldId id="306" r:id="rId30"/>
    <p:sldId id="333" r:id="rId31"/>
    <p:sldId id="285" r:id="rId32"/>
    <p:sldId id="322" r:id="rId33"/>
    <p:sldId id="284" r:id="rId34"/>
    <p:sldId id="320" r:id="rId35"/>
    <p:sldId id="321" r:id="rId36"/>
    <p:sldId id="286" r:id="rId37"/>
    <p:sldId id="329" r:id="rId38"/>
    <p:sldId id="330" r:id="rId39"/>
    <p:sldId id="342" r:id="rId40"/>
    <p:sldId id="344" r:id="rId41"/>
    <p:sldId id="323" r:id="rId42"/>
    <p:sldId id="327" r:id="rId43"/>
    <p:sldId id="326" r:id="rId44"/>
    <p:sldId id="336" r:id="rId45"/>
    <p:sldId id="334" r:id="rId46"/>
    <p:sldId id="335" r:id="rId47"/>
    <p:sldId id="337" r:id="rId48"/>
    <p:sldId id="338" r:id="rId49"/>
    <p:sldId id="325" r:id="rId50"/>
    <p:sldId id="328" r:id="rId51"/>
    <p:sldId id="316" r:id="rId52"/>
    <p:sldId id="312" r:id="rId53"/>
    <p:sldId id="311" r:id="rId54"/>
    <p:sldId id="315" r:id="rId55"/>
    <p:sldId id="340" r:id="rId56"/>
    <p:sldId id="318" r:id="rId57"/>
    <p:sldId id="317" r:id="rId58"/>
    <p:sldId id="339" r:id="rId59"/>
  </p:sldIdLst>
  <p:sldSz cx="9144000" cy="6858000" type="screen4x3"/>
  <p:notesSz cx="6858000" cy="9926638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ECEDDF"/>
    <a:srgbClr val="BDDEFF"/>
    <a:srgbClr val="FFD624"/>
    <a:srgbClr val="3166CF"/>
    <a:srgbClr val="2D5EC1"/>
    <a:srgbClr val="3E6FD2"/>
    <a:srgbClr val="99CCFF"/>
    <a:srgbClr val="808080"/>
    <a:srgbClr val="0F549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650" y="-4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5.xml"/><Relationship Id="rId26" Type="http://schemas.openxmlformats.org/officeDocument/2006/relationships/slide" Target="slides/slide13.xml"/><Relationship Id="rId39" Type="http://schemas.openxmlformats.org/officeDocument/2006/relationships/slide" Target="slides/slide26.xml"/><Relationship Id="rId21" Type="http://schemas.openxmlformats.org/officeDocument/2006/relationships/slide" Target="slides/slide8.xml"/><Relationship Id="rId34" Type="http://schemas.openxmlformats.org/officeDocument/2006/relationships/slide" Target="slides/slide21.xml"/><Relationship Id="rId42" Type="http://schemas.openxmlformats.org/officeDocument/2006/relationships/slide" Target="slides/slide29.xml"/><Relationship Id="rId47" Type="http://schemas.openxmlformats.org/officeDocument/2006/relationships/slide" Target="slides/slide34.xml"/><Relationship Id="rId50" Type="http://schemas.openxmlformats.org/officeDocument/2006/relationships/slide" Target="slides/slide37.xml"/><Relationship Id="rId55" Type="http://schemas.openxmlformats.org/officeDocument/2006/relationships/slide" Target="slides/slide42.xml"/><Relationship Id="rId63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3.xml"/><Relationship Id="rId20" Type="http://schemas.openxmlformats.org/officeDocument/2006/relationships/slide" Target="slides/slide7.xml"/><Relationship Id="rId29" Type="http://schemas.openxmlformats.org/officeDocument/2006/relationships/slide" Target="slides/slide16.xml"/><Relationship Id="rId41" Type="http://schemas.openxmlformats.org/officeDocument/2006/relationships/slide" Target="slides/slide28.xml"/><Relationship Id="rId54" Type="http://schemas.openxmlformats.org/officeDocument/2006/relationships/slide" Target="slides/slide41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1.xml"/><Relationship Id="rId32" Type="http://schemas.openxmlformats.org/officeDocument/2006/relationships/slide" Target="slides/slide19.xml"/><Relationship Id="rId37" Type="http://schemas.openxmlformats.org/officeDocument/2006/relationships/slide" Target="slides/slide24.xml"/><Relationship Id="rId40" Type="http://schemas.openxmlformats.org/officeDocument/2006/relationships/slide" Target="slides/slide27.xml"/><Relationship Id="rId45" Type="http://schemas.openxmlformats.org/officeDocument/2006/relationships/slide" Target="slides/slide32.xml"/><Relationship Id="rId53" Type="http://schemas.openxmlformats.org/officeDocument/2006/relationships/slide" Target="slides/slide40.xml"/><Relationship Id="rId58" Type="http://schemas.openxmlformats.org/officeDocument/2006/relationships/slide" Target="slides/slide45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slide" Target="slides/slide23.xml"/><Relationship Id="rId49" Type="http://schemas.openxmlformats.org/officeDocument/2006/relationships/slide" Target="slides/slide36.xml"/><Relationship Id="rId57" Type="http://schemas.openxmlformats.org/officeDocument/2006/relationships/slide" Target="slides/slide44.xml"/><Relationship Id="rId61" Type="http://schemas.openxmlformats.org/officeDocument/2006/relationships/handoutMaster" Target="handoutMasters/handoutMaster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6.xml"/><Relationship Id="rId31" Type="http://schemas.openxmlformats.org/officeDocument/2006/relationships/slide" Target="slides/slide18.xml"/><Relationship Id="rId44" Type="http://schemas.openxmlformats.org/officeDocument/2006/relationships/slide" Target="slides/slide31.xml"/><Relationship Id="rId52" Type="http://schemas.openxmlformats.org/officeDocument/2006/relationships/slide" Target="slides/slide39.xml"/><Relationship Id="rId60" Type="http://schemas.openxmlformats.org/officeDocument/2006/relationships/notesMaster" Target="notesMasters/notesMaster1.xml"/><Relationship Id="rId65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slide" Target="slides/slide17.xml"/><Relationship Id="rId35" Type="http://schemas.openxmlformats.org/officeDocument/2006/relationships/slide" Target="slides/slide22.xml"/><Relationship Id="rId43" Type="http://schemas.openxmlformats.org/officeDocument/2006/relationships/slide" Target="slides/slide30.xml"/><Relationship Id="rId48" Type="http://schemas.openxmlformats.org/officeDocument/2006/relationships/slide" Target="slides/slide35.xml"/><Relationship Id="rId56" Type="http://schemas.openxmlformats.org/officeDocument/2006/relationships/slide" Target="slides/slide43.xml"/><Relationship Id="rId64" Type="http://schemas.openxmlformats.org/officeDocument/2006/relationships/theme" Target="theme/theme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8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slide" Target="slides/slide20.xml"/><Relationship Id="rId38" Type="http://schemas.openxmlformats.org/officeDocument/2006/relationships/slide" Target="slides/slide25.xml"/><Relationship Id="rId46" Type="http://schemas.openxmlformats.org/officeDocument/2006/relationships/slide" Target="slides/slide33.xml"/><Relationship Id="rId59" Type="http://schemas.openxmlformats.org/officeDocument/2006/relationships/slide" Target="slides/slide46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6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2547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en-US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3852" y="0"/>
            <a:ext cx="2972547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en-US"/>
          </a:p>
        </p:txBody>
      </p:sp>
      <p:sp>
        <p:nvSpPr>
          <p:cNvPr id="378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4"/>
            <a:ext cx="2972547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en-US"/>
          </a:p>
        </p:txBody>
      </p:sp>
      <p:sp>
        <p:nvSpPr>
          <p:cNvPr id="378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3852" y="9428164"/>
            <a:ext cx="2972547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fld id="{9D006A8A-468A-4FB0-B95E-79C64D8493D8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9609579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2547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en-US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3852" y="0"/>
            <a:ext cx="2972547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en-US"/>
          </a:p>
        </p:txBody>
      </p:sp>
      <p:sp>
        <p:nvSpPr>
          <p:cNvPr id="368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47738" y="744538"/>
            <a:ext cx="4964112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68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480" y="4714876"/>
            <a:ext cx="5487041" cy="446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text styles</a:t>
            </a:r>
          </a:p>
          <a:p>
            <a:pPr lvl="1"/>
            <a:r>
              <a:rPr lang="en-GB" altLang="en-US" smtClean="0"/>
              <a:t>Second level</a:t>
            </a:r>
          </a:p>
          <a:p>
            <a:pPr lvl="2"/>
            <a:r>
              <a:rPr lang="en-GB" altLang="en-US" smtClean="0"/>
              <a:t>Third level</a:t>
            </a:r>
          </a:p>
          <a:p>
            <a:pPr lvl="3"/>
            <a:r>
              <a:rPr lang="en-GB" altLang="en-US" smtClean="0"/>
              <a:t>Fourth level</a:t>
            </a:r>
          </a:p>
          <a:p>
            <a:pPr lvl="4"/>
            <a:r>
              <a:rPr lang="en-GB" altLang="en-US" smtClean="0"/>
              <a:t>Fifth level</a:t>
            </a:r>
          </a:p>
        </p:txBody>
      </p:sp>
      <p:sp>
        <p:nvSpPr>
          <p:cNvPr id="368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4"/>
            <a:ext cx="2972547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en-US"/>
          </a:p>
        </p:txBody>
      </p:sp>
      <p:sp>
        <p:nvSpPr>
          <p:cNvPr id="368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3852" y="9428164"/>
            <a:ext cx="2972547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fld id="{3F01EF70-1D96-4ECB-A8EC-9D4B94E39D1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30418742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C1C0A4-4C51-42C6-B381-10F9519418AD}" type="slidenum">
              <a:rPr lang="en-GB" smtClean="0"/>
              <a:pPr>
                <a:defRPr/>
              </a:pPr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39761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2973" indent="-172973">
              <a:buFont typeface="Arial" panose="020B0604020202020204" pitchFamily="34" charset="0"/>
              <a:buChar char="•"/>
            </a:pPr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C1C0A4-4C51-42C6-B381-10F9519418AD}" type="slidenum">
              <a:rPr lang="en-GB" smtClean="0"/>
              <a:pPr>
                <a:defRPr/>
              </a:pPr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48312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2973" indent="-172973">
              <a:buFont typeface="Arial" panose="020B0604020202020204" pitchFamily="34" charset="0"/>
              <a:buChar char="•"/>
            </a:pPr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C1C0A4-4C51-42C6-B381-10F9519418AD}" type="slidenum">
              <a:rPr lang="en-GB" smtClean="0"/>
              <a:pPr>
                <a:defRPr/>
              </a:pPr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48312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01EF70-1D96-4ECB-A8EC-9D4B94E39D13}" type="slidenum">
              <a:rPr lang="en-GB" altLang="en-US" smtClean="0"/>
              <a:pPr/>
              <a:t>4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8854997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C1C0A4-4C51-42C6-B381-10F9519418AD}" type="slidenum">
              <a:rPr lang="en-GB" smtClean="0"/>
              <a:pPr>
                <a:defRPr/>
              </a:pPr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46175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2937" eaLnBrk="0" hangingPunct="0">
              <a:defRPr/>
            </a:pPr>
            <a:r>
              <a:rPr lang="de-DE" b="1" dirty="0" smtClean="0"/>
              <a:t>Title will </a:t>
            </a:r>
            <a:r>
              <a:rPr lang="de-DE" b="1" dirty="0" err="1" smtClean="0"/>
              <a:t>automatically</a:t>
            </a:r>
            <a:r>
              <a:rPr lang="de-DE" b="1" dirty="0" smtClean="0"/>
              <a:t> </a:t>
            </a:r>
            <a:r>
              <a:rPr lang="de-DE" b="1" dirty="0" err="1" smtClean="0"/>
              <a:t>show</a:t>
            </a:r>
            <a:r>
              <a:rPr lang="de-DE" b="1" dirty="0" smtClean="0"/>
              <a:t> after 1 </a:t>
            </a:r>
            <a:r>
              <a:rPr lang="de-DE" b="1" dirty="0" err="1" smtClean="0"/>
              <a:t>second</a:t>
            </a:r>
            <a:r>
              <a:rPr lang="de-DE" b="1" dirty="0" smtClean="0"/>
              <a:t>, </a:t>
            </a:r>
            <a:r>
              <a:rPr lang="de-DE" b="1" dirty="0" err="1" smtClean="0"/>
              <a:t>don't</a:t>
            </a:r>
            <a:r>
              <a:rPr lang="de-DE" b="1" dirty="0" smtClean="0"/>
              <a:t> </a:t>
            </a:r>
            <a:r>
              <a:rPr lang="de-DE" b="1" dirty="0" err="1" smtClean="0"/>
              <a:t>click</a:t>
            </a:r>
            <a:r>
              <a:rPr lang="de-DE" b="1" dirty="0" smtClean="0"/>
              <a:t>!</a:t>
            </a:r>
            <a:endParaRPr lang="en-GB" b="1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C1C0A4-4C51-42C6-B381-10F9519418AD}" type="slidenum">
              <a:rPr lang="en-GB" smtClean="0"/>
              <a:pPr>
                <a:defRPr/>
              </a:pPr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15465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2937" eaLnBrk="0" hangingPunct="0">
              <a:defRPr/>
            </a:pPr>
            <a:r>
              <a:rPr lang="de-DE" b="1" dirty="0" smtClean="0"/>
              <a:t>Title will </a:t>
            </a:r>
            <a:r>
              <a:rPr lang="de-DE" b="1" dirty="0" err="1" smtClean="0"/>
              <a:t>automatically</a:t>
            </a:r>
            <a:r>
              <a:rPr lang="de-DE" b="1" dirty="0" smtClean="0"/>
              <a:t> </a:t>
            </a:r>
            <a:r>
              <a:rPr lang="de-DE" b="1" dirty="0" err="1" smtClean="0"/>
              <a:t>show</a:t>
            </a:r>
            <a:r>
              <a:rPr lang="de-DE" b="1" dirty="0" smtClean="0"/>
              <a:t> after 1 </a:t>
            </a:r>
            <a:r>
              <a:rPr lang="de-DE" b="1" dirty="0" err="1" smtClean="0"/>
              <a:t>second</a:t>
            </a:r>
            <a:r>
              <a:rPr lang="de-DE" b="1" dirty="0" smtClean="0"/>
              <a:t>, </a:t>
            </a:r>
            <a:r>
              <a:rPr lang="de-DE" b="1" dirty="0" err="1" smtClean="0"/>
              <a:t>don't</a:t>
            </a:r>
            <a:r>
              <a:rPr lang="de-DE" b="1" dirty="0" smtClean="0"/>
              <a:t> </a:t>
            </a:r>
            <a:r>
              <a:rPr lang="de-DE" b="1" dirty="0" err="1" smtClean="0"/>
              <a:t>click</a:t>
            </a:r>
            <a:r>
              <a:rPr lang="de-DE" b="1" dirty="0" smtClean="0"/>
              <a:t>!</a:t>
            </a:r>
            <a:endParaRPr lang="en-GB" b="1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C1C0A4-4C51-42C6-B381-10F9519418AD}" type="slidenum">
              <a:rPr lang="en-GB" smtClean="0"/>
              <a:pPr>
                <a:defRPr/>
              </a:pPr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15465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63298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47FBA1-08E3-4A74-BA54-8626FDCF0333}" type="slidenum">
              <a:rPr lang="en-GB" smtClean="0">
                <a:solidFill>
                  <a:prstClr val="black"/>
                </a:solidFill>
              </a:rPr>
              <a:pPr/>
              <a:t>9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34624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01EF70-1D96-4ECB-A8EC-9D4B94E39D13}" type="slidenum">
              <a:rPr lang="en-GB" altLang="en-US" smtClean="0"/>
              <a:pPr/>
              <a:t>10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306219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C1C0A4-4C51-42C6-B381-10F9519418AD}" type="slidenum">
              <a:rPr lang="en-GB" smtClean="0"/>
              <a:pPr>
                <a:defRPr/>
              </a:pPr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154657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01EF70-1D96-4ECB-A8EC-9D4B94E39D13}" type="slidenum">
              <a:rPr lang="en-GB" altLang="en-US" smtClean="0"/>
              <a:pPr/>
              <a:t>12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94415942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C1C0A4-4C51-42C6-B381-10F9519418AD}" type="slidenum">
              <a:rPr lang="en-GB" smtClean="0"/>
              <a:pPr>
                <a:defRPr/>
              </a:pPr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639170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C1C0A4-4C51-42C6-B381-10F9519418AD}" type="slidenum">
              <a:rPr lang="en-GB" smtClean="0"/>
              <a:pPr>
                <a:defRPr/>
              </a:pPr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63917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C1C0A4-4C51-42C6-B381-10F9519418AD}" type="slidenum">
              <a:rPr lang="en-GB" smtClean="0"/>
              <a:pPr>
                <a:defRPr/>
              </a:pPr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825634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C1C0A4-4C51-42C6-B381-10F9519418AD}" type="slidenum">
              <a:rPr lang="en-GB" smtClean="0"/>
              <a:pPr>
                <a:defRPr/>
              </a:pPr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334861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C1C0A4-4C51-42C6-B381-10F9519418AD}" type="slidenum">
              <a:rPr lang="en-GB" smtClean="0"/>
              <a:pPr>
                <a:defRPr/>
              </a:pPr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905936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C1C0A4-4C51-42C6-B381-10F9519418AD}" type="slidenum">
              <a:rPr lang="en-GB" smtClean="0"/>
              <a:pPr>
                <a:defRPr/>
              </a:pPr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905936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C1C0A4-4C51-42C6-B381-10F9519418AD}" type="slidenum">
              <a:rPr lang="en-GB" smtClean="0"/>
              <a:pPr>
                <a:defRPr/>
              </a:pPr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905936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The European Innovation Partnership on Smart Cities and Communities is an initiative supported by the European Commission bringing together cities, industry, SMEs, banks, research and other smart city actors.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C1C0A4-4C51-42C6-B381-10F9519418AD}" type="slidenum">
              <a:rPr lang="en-GB" smtClean="0"/>
              <a:pPr>
                <a:defRPr/>
              </a:pPr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854822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01EF70-1D96-4ECB-A8EC-9D4B94E39D13}" type="slidenum">
              <a:rPr lang="en-GB" altLang="en-US" smtClean="0"/>
              <a:pPr/>
              <a:t>21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61873475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01EF70-1D96-4ECB-A8EC-9D4B94E39D13}" type="slidenum">
              <a:rPr lang="en-GB" altLang="en-US" smtClean="0"/>
              <a:pPr/>
              <a:t>22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89150415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01EF70-1D96-4ECB-A8EC-9D4B94E39D13}" type="slidenum">
              <a:rPr lang="en-GB" altLang="en-US" smtClean="0"/>
              <a:pPr/>
              <a:t>23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63391264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01EF70-1D96-4ECB-A8EC-9D4B94E39D13}" type="slidenum">
              <a:rPr lang="en-GB" altLang="en-US" smtClean="0"/>
              <a:pPr/>
              <a:t>24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8922455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01EF70-1D96-4ECB-A8EC-9D4B94E39D13}" type="slidenum">
              <a:rPr lang="en-GB" altLang="en-US" smtClean="0"/>
              <a:pPr/>
              <a:t>25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1023352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01EF70-1D96-4ECB-A8EC-9D4B94E39D13}" type="slidenum">
              <a:rPr lang="en-GB" altLang="en-US" smtClean="0"/>
              <a:pPr/>
              <a:t>26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65278255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01EF70-1D96-4ECB-A8EC-9D4B94E39D13}" type="slidenum">
              <a:rPr lang="en-GB" altLang="en-US" smtClean="0"/>
              <a:pPr/>
              <a:t>27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04716424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01EF70-1D96-4ECB-A8EC-9D4B94E39D13}" type="slidenum">
              <a:rPr lang="en-GB" altLang="en-US" smtClean="0"/>
              <a:pPr/>
              <a:t>28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37868341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2849">
              <a:defRPr/>
            </a:pPr>
            <a:r>
              <a:rPr lang="de-DE" b="1" dirty="0" smtClean="0"/>
              <a:t>Title will </a:t>
            </a:r>
            <a:r>
              <a:rPr lang="de-DE" b="1" dirty="0" err="1" smtClean="0"/>
              <a:t>automatically</a:t>
            </a:r>
            <a:r>
              <a:rPr lang="de-DE" b="1" dirty="0" smtClean="0"/>
              <a:t> </a:t>
            </a:r>
            <a:r>
              <a:rPr lang="de-DE" b="1" dirty="0" err="1" smtClean="0"/>
              <a:t>show</a:t>
            </a:r>
            <a:r>
              <a:rPr lang="de-DE" b="1" dirty="0" smtClean="0"/>
              <a:t> after 1 </a:t>
            </a:r>
            <a:r>
              <a:rPr lang="de-DE" b="1" dirty="0" err="1" smtClean="0"/>
              <a:t>second</a:t>
            </a:r>
            <a:r>
              <a:rPr lang="de-DE" b="1" dirty="0" smtClean="0"/>
              <a:t>, </a:t>
            </a:r>
            <a:r>
              <a:rPr lang="de-DE" b="1" dirty="0" err="1" smtClean="0"/>
              <a:t>don't</a:t>
            </a:r>
            <a:r>
              <a:rPr lang="de-DE" b="1" dirty="0" smtClean="0"/>
              <a:t> </a:t>
            </a:r>
            <a:r>
              <a:rPr lang="de-DE" b="1" dirty="0" err="1" smtClean="0"/>
              <a:t>click</a:t>
            </a:r>
            <a:r>
              <a:rPr lang="de-DE" b="1" dirty="0" smtClean="0"/>
              <a:t>!</a:t>
            </a:r>
            <a:endParaRPr lang="en-GB" b="1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C1C0A4-4C51-42C6-B381-10F9519418AD}" type="slidenum">
              <a:rPr lang="en-GB" smtClean="0"/>
              <a:pPr>
                <a:defRPr/>
              </a:pPr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154657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01EF70-1D96-4ECB-A8EC-9D4B94E39D13}" type="slidenum">
              <a:rPr lang="en-GB" altLang="en-US" smtClean="0"/>
              <a:pPr/>
              <a:t>30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93763380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01EF70-1D96-4ECB-A8EC-9D4B94E39D13}" type="slidenum">
              <a:rPr lang="en-GB" altLang="en-US" smtClean="0"/>
              <a:pPr/>
              <a:t>31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0046117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fr-BE" altLang="en-US" smtClean="0">
                <a:solidFill>
                  <a:srgbClr val="FF0000"/>
                </a:solidFill>
              </a:rPr>
              <a:t>After the mid-term review of the cohesion policy allocations (June 2016), the initial amount of EURbn 351.8 becomes EURbn 356.5.</a:t>
            </a:r>
            <a:endParaRPr lang="en-GB" altLang="en-US" smtClean="0">
              <a:solidFill>
                <a:srgbClr val="FF0000"/>
              </a:solidFill>
            </a:endParaRPr>
          </a:p>
        </p:txBody>
      </p:sp>
      <p:sp>
        <p:nvSpPr>
          <p:cNvPr id="614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rgbClr val="0F5494"/>
                </a:solidFill>
                <a:latin typeface="Verdana" pitchFamily="34" charset="0"/>
                <a:ea typeface="Arial Unicode MS" pitchFamily="34" charset="-128"/>
                <a:cs typeface="Arial Unicode MS" pitchFamily="34" charset="-128"/>
              </a:defRPr>
            </a:lvl1pPr>
            <a:lvl2pPr marL="749637" indent="-288322">
              <a:defRPr sz="1200">
                <a:solidFill>
                  <a:srgbClr val="0F5494"/>
                </a:solidFill>
                <a:latin typeface="Verdana" pitchFamily="34" charset="0"/>
                <a:ea typeface="Arial Unicode MS" pitchFamily="34" charset="-128"/>
                <a:cs typeface="Arial Unicode MS" pitchFamily="34" charset="-128"/>
              </a:defRPr>
            </a:lvl2pPr>
            <a:lvl3pPr marL="1153287" indent="-230657">
              <a:defRPr sz="1200">
                <a:solidFill>
                  <a:srgbClr val="0F5494"/>
                </a:solidFill>
                <a:latin typeface="Verdana" pitchFamily="34" charset="0"/>
                <a:ea typeface="Arial Unicode MS" pitchFamily="34" charset="-128"/>
                <a:cs typeface="Arial Unicode MS" pitchFamily="34" charset="-128"/>
              </a:defRPr>
            </a:lvl3pPr>
            <a:lvl4pPr marL="1614602" indent="-230657">
              <a:defRPr sz="1200">
                <a:solidFill>
                  <a:srgbClr val="0F5494"/>
                </a:solidFill>
                <a:latin typeface="Verdana" pitchFamily="34" charset="0"/>
                <a:ea typeface="Arial Unicode MS" pitchFamily="34" charset="-128"/>
                <a:cs typeface="Arial Unicode MS" pitchFamily="34" charset="-128"/>
              </a:defRPr>
            </a:lvl4pPr>
            <a:lvl5pPr marL="2075917" indent="-230657">
              <a:defRPr sz="1200">
                <a:solidFill>
                  <a:srgbClr val="0F5494"/>
                </a:solidFill>
                <a:latin typeface="Verdana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37231" indent="-230657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98546" indent="-230657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59861" indent="-230657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921176" indent="-230657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fld id="{8C7CD03B-6CD8-434F-91EE-9D6A9D06A1A8}" type="slidenum">
              <a:rPr lang="en-GB" altLang="fr-FR">
                <a:solidFill>
                  <a:prstClr val="black"/>
                </a:solidFill>
              </a:rPr>
              <a:pPr/>
              <a:t>32</a:t>
            </a:fld>
            <a:endParaRPr lang="en-GB" alt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723380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8611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fr-BE" altLang="en-US" smtClean="0"/>
              <a:t>Amounts adjusted by the mid-term review of the allocations (2016) and by transfers between years.</a:t>
            </a:r>
            <a:endParaRPr lang="en-GB" altLang="en-US" smtClean="0"/>
          </a:p>
        </p:txBody>
      </p:sp>
      <p:sp>
        <p:nvSpPr>
          <p:cNvPr id="68612" name="Slide Number Placeholder 3"/>
          <p:cNvSpPr txBox="1">
            <a:spLocks noGrp="1"/>
          </p:cNvSpPr>
          <p:nvPr/>
        </p:nvSpPr>
        <p:spPr bwMode="auto">
          <a:xfrm>
            <a:off x="3884365" y="9427748"/>
            <a:ext cx="2972016" cy="497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3" tIns="45712" rIns="91423" bIns="45712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Verdana" pitchFamily="34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Verdana" pitchFamily="34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Verdana" pitchFamily="34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Verdana" pitchFamily="34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Verdana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Verdana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algn="r">
              <a:spcBef>
                <a:spcPct val="0"/>
              </a:spcBef>
            </a:pPr>
            <a:fld id="{15E1CD8D-3FF5-4DCF-8322-9AF0A18956D9}" type="slidenum">
              <a:rPr lang="en-GB" altLang="en-US" smtClean="0">
                <a:solidFill>
                  <a:prstClr val="black"/>
                </a:solidFill>
              </a:rPr>
              <a:pPr algn="r">
                <a:spcBef>
                  <a:spcPct val="0"/>
                </a:spcBef>
              </a:pPr>
              <a:t>33</a:t>
            </a:fld>
            <a:endParaRPr lang="en-GB" altLang="en-US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90528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fr-FR" altLang="en-US" smtClean="0"/>
              <a:t>BE	2.3</a:t>
            </a:r>
          </a:p>
          <a:p>
            <a:r>
              <a:rPr lang="fr-FR" altLang="en-US" smtClean="0"/>
              <a:t>BG	7.6</a:t>
            </a:r>
          </a:p>
          <a:p>
            <a:r>
              <a:rPr lang="fr-FR" altLang="en-US" smtClean="0"/>
              <a:t>CZ	21.9</a:t>
            </a:r>
          </a:p>
          <a:p>
            <a:r>
              <a:rPr lang="fr-FR" altLang="en-US" smtClean="0"/>
              <a:t>DK	0.6</a:t>
            </a:r>
          </a:p>
          <a:p>
            <a:r>
              <a:rPr lang="fr-FR" altLang="en-US" smtClean="0"/>
              <a:t>DE	19.2</a:t>
            </a:r>
          </a:p>
          <a:p>
            <a:r>
              <a:rPr lang="fr-FR" altLang="en-US" smtClean="0"/>
              <a:t>EE	3.6</a:t>
            </a:r>
          </a:p>
          <a:p>
            <a:r>
              <a:rPr lang="fr-FR" altLang="en-US" smtClean="0"/>
              <a:t>IE	1.2</a:t>
            </a:r>
          </a:p>
          <a:p>
            <a:r>
              <a:rPr lang="fr-FR" altLang="en-US" smtClean="0"/>
              <a:t>EL	16.5</a:t>
            </a:r>
          </a:p>
          <a:p>
            <a:r>
              <a:rPr lang="fr-FR" altLang="en-US" smtClean="0"/>
              <a:t>ES	30.7</a:t>
            </a:r>
          </a:p>
          <a:p>
            <a:r>
              <a:rPr lang="fr-FR" altLang="en-US" smtClean="0"/>
              <a:t>FR	15.9</a:t>
            </a:r>
          </a:p>
          <a:p>
            <a:r>
              <a:rPr lang="fr-FR" altLang="en-US" smtClean="0"/>
              <a:t>HR	8.6</a:t>
            </a:r>
          </a:p>
          <a:p>
            <a:r>
              <a:rPr lang="fr-FR" altLang="en-US" smtClean="0"/>
              <a:t>IT	34.5</a:t>
            </a:r>
          </a:p>
          <a:p>
            <a:r>
              <a:rPr lang="fr-FR" altLang="en-US" smtClean="0"/>
              <a:t>CY	0.8</a:t>
            </a:r>
          </a:p>
          <a:p>
            <a:r>
              <a:rPr lang="fr-FR" altLang="en-US" smtClean="0"/>
              <a:t>LV	4.5</a:t>
            </a:r>
          </a:p>
          <a:p>
            <a:r>
              <a:rPr lang="fr-FR" altLang="en-US" smtClean="0"/>
              <a:t>LT	6.8</a:t>
            </a:r>
          </a:p>
          <a:p>
            <a:r>
              <a:rPr lang="fr-FR" altLang="en-US" smtClean="0"/>
              <a:t>LU	0.1</a:t>
            </a:r>
          </a:p>
          <a:p>
            <a:r>
              <a:rPr lang="fr-FR" altLang="en-US" smtClean="0"/>
              <a:t>HU	21.9</a:t>
            </a:r>
          </a:p>
          <a:p>
            <a:r>
              <a:rPr lang="fr-FR" altLang="en-US" smtClean="0"/>
              <a:t>MT	0.7</a:t>
            </a:r>
          </a:p>
          <a:p>
            <a:r>
              <a:rPr lang="fr-FR" altLang="en-US" smtClean="0"/>
              <a:t>NL	1.4</a:t>
            </a:r>
          </a:p>
          <a:p>
            <a:r>
              <a:rPr lang="fr-FR" altLang="en-US" smtClean="0"/>
              <a:t>AT	1.2</a:t>
            </a:r>
          </a:p>
          <a:p>
            <a:r>
              <a:rPr lang="fr-FR" altLang="en-US" smtClean="0"/>
              <a:t>PL	77.6</a:t>
            </a:r>
          </a:p>
          <a:p>
            <a:r>
              <a:rPr lang="fr-FR" altLang="en-US" smtClean="0"/>
              <a:t>PT	21.5</a:t>
            </a:r>
          </a:p>
          <a:p>
            <a:r>
              <a:rPr lang="fr-FR" altLang="en-US" smtClean="0"/>
              <a:t>RO	23</a:t>
            </a:r>
          </a:p>
          <a:p>
            <a:r>
              <a:rPr lang="fr-FR" altLang="en-US" smtClean="0"/>
              <a:t>SI	3.1</a:t>
            </a:r>
          </a:p>
          <a:p>
            <a:r>
              <a:rPr lang="fr-FR" altLang="en-US" smtClean="0"/>
              <a:t>SK	13.9</a:t>
            </a:r>
          </a:p>
          <a:p>
            <a:r>
              <a:rPr lang="fr-FR" altLang="en-US" smtClean="0"/>
              <a:t>FI	1.5</a:t>
            </a:r>
          </a:p>
          <a:p>
            <a:r>
              <a:rPr lang="fr-FR" altLang="en-US" smtClean="0"/>
              <a:t>SE	2.1</a:t>
            </a:r>
          </a:p>
          <a:p>
            <a:r>
              <a:rPr lang="fr-FR" altLang="en-US" smtClean="0"/>
              <a:t>UK	11.9</a:t>
            </a:r>
          </a:p>
        </p:txBody>
      </p:sp>
    </p:spTree>
    <p:extLst>
      <p:ext uri="{BB962C8B-B14F-4D97-AF65-F5344CB8AC3E}">
        <p14:creationId xmlns:p14="http://schemas.microsoft.com/office/powerpoint/2010/main" val="263475764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fr-BE" altLang="en-US" smtClean="0"/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50888" indent="-2889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57288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19250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82800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40000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97200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54400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911600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0D81C48-0C5D-4597-8F96-D46F33888C56}" type="slidenum">
              <a:rPr lang="en-GB" altLang="en-US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</a:pPr>
              <a:t>35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122286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fr-BE" altLang="en-US" smtClean="0"/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50888" indent="-2889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57288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19250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82800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40000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97200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54400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911600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23631B6-A474-4939-8DC9-B6DD3352D098}" type="slidenum">
              <a:rPr lang="en-GB" altLang="en-US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</a:pPr>
              <a:t>36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644956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1" dirty="0"/>
              <a:t>Connecting Europe Facility </a:t>
            </a:r>
          </a:p>
          <a:p>
            <a:r>
              <a:rPr lang="en-GB" b="1" dirty="0"/>
              <a:t>The Connecting Europe Facility (CEF) is a key EU funding instrument to promote growth, jobs and competitiveness through targeted infrastructure investment at European level.</a:t>
            </a:r>
            <a:r>
              <a:rPr lang="en-GB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C1C0A4-4C51-42C6-B381-10F9519418AD}" type="slidenum">
              <a:rPr lang="en-GB" smtClean="0"/>
              <a:pPr>
                <a:defRPr/>
              </a:pPr>
              <a:t>37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297372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01EF70-1D96-4ECB-A8EC-9D4B94E39D13}" type="slidenum">
              <a:rPr lang="en-GB" altLang="en-US" smtClean="0"/>
              <a:pPr/>
              <a:t>38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87368238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01EF70-1D96-4ECB-A8EC-9D4B94E39D13}" type="slidenum">
              <a:rPr lang="en-GB" altLang="en-US" smtClean="0"/>
              <a:pPr/>
              <a:t>39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22596965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01EF70-1D96-4ECB-A8EC-9D4B94E39D13}" type="slidenum">
              <a:rPr lang="en-GB" altLang="en-US" smtClean="0"/>
              <a:pPr/>
              <a:t>40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64633963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01EF70-1D96-4ECB-A8EC-9D4B94E39D13}" type="slidenum">
              <a:rPr lang="en-GB" altLang="en-US" smtClean="0"/>
              <a:pPr/>
              <a:t>41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83821077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01EF70-1D96-4ECB-A8EC-9D4B94E39D13}" type="slidenum">
              <a:rPr lang="en-GB" altLang="en-US" smtClean="0"/>
              <a:pPr/>
              <a:t>42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514567424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C1C0A4-4C51-42C6-B381-10F9519418AD}" type="slidenum">
              <a:rPr lang="en-GB" smtClean="0"/>
              <a:pPr>
                <a:defRPr/>
              </a:pPr>
              <a:t>43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334861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/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1761" indent="-28529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1171" indent="-228234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597640" indent="-228234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4108" indent="-228234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0577" indent="-228234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67045" indent="-228234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3514" indent="-228234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79982" indent="-228234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C370FAAA-95F2-4C99-A381-CF9E25330F4B}" type="slidenum">
              <a:rPr lang="en-GB" altLang="en-US" smtClean="0"/>
              <a:pPr eaLnBrk="1" hangingPunct="1">
                <a:spcBef>
                  <a:spcPct val="0"/>
                </a:spcBef>
              </a:pPr>
              <a:t>44</a:t>
            </a:fld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3605045274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01EF70-1D96-4ECB-A8EC-9D4B94E39D13}" type="slidenum">
              <a:rPr lang="en-GB" altLang="en-US" smtClean="0"/>
              <a:pPr/>
              <a:t>45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242026940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01EF70-1D96-4ECB-A8EC-9D4B94E39D13}" type="slidenum">
              <a:rPr lang="en-GB" altLang="en-US" smtClean="0"/>
              <a:pPr/>
              <a:t>46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0357443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5.png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981075"/>
            <a:ext cx="9180513" cy="5876925"/>
          </a:xfrm>
          <a:prstGeom prst="rect">
            <a:avLst/>
          </a:prstGeom>
          <a:solidFill>
            <a:srgbClr val="0F5494"/>
          </a:solidFill>
          <a:ln w="25400" algn="ctr">
            <a:solidFill>
              <a:srgbClr val="0F5494"/>
            </a:solidFill>
            <a:miter lim="800000"/>
            <a:headEnd/>
            <a:tailEnd/>
          </a:ln>
          <a:effectLst>
            <a:outerShdw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pic>
        <p:nvPicPr>
          <p:cNvPr id="3086" name="Picture 6" descr="LOGO CE-EN-quadri.eps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7638" y="258763"/>
            <a:ext cx="1436687" cy="998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995738" y="2565400"/>
            <a:ext cx="5040312" cy="790575"/>
          </a:xfrm>
        </p:spPr>
        <p:txBody>
          <a:bodyPr/>
          <a:lstStyle>
            <a:lvl1pPr marL="3175">
              <a:defRPr sz="7600">
                <a:solidFill>
                  <a:srgbClr val="FFD624"/>
                </a:solidFill>
              </a:defRPr>
            </a:lvl1pPr>
          </a:lstStyle>
          <a:p>
            <a:pPr lvl="0"/>
            <a:r>
              <a:rPr lang="en-US" altLang="en-US" noProof="0" smtClean="0"/>
              <a:t>Click to edit Master title style</a:t>
            </a:r>
            <a:endParaRPr lang="en-GB" altLang="en-US" noProof="0" smtClean="0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611188" y="3716338"/>
            <a:ext cx="8532812" cy="1728787"/>
          </a:xfrm>
        </p:spPr>
        <p:txBody>
          <a:bodyPr/>
          <a:lstStyle>
            <a:lvl1pPr marL="0" indent="0">
              <a:buFontTx/>
              <a:buNone/>
              <a:defRPr sz="3000" b="1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  <a:endParaRPr lang="en-GB" altLang="en-US" noProof="0" smtClean="0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200" b="1">
                <a:solidFill>
                  <a:schemeClr val="bg1"/>
                </a:solidFill>
                <a:latin typeface="+mn-lt"/>
              </a:defRPr>
            </a:lvl1pPr>
          </a:lstStyle>
          <a:p>
            <a:endParaRPr lang="en-GB" alt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endParaRPr lang="en-GB" altLang="en-US"/>
          </a:p>
        </p:txBody>
      </p:sp>
      <p:sp>
        <p:nvSpPr>
          <p:cNvPr id="3080" name="Rectangle 8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fld id="{F5BD2706-FF54-407A-8181-326664E952C2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4267200" y="6659563"/>
            <a:ext cx="611188" cy="215900"/>
          </a:xfrm>
          <a:prstGeom prst="rect">
            <a:avLst/>
          </a:prstGeom>
          <a:solidFill>
            <a:srgbClr val="133176"/>
          </a:solidFill>
          <a:ln>
            <a:solidFill>
              <a:srgbClr val="13317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1D608B-7296-4493-85CC-19644498558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331094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6BFD8E-72A8-4D2B-98A7-2C5A61A9488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5516723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492375"/>
            <a:ext cx="4038600" cy="35290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492375"/>
            <a:ext cx="4038600" cy="35290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4981DB-9AE4-438B-8970-7EA22AE1030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1874114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94A224-CB41-4988-A18B-C7525EFAA847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3662867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010DD2-C59E-4921-93BA-FD62B96D1E2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4042924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9C9822-6D86-4108-87CB-5741406C2CB7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0839213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5C0B4B-F475-4C81-A6BA-DAA75BC6AF35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9282253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B2C212-1728-4208-97DA-8F4E5F9EE4F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5919254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317AB8-E833-4C4C-92EA-E7B27B72ADC5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0166850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5113" y="1339850"/>
            <a:ext cx="2071687" cy="46815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95288" y="1339850"/>
            <a:ext cx="6067425" cy="46815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79A353-1618-4173-940C-3BB9EDABDF4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3635099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90382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1680" y="0"/>
            <a:ext cx="7452320" cy="9366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90551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D980FA-81C2-48AF-B12A-0883E97E67B3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31750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50DAC1-3237-4742-8D5C-705167448467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80270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984122-614D-42C3-8C0A-80EFE0E0ADBF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94044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7BB491-FFF6-4C36-AD6E-193368D814B9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344343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DFAD99-FE6B-441B-A877-DCE1620FA7F5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906211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2C8E2F-DD80-4C98-BC24-2CF09ED5D427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627545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2F4D43-F087-4802-8730-FB191E023075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547466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C60E1A-4254-4EFD-8F07-DF1FC4F590D7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079029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85BEBB-815D-43C3-A44A-93C8A0B33B5C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371759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689D0E-E439-4217-B18E-04814E522C69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58118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3B0120-9F73-48A8-AE17-EBCEAC915D19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524373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3288775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D980FA-81C2-48AF-B12A-0883E97E67B3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307364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50DAC1-3237-4742-8D5C-705167448467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33930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984122-614D-42C3-8C0A-80EFE0E0ADBF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035462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7BB491-FFF6-4C36-AD6E-193368D814B9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123980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DFAD99-FE6B-441B-A877-DCE1620FA7F5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382803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2C8E2F-DD80-4C98-BC24-2CF09ED5D427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440625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2F4D43-F087-4802-8730-FB191E023075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442424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C60E1A-4254-4EFD-8F07-DF1FC4F590D7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683094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85BEBB-815D-43C3-A44A-93C8A0B33B5C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935668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689D0E-E439-4217-B18E-04814E522C69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139332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3B0120-9F73-48A8-AE17-EBCEAC915D19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290243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395536" y="6309320"/>
            <a:ext cx="1944216" cy="365125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r>
              <a:rPr lang="en-GB" dirty="0" smtClean="0">
                <a:solidFill>
                  <a:srgbClr val="000000"/>
                </a:solidFill>
              </a:rPr>
              <a:t>Market Design (</a:t>
            </a:r>
            <a:fld id="{A66E0843-9046-4F3F-A03A-594D584B9BA6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r>
              <a:rPr lang="en-GB" dirty="0" smtClean="0">
                <a:solidFill>
                  <a:srgbClr val="000000"/>
                </a:solidFill>
              </a:rPr>
              <a:t>)</a:t>
            </a:r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894257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D980FA-81C2-48AF-B12A-0883E97E67B3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824572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50DAC1-3237-4742-8D5C-705167448467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847367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984122-614D-42C3-8C0A-80EFE0E0ADBF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114655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7BB491-FFF6-4C36-AD6E-193368D814B9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019686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DFAD99-FE6B-441B-A877-DCE1620FA7F5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848886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2C8E2F-DD80-4C98-BC24-2CF09ED5D427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426437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2F4D43-F087-4802-8730-FB191E023075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549834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C60E1A-4254-4EFD-8F07-DF1FC4F590D7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323179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85BEBB-815D-43C3-A44A-93C8A0B33B5C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579614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689D0E-E439-4217-B18E-04814E522C69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689989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3B0120-9F73-48A8-AE17-EBCEAC915D19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59462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D980FA-81C2-48AF-B12A-0883E97E67B3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57888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50DAC1-3237-4742-8D5C-705167448467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241275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984122-614D-42C3-8C0A-80EFE0E0ADBF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147129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7BB491-FFF6-4C36-AD6E-193368D814B9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992561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DFAD99-FE6B-441B-A877-DCE1620FA7F5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726061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2C8E2F-DD80-4C98-BC24-2CF09ED5D427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562437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2F4D43-F087-4802-8730-FB191E023075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321636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C60E1A-4254-4EFD-8F07-DF1FC4F590D7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426316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85BEBB-815D-43C3-A44A-93C8A0B33B5C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686999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689D0E-E439-4217-B18E-04814E522C69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534506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3B0120-9F73-48A8-AE17-EBCEAC915D19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493541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\\net1.cec.eu.int\inea\Unit\R\R1\Strategic Planning and Communication\Communication\events\2016\20160928_H2020_Transport_Infoday\Presentations\Template\H2020_Blue_box_EMPTY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76" b="75832"/>
          <a:stretch>
            <a:fillRect/>
          </a:stretch>
        </p:blipFill>
        <p:spPr bwMode="auto">
          <a:xfrm>
            <a:off x="0" y="-9525"/>
            <a:ext cx="9144000" cy="110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>
            <a:spLocks noChangeArrowheads="1"/>
          </p:cNvSpPr>
          <p:nvPr userDrawn="1"/>
        </p:nvSpPr>
        <p:spPr bwMode="auto">
          <a:xfrm>
            <a:off x="6516688" y="6021388"/>
            <a:ext cx="2376487" cy="7207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defTabSz="51276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51276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51276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51276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51276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5127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5127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5127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5127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en-GB" altLang="en-US" sz="2700" smtClean="0">
              <a:solidFill>
                <a:srgbClr val="FFFFFF"/>
              </a:solidFill>
              <a:latin typeface="Calibri" pitchFamily="34" charset="0"/>
            </a:endParaRPr>
          </a:p>
        </p:txBody>
      </p:sp>
      <p:pic>
        <p:nvPicPr>
          <p:cNvPr id="5" name="Picture 7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5388" y="-6350"/>
            <a:ext cx="1673225" cy="167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4"/>
          <p:cNvGrpSpPr>
            <a:grpSpLocks/>
          </p:cNvGrpSpPr>
          <p:nvPr userDrawn="1"/>
        </p:nvGrpSpPr>
        <p:grpSpPr bwMode="auto">
          <a:xfrm>
            <a:off x="4067175" y="6442075"/>
            <a:ext cx="746125" cy="473075"/>
            <a:chOff x="4067942" y="6441418"/>
            <a:chExt cx="746127" cy="473813"/>
          </a:xfrm>
        </p:grpSpPr>
        <p:pic>
          <p:nvPicPr>
            <p:cNvPr id="7" name="Picture 5"/>
            <p:cNvPicPr>
              <a:picLocks noChangeAspect="1"/>
            </p:cNvPicPr>
            <p:nvPr userDrawn="1"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67942" y="6441418"/>
              <a:ext cx="685799" cy="473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TextBox 7"/>
            <p:cNvSpPr txBox="1">
              <a:spLocks noChangeArrowheads="1"/>
            </p:cNvSpPr>
            <p:nvPr userDrawn="1"/>
          </p:nvSpPr>
          <p:spPr bwMode="auto">
            <a:xfrm>
              <a:off x="4067942" y="6454138"/>
              <a:ext cx="746127" cy="2146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fr-BE" altLang="en-US" sz="800" i="1" dirty="0" smtClean="0">
                  <a:solidFill>
                    <a:srgbClr val="FFFFFF"/>
                  </a:solidFill>
                  <a:latin typeface="EC Square Sans Pro" pitchFamily="34" charset="0"/>
                </a:rPr>
                <a:t>Energy</a:t>
              </a:r>
              <a:endParaRPr lang="en-GB" altLang="en-US" sz="800" i="1" dirty="0" smtClean="0">
                <a:solidFill>
                  <a:srgbClr val="FFFFFF"/>
                </a:solidFill>
                <a:latin typeface="EC Square Sans Pro" pitchFamily="34" charset="0"/>
              </a:endParaRPr>
            </a:p>
          </p:txBody>
        </p:sp>
      </p:grpSp>
      <p:sp>
        <p:nvSpPr>
          <p:cNvPr id="20" name="Content Placeholder 2"/>
          <p:cNvSpPr>
            <a:spLocks noGrp="1"/>
          </p:cNvSpPr>
          <p:nvPr>
            <p:ph idx="10"/>
          </p:nvPr>
        </p:nvSpPr>
        <p:spPr>
          <a:xfrm>
            <a:off x="4139952" y="2708920"/>
            <a:ext cx="4536504" cy="2059429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600"/>
              </a:spcBef>
              <a:spcAft>
                <a:spcPts val="600"/>
              </a:spcAft>
              <a:buNone/>
              <a:defRPr sz="2400" b="1" i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3pPr marL="228600" indent="-228600" algn="l">
              <a:defRPr sz="3000" b="1">
                <a:solidFill>
                  <a:schemeClr val="bg1"/>
                </a:solidFill>
              </a:defRPr>
            </a:lvl3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3273011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D980FA-81C2-48AF-B12A-0883E97E67B3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307740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50DAC1-3237-4742-8D5C-705167448467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017045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984122-614D-42C3-8C0A-80EFE0E0ADBF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538875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7BB491-FFF6-4C36-AD6E-193368D814B9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61956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DFAD99-FE6B-441B-A877-DCE1620FA7F5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850909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2C8E2F-DD80-4C98-BC24-2CF09ED5D427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197598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2F4D43-F087-4802-8730-FB191E023075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9150017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C60E1A-4254-4EFD-8F07-DF1FC4F590D7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1077479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85BEBB-815D-43C3-A44A-93C8A0B33B5C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976407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689D0E-E439-4217-B18E-04814E522C69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058391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3B0120-9F73-48A8-AE17-EBCEAC915D19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582223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D980FA-81C2-48AF-B12A-0883E97E67B3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986571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50DAC1-3237-4742-8D5C-705167448467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9999584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984122-614D-42C3-8C0A-80EFE0E0ADBF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8760941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7BB491-FFF6-4C36-AD6E-193368D814B9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3645698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DFAD99-FE6B-441B-A877-DCE1620FA7F5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542807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2C8E2F-DD80-4C98-BC24-2CF09ED5D427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4238261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2F4D43-F087-4802-8730-FB191E023075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582266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C60E1A-4254-4EFD-8F07-DF1FC4F590D7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8317384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85BEBB-815D-43C3-A44A-93C8A0B33B5C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4619443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689D0E-E439-4217-B18E-04814E522C69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526228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3B0120-9F73-48A8-AE17-EBCEAC915D19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245499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0F5E9-910E-472F-A206-7ED539D72902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13/09/2017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FA9AF-FAEE-4F02-BDE3-B063F53EA20D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8892924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0F5E9-910E-472F-A206-7ED539D72902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13/09/2017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FA9AF-FAEE-4F02-BDE3-B063F53EA20D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9144000" cy="989013"/>
          </a:xfrm>
          <a:prstGeom prst="rect">
            <a:avLst/>
          </a:prstGeom>
          <a:solidFill>
            <a:srgbClr val="0F5494"/>
          </a:solidFill>
          <a:ln w="31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solidFill>
                <a:srgbClr val="FFFFFF"/>
              </a:solidFill>
            </a:endParaRPr>
          </a:p>
        </p:txBody>
      </p:sp>
      <p:pic>
        <p:nvPicPr>
          <p:cNvPr id="8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0813" y="260350"/>
            <a:ext cx="1430337" cy="995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001968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0F5E9-910E-472F-A206-7ED539D72902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13/09/2017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FA9AF-FAEE-4F02-BDE3-B063F53EA20D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8141629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0F5E9-910E-472F-A206-7ED539D72902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13/09/2017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FA9AF-FAEE-4F02-BDE3-B063F53EA20D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307424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0F5E9-910E-472F-A206-7ED539D72902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13/09/2017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FA9AF-FAEE-4F02-BDE3-B063F53EA20D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6614572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0F5E9-910E-472F-A206-7ED539D72902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13/09/2017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FA9AF-FAEE-4F02-BDE3-B063F53EA20D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805923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0F5E9-910E-472F-A206-7ED539D72902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13/09/2017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FA9AF-FAEE-4F02-BDE3-B063F53EA20D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1619370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0F5E9-910E-472F-A206-7ED539D72902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13/09/2017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FA9AF-FAEE-4F02-BDE3-B063F53EA20D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0200121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0F5E9-910E-472F-A206-7ED539D72902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13/09/2017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FA9AF-FAEE-4F02-BDE3-B063F53EA20D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9529641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0F5E9-910E-472F-A206-7ED539D72902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13/09/2017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FA9AF-FAEE-4F02-BDE3-B063F53EA20D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045740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0F5E9-910E-472F-A206-7ED539D72902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13/09/2017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FA9AF-FAEE-4F02-BDE3-B063F53EA20D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1498552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989013"/>
          </a:xfrm>
          <a:prstGeom prst="rect">
            <a:avLst/>
          </a:prstGeom>
          <a:solidFill>
            <a:srgbClr val="0F5494"/>
          </a:solidFill>
          <a:ln>
            <a:solidFill>
              <a:srgbClr val="0F54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srgbClr val="FFFFFF"/>
              </a:solidFill>
            </a:endParaRPr>
          </a:p>
        </p:txBody>
      </p:sp>
      <p:pic>
        <p:nvPicPr>
          <p:cNvPr id="5" name="Picture 5" descr="LOGO CE-EN-NEG-quadri.ai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0400" y="3600"/>
            <a:ext cx="1511300" cy="151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 userDrawn="1"/>
        </p:nvSpPr>
        <p:spPr>
          <a:xfrm>
            <a:off x="4262438" y="6669360"/>
            <a:ext cx="596900" cy="198438"/>
          </a:xfrm>
          <a:prstGeom prst="rect">
            <a:avLst/>
          </a:prstGeom>
          <a:solidFill>
            <a:srgbClr val="133176"/>
          </a:solidFill>
          <a:ln>
            <a:solidFill>
              <a:srgbClr val="13317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13" y="1556271"/>
            <a:ext cx="8229600" cy="936625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37288"/>
            <a:ext cx="2895600" cy="48418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861DAA-5BBC-4812-876F-0D7C7B9EA75C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457200" y="2564904"/>
            <a:ext cx="8229600" cy="3633788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0F5494"/>
              </a:buClr>
              <a:buFont typeface="Arial" pitchFamily="34" charset="0"/>
              <a:buChar char="•"/>
              <a:defRPr i="0"/>
            </a:lvl1pPr>
            <a:lvl2pPr>
              <a:buClr>
                <a:srgbClr val="0F5494"/>
              </a:buClr>
              <a:defRPr/>
            </a:lvl2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8458263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idx="10"/>
          </p:nvPr>
        </p:nvSpPr>
        <p:spPr>
          <a:xfrm>
            <a:off x="4122000" y="3212976"/>
            <a:ext cx="4536504" cy="1872208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000" b="1" i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3pPr marL="228600" indent="-228600" algn="l">
              <a:defRPr sz="3000" b="1">
                <a:solidFill>
                  <a:schemeClr val="bg1"/>
                </a:solidFill>
              </a:defRPr>
            </a:lvl3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51520" y="1951427"/>
            <a:ext cx="8640960" cy="2088232"/>
          </a:xfrm>
          <a:prstGeom prst="rect">
            <a:avLst/>
          </a:prstGeom>
        </p:spPr>
        <p:txBody>
          <a:bodyPr/>
          <a:lstStyle>
            <a:lvl1pPr algn="ctr">
              <a:defRPr sz="5400">
                <a:solidFill>
                  <a:srgbClr val="FFD624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Content Placeholder 2"/>
          <p:cNvSpPr>
            <a:spLocks noGrp="1"/>
          </p:cNvSpPr>
          <p:nvPr>
            <p:ph idx="11"/>
          </p:nvPr>
        </p:nvSpPr>
        <p:spPr>
          <a:xfrm>
            <a:off x="4122000" y="5301208"/>
            <a:ext cx="4456881" cy="72008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spcAft>
                <a:spcPts val="300"/>
              </a:spcAft>
              <a:buNone/>
              <a:defRPr sz="1600" b="0" i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3pPr marL="228600" indent="-228600" algn="l">
              <a:defRPr sz="3000" b="1">
                <a:solidFill>
                  <a:schemeClr val="bg1"/>
                </a:solidFill>
              </a:defRPr>
            </a:lvl3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645024"/>
            <a:ext cx="3116400" cy="3060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 userDrawn="1"/>
        </p:nvSpPr>
        <p:spPr>
          <a:xfrm>
            <a:off x="0" y="0"/>
            <a:ext cx="9144000" cy="989013"/>
          </a:xfrm>
          <a:prstGeom prst="rect">
            <a:avLst/>
          </a:prstGeom>
          <a:solidFill>
            <a:srgbClr val="0F5494"/>
          </a:solidFill>
          <a:ln w="31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solidFill>
                <a:srgbClr val="FFFFFF"/>
              </a:solidFill>
            </a:endParaRPr>
          </a:p>
        </p:txBody>
      </p:sp>
      <p:pic>
        <p:nvPicPr>
          <p:cNvPr id="6" name="Picture 2" descr="G:\R\R1\Strategic Planning and Communication\Communication\style guide-identity\INEA 2014 Identity\EC logos with INEA blue\logo_ce-en-quadri_inea_navy.png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6896" y="188640"/>
            <a:ext cx="1554163" cy="1081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83486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 userDrawn="1"/>
        </p:nvSpPr>
        <p:spPr bwMode="auto">
          <a:xfrm>
            <a:off x="0" y="981075"/>
            <a:ext cx="9180513" cy="5876925"/>
          </a:xfrm>
          <a:prstGeom prst="rect">
            <a:avLst/>
          </a:prstGeom>
          <a:solidFill>
            <a:srgbClr val="0F5494"/>
          </a:solidFill>
          <a:ln w="25400" algn="ctr">
            <a:solidFill>
              <a:srgbClr val="0F5494"/>
            </a:solidFill>
            <a:miter lim="800000"/>
            <a:headEnd/>
            <a:tailE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 anchor="ctr"/>
          <a:lstStyle>
            <a:lvl1pPr defTabSz="457200" eaLnBrk="0" hangingPunct="0">
              <a:defRPr sz="3000" b="1">
                <a:solidFill>
                  <a:srgbClr val="0F5494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defTabSz="457200" eaLnBrk="0" hangingPunct="0">
              <a:defRPr sz="3000" b="1">
                <a:solidFill>
                  <a:srgbClr val="0F5494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defTabSz="457200" eaLnBrk="0" hangingPunct="0">
              <a:defRPr sz="3000" b="1">
                <a:solidFill>
                  <a:srgbClr val="0F5494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defTabSz="457200" eaLnBrk="0" hangingPunct="0">
              <a:defRPr sz="3000" b="1">
                <a:solidFill>
                  <a:srgbClr val="0F5494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defTabSz="457200" eaLnBrk="0" hangingPunct="0">
              <a:defRPr sz="3000" b="1">
                <a:solidFill>
                  <a:srgbClr val="0F5494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lang="en-US" sz="1800" b="0" smtClean="0">
              <a:solidFill>
                <a:srgbClr val="FFFFFF"/>
              </a:solidFill>
            </a:endParaRPr>
          </a:p>
        </p:txBody>
      </p:sp>
      <p:pic>
        <p:nvPicPr>
          <p:cNvPr id="5" name="Picture 13" descr="picture-cover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86"/>
          <a:stretch>
            <a:fillRect/>
          </a:stretch>
        </p:blipFill>
        <p:spPr bwMode="auto">
          <a:xfrm>
            <a:off x="3175" y="968375"/>
            <a:ext cx="4265613" cy="5894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" descr="LOGO CE-EN-quadri.eps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3497"/>
          <a:stretch>
            <a:fillRect/>
          </a:stretch>
        </p:blipFill>
        <p:spPr bwMode="auto">
          <a:xfrm>
            <a:off x="3968750" y="258763"/>
            <a:ext cx="1436688" cy="963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Line 15"/>
          <p:cNvSpPr>
            <a:spLocks noChangeShapeType="1"/>
          </p:cNvSpPr>
          <p:nvPr userDrawn="1"/>
        </p:nvSpPr>
        <p:spPr bwMode="auto">
          <a:xfrm>
            <a:off x="4264025" y="1239838"/>
            <a:ext cx="620713" cy="0"/>
          </a:xfrm>
          <a:prstGeom prst="line">
            <a:avLst/>
          </a:prstGeom>
          <a:noFill/>
          <a:ln w="38735">
            <a:solidFill>
              <a:srgbClr val="EE803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n-GB" sz="3000"/>
          </a:p>
        </p:txBody>
      </p:sp>
      <p:sp>
        <p:nvSpPr>
          <p:cNvPr id="8" name="Rectangle 6"/>
          <p:cNvSpPr>
            <a:spLocks noChangeArrowheads="1"/>
          </p:cNvSpPr>
          <p:nvPr userDrawn="1"/>
        </p:nvSpPr>
        <p:spPr bwMode="auto">
          <a:xfrm>
            <a:off x="4268788" y="6659563"/>
            <a:ext cx="601662" cy="198437"/>
          </a:xfrm>
          <a:prstGeom prst="rect">
            <a:avLst/>
          </a:prstGeom>
          <a:solidFill>
            <a:srgbClr val="EE8032"/>
          </a:solidFill>
          <a:ln w="9525" algn="ctr">
            <a:solidFill>
              <a:srgbClr val="EE8032"/>
            </a:solidFill>
            <a:miter lim="800000"/>
            <a:headEnd/>
            <a:tailE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 lIns="18000" tIns="118800" anchor="ctr"/>
          <a:lstStyle>
            <a:lvl1pPr defTabSz="457200" eaLnBrk="0" hangingPunct="0">
              <a:defRPr sz="3000" b="1">
                <a:solidFill>
                  <a:srgbClr val="0F5494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defTabSz="457200" eaLnBrk="0" hangingPunct="0">
              <a:defRPr sz="3000" b="1">
                <a:solidFill>
                  <a:srgbClr val="0F5494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defTabSz="457200" eaLnBrk="0" hangingPunct="0">
              <a:defRPr sz="3000" b="1">
                <a:solidFill>
                  <a:srgbClr val="0F5494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defTabSz="457200" eaLnBrk="0" hangingPunct="0">
              <a:defRPr sz="3000" b="1">
                <a:solidFill>
                  <a:srgbClr val="0F5494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defTabSz="457200" eaLnBrk="0" hangingPunct="0">
              <a:defRPr sz="3000" b="1">
                <a:solidFill>
                  <a:srgbClr val="0F5494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70000"/>
              </a:lnSpc>
              <a:spcBef>
                <a:spcPct val="20000"/>
              </a:spcBef>
              <a:buClr>
                <a:srgbClr val="FFFFFF"/>
              </a:buClr>
              <a:defRPr/>
            </a:pPr>
            <a:r>
              <a:rPr lang="fr-BE" sz="800" b="0" smtClean="0">
                <a:solidFill>
                  <a:srgbClr val="FFFFFF"/>
                </a:solidFill>
              </a:rPr>
              <a:t>Energy</a:t>
            </a:r>
            <a:endParaRPr lang="en-GB" sz="800" b="0" smtClean="0">
              <a:solidFill>
                <a:srgbClr val="FFFFFF"/>
              </a:solidFill>
            </a:endParaRPr>
          </a:p>
          <a:p>
            <a:pPr algn="ctr" eaLnBrk="1" hangingPunct="1">
              <a:defRPr/>
            </a:pPr>
            <a:endParaRPr lang="en-GB" sz="900" b="0" smtClean="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4253309" y="1220788"/>
            <a:ext cx="630000" cy="5654675"/>
            <a:chOff x="4262834" y="1220788"/>
            <a:chExt cx="611188" cy="5654675"/>
          </a:xfrm>
        </p:grpSpPr>
        <p:sp>
          <p:nvSpPr>
            <p:cNvPr id="13" name="Rectangle 12"/>
            <p:cNvSpPr/>
            <p:nvPr userDrawn="1"/>
          </p:nvSpPr>
          <p:spPr>
            <a:xfrm>
              <a:off x="4262834" y="6659563"/>
              <a:ext cx="611188" cy="215900"/>
            </a:xfrm>
            <a:prstGeom prst="rect">
              <a:avLst/>
            </a:prstGeom>
            <a:solidFill>
              <a:srgbClr val="0F549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000">
                <a:solidFill>
                  <a:srgbClr val="FFFFFF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>
            <a:xfrm>
              <a:off x="4262834" y="1220788"/>
              <a:ext cx="611188" cy="45719"/>
            </a:xfrm>
            <a:prstGeom prst="rect">
              <a:avLst/>
            </a:prstGeom>
            <a:solidFill>
              <a:srgbClr val="0F549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000">
                <a:solidFill>
                  <a:srgbClr val="FFFFFF"/>
                </a:solidFill>
              </a:endParaRPr>
            </a:p>
          </p:txBody>
        </p:sp>
      </p:grpSp>
      <p:sp>
        <p:nvSpPr>
          <p:cNvPr id="297988" name="Rectangle 4"/>
          <p:cNvSpPr>
            <a:spLocks noGrp="1" noChangeArrowheads="1"/>
          </p:cNvSpPr>
          <p:nvPr>
            <p:ph type="ctrTitle"/>
          </p:nvPr>
        </p:nvSpPr>
        <p:spPr bwMode="auto">
          <a:xfrm>
            <a:off x="3995738" y="2565400"/>
            <a:ext cx="5040312" cy="790575"/>
          </a:xfrm>
          <a:prstGeom prst="rect">
            <a:avLst/>
          </a:prstGeom>
          <a:noFill/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3175">
              <a:defRPr sz="7600">
                <a:solidFill>
                  <a:srgbClr val="FFD624"/>
                </a:solidFill>
              </a:defRPr>
            </a:lvl1pPr>
          </a:lstStyle>
          <a:p>
            <a:pPr lvl="0"/>
            <a:r>
              <a:rPr lang="fr-BE" noProof="0" smtClean="0"/>
              <a:t>Title</a:t>
            </a:r>
            <a:endParaRPr lang="en-GB" noProof="0" smtClean="0"/>
          </a:p>
        </p:txBody>
      </p:sp>
      <p:sp>
        <p:nvSpPr>
          <p:cNvPr id="297989" name="Rectangle 5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611188" y="3716338"/>
            <a:ext cx="8532812" cy="1728787"/>
          </a:xfrm>
          <a:prstGeom prst="rect">
            <a:avLst/>
          </a:prstGeom>
          <a:noFill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>
              <a:buFontTx/>
              <a:buNone/>
              <a:defRPr sz="3000" b="1" i="0">
                <a:solidFill>
                  <a:schemeClr val="bg1"/>
                </a:solidFill>
              </a:defRPr>
            </a:lvl1pPr>
          </a:lstStyle>
          <a:p>
            <a:pPr lvl="0"/>
            <a:r>
              <a:rPr lang="fr-BE" noProof="0" smtClean="0"/>
              <a:t>Subtitle</a:t>
            </a:r>
            <a:endParaRPr lang="en-GB" noProof="0" smtClean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z="1200" b="1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" name="Rectangle 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1" name="Rectangle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latin typeface="Verdana" pitchFamily="34" charset="0"/>
                <a:cs typeface="+mn-cs"/>
              </a:defRPr>
            </a:lvl1pPr>
          </a:lstStyle>
          <a:p>
            <a:pPr>
              <a:defRPr/>
            </a:pPr>
            <a:fld id="{9313DDF8-30A8-476B-9FBB-D8495B377C1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7473114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fld id="{8460EBD5-8F46-451D-B3F4-FFA8DC34E3A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33312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059113" y="7245350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fld id="{FE8A8E47-7C74-414A-8BE1-E064E4339B2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7810403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fld id="{0D364F3B-1E85-46BE-88B2-45914F1AFA9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4348351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fld id="{F88B2752-ACD6-4147-B9AC-011E4D7E5F3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1255742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fld id="{1CAF49A7-3669-406B-86EC-D5995862A7A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7163563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fld id="{5B7A30A2-589F-449C-BD58-F88CD10038C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0494468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fld id="{7ED23BF6-CB11-493C-B84E-CC8E51905B2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7828916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fld id="{719DC55B-A065-4924-8C1A-D9C53701172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9403695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fld id="{5D24251F-3975-4EF1-A240-C77C8814F9E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954274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+mn-cs"/>
              </a:defRPr>
            </a:lvl1pPr>
          </a:lstStyle>
          <a:p>
            <a:pPr>
              <a:defRPr/>
            </a:pPr>
            <a:fld id="{283191BB-8867-4D30-8BE5-2FE0948DE6B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1793743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3697198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34832950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sz="300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sz="300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50DAC1-3237-4742-8D5C-705167448467}" type="slidenum">
              <a:rPr lang="en-GB" sz="3000"/>
              <a:pPr>
                <a:defRPr/>
              </a:pPr>
              <a:t>‹#›</a:t>
            </a:fld>
            <a:endParaRPr lang="en-GB" sz="3000"/>
          </a:p>
        </p:txBody>
      </p:sp>
    </p:spTree>
    <p:extLst>
      <p:ext uri="{BB962C8B-B14F-4D97-AF65-F5344CB8AC3E}">
        <p14:creationId xmlns:p14="http://schemas.microsoft.com/office/powerpoint/2010/main" val="3130440544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D980FA-81C2-48AF-B12A-0883E97E67B3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4242538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50DAC1-3237-4742-8D5C-705167448467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7493741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984122-614D-42C3-8C0A-80EFE0E0ADBF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8932017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7BB491-FFF6-4C36-AD6E-193368D814B9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970766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DFAD99-FE6B-441B-A877-DCE1620FA7F5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0604906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2C8E2F-DD80-4C98-BC24-2CF09ED5D427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3948058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2F4D43-F087-4802-8730-FB191E023075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5269949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C60E1A-4254-4EFD-8F07-DF1FC4F590D7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9920577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85BEBB-815D-43C3-A44A-93C8A0B33B5C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9289441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689D0E-E439-4217-B18E-04814E522C69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9785071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3B0120-9F73-48A8-AE17-EBCEAC915D19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3622267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1658224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91511750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81235744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0955687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83687524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2291031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1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0"/>
          <p:cNvSpPr>
            <a:spLocks noChangeArrowheads="1"/>
          </p:cNvSpPr>
          <p:nvPr/>
        </p:nvSpPr>
        <p:spPr bwMode="gray">
          <a:xfrm>
            <a:off x="0" y="1016000"/>
            <a:ext cx="9144000" cy="58420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1200">
                <a:solidFill>
                  <a:srgbClr val="0F5494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defRPr sz="1200">
                <a:solidFill>
                  <a:srgbClr val="0F5494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defRPr sz="1200">
                <a:solidFill>
                  <a:srgbClr val="0F5494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defRPr sz="1200">
                <a:solidFill>
                  <a:srgbClr val="0F5494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defRPr sz="1200">
                <a:solidFill>
                  <a:srgbClr val="0F5494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eaLnBrk="1" hangingPunct="1">
              <a:defRPr/>
            </a:pPr>
            <a:endParaRPr lang="en-US" altLang="en-US" smtClean="0">
              <a:cs typeface="Arial Unicode MS" pitchFamily="34" charset="-128"/>
            </a:endParaRPr>
          </a:p>
        </p:txBody>
      </p:sp>
      <p:grpSp>
        <p:nvGrpSpPr>
          <p:cNvPr id="5" name="Group 71"/>
          <p:cNvGrpSpPr>
            <a:grpSpLocks noChangeAspect="1"/>
          </p:cNvGrpSpPr>
          <p:nvPr/>
        </p:nvGrpSpPr>
        <p:grpSpPr bwMode="auto">
          <a:xfrm>
            <a:off x="3949700" y="300038"/>
            <a:ext cx="1465263" cy="1012825"/>
            <a:chOff x="2449" y="221"/>
            <a:chExt cx="1033" cy="714"/>
          </a:xfrm>
        </p:grpSpPr>
        <p:sp>
          <p:nvSpPr>
            <p:cNvPr id="6" name="Freeform 41"/>
            <p:cNvSpPr>
              <a:spLocks/>
            </p:cNvSpPr>
            <p:nvPr userDrawn="1"/>
          </p:nvSpPr>
          <p:spPr bwMode="gray">
            <a:xfrm>
              <a:off x="2658" y="715"/>
              <a:ext cx="449" cy="200"/>
            </a:xfrm>
            <a:custGeom>
              <a:avLst/>
              <a:gdLst>
                <a:gd name="T0" fmla="*/ 0 w 1536"/>
                <a:gd name="T1" fmla="*/ 0 h 690"/>
                <a:gd name="T2" fmla="*/ 0 w 1536"/>
                <a:gd name="T3" fmla="*/ 0 h 690"/>
                <a:gd name="T4" fmla="*/ 0 w 1536"/>
                <a:gd name="T5" fmla="*/ 0 h 690"/>
                <a:gd name="T6" fmla="*/ 0 w 1536"/>
                <a:gd name="T7" fmla="*/ 0 h 690"/>
                <a:gd name="T8" fmla="*/ 0 w 1536"/>
                <a:gd name="T9" fmla="*/ 0 h 690"/>
                <a:gd name="T10" fmla="*/ 0 w 1536"/>
                <a:gd name="T11" fmla="*/ 0 h 69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36" h="690">
                  <a:moveTo>
                    <a:pt x="0" y="0"/>
                  </a:moveTo>
                  <a:lnTo>
                    <a:pt x="0" y="0"/>
                  </a:lnTo>
                  <a:lnTo>
                    <a:pt x="1536" y="0"/>
                  </a:lnTo>
                  <a:lnTo>
                    <a:pt x="1536" y="690"/>
                  </a:lnTo>
                  <a:lnTo>
                    <a:pt x="0" y="6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en-GB" smtClean="0"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7" name="Freeform 42"/>
            <p:cNvSpPr>
              <a:spLocks noEditPoints="1"/>
            </p:cNvSpPr>
            <p:nvPr userDrawn="1"/>
          </p:nvSpPr>
          <p:spPr bwMode="gray">
            <a:xfrm>
              <a:off x="2657" y="712"/>
              <a:ext cx="452" cy="205"/>
            </a:xfrm>
            <a:custGeom>
              <a:avLst/>
              <a:gdLst>
                <a:gd name="T0" fmla="*/ 0 w 1548"/>
                <a:gd name="T1" fmla="*/ 0 h 704"/>
                <a:gd name="T2" fmla="*/ 0 w 1548"/>
                <a:gd name="T3" fmla="*/ 0 h 704"/>
                <a:gd name="T4" fmla="*/ 0 w 1548"/>
                <a:gd name="T5" fmla="*/ 0 h 704"/>
                <a:gd name="T6" fmla="*/ 0 w 1548"/>
                <a:gd name="T7" fmla="*/ 0 h 704"/>
                <a:gd name="T8" fmla="*/ 0 w 1548"/>
                <a:gd name="T9" fmla="*/ 0 h 704"/>
                <a:gd name="T10" fmla="*/ 0 w 1548"/>
                <a:gd name="T11" fmla="*/ 0 h 704"/>
                <a:gd name="T12" fmla="*/ 0 w 1548"/>
                <a:gd name="T13" fmla="*/ 0 h 704"/>
                <a:gd name="T14" fmla="*/ 0 w 1548"/>
                <a:gd name="T15" fmla="*/ 0 h 704"/>
                <a:gd name="T16" fmla="*/ 0 w 1548"/>
                <a:gd name="T17" fmla="*/ 0 h 704"/>
                <a:gd name="T18" fmla="*/ 0 w 1548"/>
                <a:gd name="T19" fmla="*/ 0 h 704"/>
                <a:gd name="T20" fmla="*/ 0 w 1548"/>
                <a:gd name="T21" fmla="*/ 0 h 704"/>
                <a:gd name="T22" fmla="*/ 0 w 1548"/>
                <a:gd name="T23" fmla="*/ 0 h 704"/>
                <a:gd name="T24" fmla="*/ 0 w 1548"/>
                <a:gd name="T25" fmla="*/ 0 h 704"/>
                <a:gd name="T26" fmla="*/ 0 w 1548"/>
                <a:gd name="T27" fmla="*/ 0 h 704"/>
                <a:gd name="T28" fmla="*/ 0 w 1548"/>
                <a:gd name="T29" fmla="*/ 0 h 704"/>
                <a:gd name="T30" fmla="*/ 0 w 1548"/>
                <a:gd name="T31" fmla="*/ 0 h 704"/>
                <a:gd name="T32" fmla="*/ 0 w 1548"/>
                <a:gd name="T33" fmla="*/ 0 h 704"/>
                <a:gd name="T34" fmla="*/ 0 w 1548"/>
                <a:gd name="T35" fmla="*/ 0 h 704"/>
                <a:gd name="T36" fmla="*/ 0 w 1548"/>
                <a:gd name="T37" fmla="*/ 0 h 704"/>
                <a:gd name="T38" fmla="*/ 0 w 1548"/>
                <a:gd name="T39" fmla="*/ 0 h 70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1548" h="704">
                  <a:moveTo>
                    <a:pt x="1548" y="0"/>
                  </a:moveTo>
                  <a:lnTo>
                    <a:pt x="1548" y="0"/>
                  </a:lnTo>
                  <a:lnTo>
                    <a:pt x="1535" y="0"/>
                  </a:lnTo>
                  <a:lnTo>
                    <a:pt x="13" y="0"/>
                  </a:lnTo>
                  <a:lnTo>
                    <a:pt x="0" y="0"/>
                  </a:lnTo>
                  <a:lnTo>
                    <a:pt x="0" y="14"/>
                  </a:lnTo>
                  <a:lnTo>
                    <a:pt x="0" y="691"/>
                  </a:lnTo>
                  <a:lnTo>
                    <a:pt x="0" y="704"/>
                  </a:lnTo>
                  <a:lnTo>
                    <a:pt x="13" y="704"/>
                  </a:lnTo>
                  <a:lnTo>
                    <a:pt x="1535" y="704"/>
                  </a:lnTo>
                  <a:lnTo>
                    <a:pt x="1548" y="704"/>
                  </a:lnTo>
                  <a:lnTo>
                    <a:pt x="1548" y="691"/>
                  </a:lnTo>
                  <a:lnTo>
                    <a:pt x="1548" y="14"/>
                  </a:lnTo>
                  <a:lnTo>
                    <a:pt x="1548" y="0"/>
                  </a:lnTo>
                  <a:close/>
                  <a:moveTo>
                    <a:pt x="1535" y="691"/>
                  </a:moveTo>
                  <a:lnTo>
                    <a:pt x="1535" y="691"/>
                  </a:lnTo>
                  <a:lnTo>
                    <a:pt x="13" y="691"/>
                  </a:lnTo>
                  <a:lnTo>
                    <a:pt x="13" y="14"/>
                  </a:lnTo>
                  <a:lnTo>
                    <a:pt x="1535" y="14"/>
                  </a:lnTo>
                  <a:lnTo>
                    <a:pt x="1535" y="691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en-GB" smtClean="0"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8" name="Freeform 57"/>
            <p:cNvSpPr>
              <a:spLocks noChangeAspect="1"/>
            </p:cNvSpPr>
            <p:nvPr userDrawn="1"/>
          </p:nvSpPr>
          <p:spPr bwMode="gray">
            <a:xfrm>
              <a:off x="2658" y="906"/>
              <a:ext cx="449" cy="29"/>
            </a:xfrm>
            <a:custGeom>
              <a:avLst/>
              <a:gdLst>
                <a:gd name="T0" fmla="*/ 0 w 1536"/>
                <a:gd name="T1" fmla="*/ 0 h 100"/>
                <a:gd name="T2" fmla="*/ 0 w 1536"/>
                <a:gd name="T3" fmla="*/ 0 h 100"/>
                <a:gd name="T4" fmla="*/ 0 w 1536"/>
                <a:gd name="T5" fmla="*/ 0 h 100"/>
                <a:gd name="T6" fmla="*/ 0 w 1536"/>
                <a:gd name="T7" fmla="*/ 0 h 100"/>
                <a:gd name="T8" fmla="*/ 0 w 1536"/>
                <a:gd name="T9" fmla="*/ 0 h 100"/>
                <a:gd name="T10" fmla="*/ 0 w 1536"/>
                <a:gd name="T11" fmla="*/ 0 h 1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536"/>
                <a:gd name="T19" fmla="*/ 0 h 100"/>
                <a:gd name="T20" fmla="*/ 1536 w 1536"/>
                <a:gd name="T21" fmla="*/ 100 h 1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536" h="100">
                  <a:moveTo>
                    <a:pt x="0" y="0"/>
                  </a:moveTo>
                  <a:lnTo>
                    <a:pt x="0" y="0"/>
                  </a:lnTo>
                  <a:lnTo>
                    <a:pt x="1536" y="0"/>
                  </a:lnTo>
                  <a:lnTo>
                    <a:pt x="1536" y="100"/>
                  </a:lnTo>
                  <a:lnTo>
                    <a:pt x="0" y="1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8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lIns="54000" anchor="ctr"/>
            <a:lstStyle/>
            <a:p>
              <a:pPr eaLnBrk="0" hangingPunct="0"/>
              <a:endParaRPr lang="en-GB" smtClean="0"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9" name="Freeform 72"/>
            <p:cNvSpPr>
              <a:spLocks/>
            </p:cNvSpPr>
            <p:nvPr userDrawn="1"/>
          </p:nvSpPr>
          <p:spPr bwMode="gray">
            <a:xfrm>
              <a:off x="2686" y="753"/>
              <a:ext cx="29" cy="46"/>
            </a:xfrm>
            <a:custGeom>
              <a:avLst/>
              <a:gdLst>
                <a:gd name="T0" fmla="*/ 0 w 99"/>
                <a:gd name="T1" fmla="*/ 0 h 159"/>
                <a:gd name="T2" fmla="*/ 0 w 99"/>
                <a:gd name="T3" fmla="*/ 0 h 159"/>
                <a:gd name="T4" fmla="*/ 0 w 99"/>
                <a:gd name="T5" fmla="*/ 0 h 159"/>
                <a:gd name="T6" fmla="*/ 0 w 99"/>
                <a:gd name="T7" fmla="*/ 0 h 159"/>
                <a:gd name="T8" fmla="*/ 0 w 99"/>
                <a:gd name="T9" fmla="*/ 0 h 159"/>
                <a:gd name="T10" fmla="*/ 0 w 99"/>
                <a:gd name="T11" fmla="*/ 0 h 159"/>
                <a:gd name="T12" fmla="*/ 0 w 99"/>
                <a:gd name="T13" fmla="*/ 0 h 159"/>
                <a:gd name="T14" fmla="*/ 0 w 99"/>
                <a:gd name="T15" fmla="*/ 0 h 159"/>
                <a:gd name="T16" fmla="*/ 0 w 99"/>
                <a:gd name="T17" fmla="*/ 0 h 159"/>
                <a:gd name="T18" fmla="*/ 0 w 99"/>
                <a:gd name="T19" fmla="*/ 0 h 159"/>
                <a:gd name="T20" fmla="*/ 0 w 99"/>
                <a:gd name="T21" fmla="*/ 0 h 159"/>
                <a:gd name="T22" fmla="*/ 0 w 99"/>
                <a:gd name="T23" fmla="*/ 0 h 159"/>
                <a:gd name="T24" fmla="*/ 0 w 99"/>
                <a:gd name="T25" fmla="*/ 0 h 159"/>
                <a:gd name="T26" fmla="*/ 0 w 99"/>
                <a:gd name="T27" fmla="*/ 0 h 159"/>
                <a:gd name="T28" fmla="*/ 0 w 99"/>
                <a:gd name="T29" fmla="*/ 0 h 159"/>
                <a:gd name="T30" fmla="*/ 0 w 99"/>
                <a:gd name="T31" fmla="*/ 0 h 159"/>
                <a:gd name="T32" fmla="*/ 0 w 99"/>
                <a:gd name="T33" fmla="*/ 0 h 159"/>
                <a:gd name="T34" fmla="*/ 0 w 99"/>
                <a:gd name="T35" fmla="*/ 0 h 159"/>
                <a:gd name="T36" fmla="*/ 0 w 99"/>
                <a:gd name="T37" fmla="*/ 0 h 159"/>
                <a:gd name="T38" fmla="*/ 0 w 99"/>
                <a:gd name="T39" fmla="*/ 0 h 159"/>
                <a:gd name="T40" fmla="*/ 0 w 99"/>
                <a:gd name="T41" fmla="*/ 0 h 159"/>
                <a:gd name="T42" fmla="*/ 0 w 99"/>
                <a:gd name="T43" fmla="*/ 0 h 159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99" h="159">
                  <a:moveTo>
                    <a:pt x="0" y="5"/>
                  </a:moveTo>
                  <a:lnTo>
                    <a:pt x="0" y="5"/>
                  </a:lnTo>
                  <a:cubicBezTo>
                    <a:pt x="0" y="2"/>
                    <a:pt x="1" y="0"/>
                    <a:pt x="5" y="0"/>
                  </a:cubicBezTo>
                  <a:lnTo>
                    <a:pt x="93" y="0"/>
                  </a:lnTo>
                  <a:cubicBezTo>
                    <a:pt x="96" y="0"/>
                    <a:pt x="98" y="2"/>
                    <a:pt x="98" y="4"/>
                  </a:cubicBezTo>
                  <a:lnTo>
                    <a:pt x="98" y="19"/>
                  </a:lnTo>
                  <a:cubicBezTo>
                    <a:pt x="98" y="22"/>
                    <a:pt x="96" y="24"/>
                    <a:pt x="93" y="24"/>
                  </a:cubicBezTo>
                  <a:lnTo>
                    <a:pt x="27" y="24"/>
                  </a:lnTo>
                  <a:lnTo>
                    <a:pt x="27" y="65"/>
                  </a:lnTo>
                  <a:lnTo>
                    <a:pt x="85" y="65"/>
                  </a:lnTo>
                  <a:cubicBezTo>
                    <a:pt x="88" y="65"/>
                    <a:pt x="90" y="66"/>
                    <a:pt x="90" y="69"/>
                  </a:cubicBezTo>
                  <a:lnTo>
                    <a:pt x="90" y="84"/>
                  </a:lnTo>
                  <a:cubicBezTo>
                    <a:pt x="90" y="87"/>
                    <a:pt x="89" y="88"/>
                    <a:pt x="85" y="88"/>
                  </a:cubicBezTo>
                  <a:lnTo>
                    <a:pt x="27" y="88"/>
                  </a:lnTo>
                  <a:lnTo>
                    <a:pt x="27" y="136"/>
                  </a:lnTo>
                  <a:lnTo>
                    <a:pt x="94" y="136"/>
                  </a:lnTo>
                  <a:cubicBezTo>
                    <a:pt x="97" y="136"/>
                    <a:pt x="99" y="137"/>
                    <a:pt x="99" y="140"/>
                  </a:cubicBezTo>
                  <a:lnTo>
                    <a:pt x="99" y="155"/>
                  </a:lnTo>
                  <a:cubicBezTo>
                    <a:pt x="99" y="158"/>
                    <a:pt x="98" y="159"/>
                    <a:pt x="94" y="159"/>
                  </a:cubicBezTo>
                  <a:lnTo>
                    <a:pt x="5" y="159"/>
                  </a:lnTo>
                  <a:cubicBezTo>
                    <a:pt x="1" y="159"/>
                    <a:pt x="0" y="158"/>
                    <a:pt x="0" y="155"/>
                  </a:cubicBezTo>
                  <a:lnTo>
                    <a:pt x="0" y="5"/>
                  </a:lnTo>
                  <a:close/>
                </a:path>
              </a:pathLst>
            </a:custGeom>
            <a:solidFill>
              <a:srgbClr val="5353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en-GB" smtClean="0"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10" name="Freeform 73"/>
            <p:cNvSpPr>
              <a:spLocks/>
            </p:cNvSpPr>
            <p:nvPr userDrawn="1"/>
          </p:nvSpPr>
          <p:spPr bwMode="gray">
            <a:xfrm>
              <a:off x="2719" y="765"/>
              <a:ext cx="30" cy="35"/>
            </a:xfrm>
            <a:custGeom>
              <a:avLst/>
              <a:gdLst>
                <a:gd name="T0" fmla="*/ 0 w 103"/>
                <a:gd name="T1" fmla="*/ 0 h 119"/>
                <a:gd name="T2" fmla="*/ 0 w 103"/>
                <a:gd name="T3" fmla="*/ 0 h 119"/>
                <a:gd name="T4" fmla="*/ 0 w 103"/>
                <a:gd name="T5" fmla="*/ 0 h 119"/>
                <a:gd name="T6" fmla="*/ 0 w 103"/>
                <a:gd name="T7" fmla="*/ 0 h 119"/>
                <a:gd name="T8" fmla="*/ 0 w 103"/>
                <a:gd name="T9" fmla="*/ 0 h 119"/>
                <a:gd name="T10" fmla="*/ 0 w 103"/>
                <a:gd name="T11" fmla="*/ 0 h 119"/>
                <a:gd name="T12" fmla="*/ 0 w 103"/>
                <a:gd name="T13" fmla="*/ 0 h 119"/>
                <a:gd name="T14" fmla="*/ 0 w 103"/>
                <a:gd name="T15" fmla="*/ 0 h 119"/>
                <a:gd name="T16" fmla="*/ 0 w 103"/>
                <a:gd name="T17" fmla="*/ 0 h 119"/>
                <a:gd name="T18" fmla="*/ 0 w 103"/>
                <a:gd name="T19" fmla="*/ 0 h 119"/>
                <a:gd name="T20" fmla="*/ 0 w 103"/>
                <a:gd name="T21" fmla="*/ 0 h 119"/>
                <a:gd name="T22" fmla="*/ 0 w 103"/>
                <a:gd name="T23" fmla="*/ 0 h 119"/>
                <a:gd name="T24" fmla="*/ 0 w 103"/>
                <a:gd name="T25" fmla="*/ 0 h 119"/>
                <a:gd name="T26" fmla="*/ 0 w 103"/>
                <a:gd name="T27" fmla="*/ 0 h 119"/>
                <a:gd name="T28" fmla="*/ 0 w 103"/>
                <a:gd name="T29" fmla="*/ 0 h 119"/>
                <a:gd name="T30" fmla="*/ 0 w 103"/>
                <a:gd name="T31" fmla="*/ 0 h 119"/>
                <a:gd name="T32" fmla="*/ 0 w 103"/>
                <a:gd name="T33" fmla="*/ 0 h 119"/>
                <a:gd name="T34" fmla="*/ 0 w 103"/>
                <a:gd name="T35" fmla="*/ 0 h 119"/>
                <a:gd name="T36" fmla="*/ 0 w 103"/>
                <a:gd name="T37" fmla="*/ 0 h 119"/>
                <a:gd name="T38" fmla="*/ 0 w 103"/>
                <a:gd name="T39" fmla="*/ 0 h 119"/>
                <a:gd name="T40" fmla="*/ 0 w 103"/>
                <a:gd name="T41" fmla="*/ 0 h 119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03" h="119">
                  <a:moveTo>
                    <a:pt x="98" y="117"/>
                  </a:moveTo>
                  <a:lnTo>
                    <a:pt x="98" y="117"/>
                  </a:lnTo>
                  <a:lnTo>
                    <a:pt x="81" y="117"/>
                  </a:lnTo>
                  <a:cubicBezTo>
                    <a:pt x="77" y="117"/>
                    <a:pt x="77" y="116"/>
                    <a:pt x="77" y="113"/>
                  </a:cubicBezTo>
                  <a:lnTo>
                    <a:pt x="77" y="105"/>
                  </a:lnTo>
                  <a:lnTo>
                    <a:pt x="76" y="105"/>
                  </a:lnTo>
                  <a:cubicBezTo>
                    <a:pt x="67" y="112"/>
                    <a:pt x="50" y="119"/>
                    <a:pt x="36" y="119"/>
                  </a:cubicBezTo>
                  <a:cubicBezTo>
                    <a:pt x="3" y="119"/>
                    <a:pt x="0" y="100"/>
                    <a:pt x="0" y="75"/>
                  </a:cubicBezTo>
                  <a:lnTo>
                    <a:pt x="0" y="4"/>
                  </a:lnTo>
                  <a:cubicBezTo>
                    <a:pt x="0" y="2"/>
                    <a:pt x="1" y="0"/>
                    <a:pt x="5" y="0"/>
                  </a:cubicBezTo>
                  <a:lnTo>
                    <a:pt x="22" y="0"/>
                  </a:lnTo>
                  <a:cubicBezTo>
                    <a:pt x="25" y="0"/>
                    <a:pt x="27" y="1"/>
                    <a:pt x="27" y="4"/>
                  </a:cubicBezTo>
                  <a:lnTo>
                    <a:pt x="27" y="72"/>
                  </a:lnTo>
                  <a:cubicBezTo>
                    <a:pt x="27" y="86"/>
                    <a:pt x="29" y="95"/>
                    <a:pt x="44" y="95"/>
                  </a:cubicBezTo>
                  <a:cubicBezTo>
                    <a:pt x="54" y="95"/>
                    <a:pt x="70" y="88"/>
                    <a:pt x="77" y="85"/>
                  </a:cubicBezTo>
                  <a:lnTo>
                    <a:pt x="77" y="4"/>
                  </a:lnTo>
                  <a:cubicBezTo>
                    <a:pt x="77" y="2"/>
                    <a:pt x="77" y="0"/>
                    <a:pt x="81" y="0"/>
                  </a:cubicBezTo>
                  <a:lnTo>
                    <a:pt x="98" y="0"/>
                  </a:lnTo>
                  <a:cubicBezTo>
                    <a:pt x="102" y="0"/>
                    <a:pt x="103" y="1"/>
                    <a:pt x="103" y="4"/>
                  </a:cubicBezTo>
                  <a:lnTo>
                    <a:pt x="103" y="113"/>
                  </a:lnTo>
                  <a:cubicBezTo>
                    <a:pt x="103" y="116"/>
                    <a:pt x="102" y="117"/>
                    <a:pt x="98" y="117"/>
                  </a:cubicBezTo>
                  <a:close/>
                </a:path>
              </a:pathLst>
            </a:custGeom>
            <a:solidFill>
              <a:srgbClr val="5353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en-GB" smtClean="0"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11" name="Freeform 74"/>
            <p:cNvSpPr>
              <a:spLocks/>
            </p:cNvSpPr>
            <p:nvPr userDrawn="1"/>
          </p:nvSpPr>
          <p:spPr bwMode="gray">
            <a:xfrm>
              <a:off x="2756" y="764"/>
              <a:ext cx="20" cy="35"/>
            </a:xfrm>
            <a:custGeom>
              <a:avLst/>
              <a:gdLst>
                <a:gd name="T0" fmla="*/ 0 w 70"/>
                <a:gd name="T1" fmla="*/ 0 h 119"/>
                <a:gd name="T2" fmla="*/ 0 w 70"/>
                <a:gd name="T3" fmla="*/ 0 h 119"/>
                <a:gd name="T4" fmla="*/ 0 w 70"/>
                <a:gd name="T5" fmla="*/ 0 h 119"/>
                <a:gd name="T6" fmla="*/ 0 w 70"/>
                <a:gd name="T7" fmla="*/ 0 h 119"/>
                <a:gd name="T8" fmla="*/ 0 w 70"/>
                <a:gd name="T9" fmla="*/ 0 h 119"/>
                <a:gd name="T10" fmla="*/ 0 w 70"/>
                <a:gd name="T11" fmla="*/ 0 h 119"/>
                <a:gd name="T12" fmla="*/ 0 w 70"/>
                <a:gd name="T13" fmla="*/ 0 h 119"/>
                <a:gd name="T14" fmla="*/ 0 w 70"/>
                <a:gd name="T15" fmla="*/ 0 h 119"/>
                <a:gd name="T16" fmla="*/ 0 w 70"/>
                <a:gd name="T17" fmla="*/ 0 h 119"/>
                <a:gd name="T18" fmla="*/ 0 w 70"/>
                <a:gd name="T19" fmla="*/ 0 h 119"/>
                <a:gd name="T20" fmla="*/ 0 w 70"/>
                <a:gd name="T21" fmla="*/ 0 h 119"/>
                <a:gd name="T22" fmla="*/ 0 w 70"/>
                <a:gd name="T23" fmla="*/ 0 h 119"/>
                <a:gd name="T24" fmla="*/ 0 w 70"/>
                <a:gd name="T25" fmla="*/ 0 h 119"/>
                <a:gd name="T26" fmla="*/ 0 w 70"/>
                <a:gd name="T27" fmla="*/ 0 h 119"/>
                <a:gd name="T28" fmla="*/ 0 w 70"/>
                <a:gd name="T29" fmla="*/ 0 h 119"/>
                <a:gd name="T30" fmla="*/ 0 w 70"/>
                <a:gd name="T31" fmla="*/ 0 h 119"/>
                <a:gd name="T32" fmla="*/ 0 w 70"/>
                <a:gd name="T33" fmla="*/ 0 h 11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70" h="119">
                  <a:moveTo>
                    <a:pt x="26" y="115"/>
                  </a:moveTo>
                  <a:lnTo>
                    <a:pt x="26" y="115"/>
                  </a:lnTo>
                  <a:cubicBezTo>
                    <a:pt x="26" y="118"/>
                    <a:pt x="25" y="119"/>
                    <a:pt x="22" y="119"/>
                  </a:cubicBezTo>
                  <a:lnTo>
                    <a:pt x="5" y="119"/>
                  </a:lnTo>
                  <a:cubicBezTo>
                    <a:pt x="1" y="119"/>
                    <a:pt x="0" y="118"/>
                    <a:pt x="0" y="115"/>
                  </a:cubicBezTo>
                  <a:lnTo>
                    <a:pt x="0" y="6"/>
                  </a:lnTo>
                  <a:cubicBezTo>
                    <a:pt x="0" y="3"/>
                    <a:pt x="1" y="2"/>
                    <a:pt x="5" y="2"/>
                  </a:cubicBezTo>
                  <a:lnTo>
                    <a:pt x="22" y="2"/>
                  </a:lnTo>
                  <a:cubicBezTo>
                    <a:pt x="25" y="2"/>
                    <a:pt x="26" y="4"/>
                    <a:pt x="26" y="6"/>
                  </a:cubicBezTo>
                  <a:lnTo>
                    <a:pt x="26" y="17"/>
                  </a:lnTo>
                  <a:lnTo>
                    <a:pt x="27" y="18"/>
                  </a:lnTo>
                  <a:cubicBezTo>
                    <a:pt x="34" y="11"/>
                    <a:pt x="51" y="3"/>
                    <a:pt x="62" y="0"/>
                  </a:cubicBezTo>
                  <a:cubicBezTo>
                    <a:pt x="66" y="0"/>
                    <a:pt x="68" y="0"/>
                    <a:pt x="68" y="5"/>
                  </a:cubicBezTo>
                  <a:lnTo>
                    <a:pt x="70" y="21"/>
                  </a:lnTo>
                  <a:cubicBezTo>
                    <a:pt x="70" y="24"/>
                    <a:pt x="70" y="25"/>
                    <a:pt x="65" y="26"/>
                  </a:cubicBezTo>
                  <a:cubicBezTo>
                    <a:pt x="52" y="29"/>
                    <a:pt x="35" y="34"/>
                    <a:pt x="26" y="37"/>
                  </a:cubicBezTo>
                  <a:lnTo>
                    <a:pt x="26" y="115"/>
                  </a:lnTo>
                  <a:close/>
                </a:path>
              </a:pathLst>
            </a:custGeom>
            <a:solidFill>
              <a:srgbClr val="5353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en-GB" smtClean="0"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12" name="Freeform 75"/>
            <p:cNvSpPr>
              <a:spLocks noEditPoints="1"/>
            </p:cNvSpPr>
            <p:nvPr userDrawn="1"/>
          </p:nvSpPr>
          <p:spPr bwMode="gray">
            <a:xfrm>
              <a:off x="2777" y="764"/>
              <a:ext cx="31" cy="36"/>
            </a:xfrm>
            <a:custGeom>
              <a:avLst/>
              <a:gdLst>
                <a:gd name="T0" fmla="*/ 0 w 104"/>
                <a:gd name="T1" fmla="*/ 0 h 122"/>
                <a:gd name="T2" fmla="*/ 0 w 104"/>
                <a:gd name="T3" fmla="*/ 0 h 122"/>
                <a:gd name="T4" fmla="*/ 0 w 104"/>
                <a:gd name="T5" fmla="*/ 0 h 122"/>
                <a:gd name="T6" fmla="*/ 0 w 104"/>
                <a:gd name="T7" fmla="*/ 0 h 122"/>
                <a:gd name="T8" fmla="*/ 0 w 104"/>
                <a:gd name="T9" fmla="*/ 0 h 122"/>
                <a:gd name="T10" fmla="*/ 0 w 104"/>
                <a:gd name="T11" fmla="*/ 0 h 122"/>
                <a:gd name="T12" fmla="*/ 0 w 104"/>
                <a:gd name="T13" fmla="*/ 0 h 122"/>
                <a:gd name="T14" fmla="*/ 0 w 104"/>
                <a:gd name="T15" fmla="*/ 0 h 122"/>
                <a:gd name="T16" fmla="*/ 0 w 104"/>
                <a:gd name="T17" fmla="*/ 0 h 122"/>
                <a:gd name="T18" fmla="*/ 0 w 104"/>
                <a:gd name="T19" fmla="*/ 0 h 122"/>
                <a:gd name="T20" fmla="*/ 0 w 104"/>
                <a:gd name="T21" fmla="*/ 0 h 122"/>
                <a:gd name="T22" fmla="*/ 0 w 104"/>
                <a:gd name="T23" fmla="*/ 0 h 12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04" h="122">
                  <a:moveTo>
                    <a:pt x="52" y="23"/>
                  </a:moveTo>
                  <a:lnTo>
                    <a:pt x="52" y="23"/>
                  </a:lnTo>
                  <a:cubicBezTo>
                    <a:pt x="31" y="23"/>
                    <a:pt x="27" y="36"/>
                    <a:pt x="27" y="61"/>
                  </a:cubicBezTo>
                  <a:cubicBezTo>
                    <a:pt x="27" y="87"/>
                    <a:pt x="31" y="99"/>
                    <a:pt x="51" y="99"/>
                  </a:cubicBezTo>
                  <a:cubicBezTo>
                    <a:pt x="73" y="99"/>
                    <a:pt x="77" y="87"/>
                    <a:pt x="77" y="61"/>
                  </a:cubicBezTo>
                  <a:cubicBezTo>
                    <a:pt x="77" y="36"/>
                    <a:pt x="73" y="23"/>
                    <a:pt x="52" y="23"/>
                  </a:cubicBezTo>
                  <a:close/>
                  <a:moveTo>
                    <a:pt x="51" y="122"/>
                  </a:moveTo>
                  <a:lnTo>
                    <a:pt x="51" y="122"/>
                  </a:lnTo>
                  <a:cubicBezTo>
                    <a:pt x="3" y="122"/>
                    <a:pt x="0" y="87"/>
                    <a:pt x="0" y="60"/>
                  </a:cubicBezTo>
                  <a:cubicBezTo>
                    <a:pt x="0" y="37"/>
                    <a:pt x="5" y="0"/>
                    <a:pt x="51" y="0"/>
                  </a:cubicBezTo>
                  <a:cubicBezTo>
                    <a:pt x="98" y="0"/>
                    <a:pt x="104" y="31"/>
                    <a:pt x="104" y="60"/>
                  </a:cubicBezTo>
                  <a:cubicBezTo>
                    <a:pt x="104" y="87"/>
                    <a:pt x="101" y="122"/>
                    <a:pt x="51" y="122"/>
                  </a:cubicBezTo>
                  <a:close/>
                </a:path>
              </a:pathLst>
            </a:custGeom>
            <a:solidFill>
              <a:srgbClr val="5353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en-GB" smtClean="0"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13" name="Freeform 76"/>
            <p:cNvSpPr>
              <a:spLocks noEditPoints="1"/>
            </p:cNvSpPr>
            <p:nvPr userDrawn="1"/>
          </p:nvSpPr>
          <p:spPr bwMode="gray">
            <a:xfrm>
              <a:off x="2812" y="764"/>
              <a:ext cx="30" cy="48"/>
            </a:xfrm>
            <a:custGeom>
              <a:avLst/>
              <a:gdLst>
                <a:gd name="T0" fmla="*/ 0 w 104"/>
                <a:gd name="T1" fmla="*/ 0 h 163"/>
                <a:gd name="T2" fmla="*/ 0 w 104"/>
                <a:gd name="T3" fmla="*/ 0 h 163"/>
                <a:gd name="T4" fmla="*/ 0 w 104"/>
                <a:gd name="T5" fmla="*/ 0 h 163"/>
                <a:gd name="T6" fmla="*/ 0 w 104"/>
                <a:gd name="T7" fmla="*/ 0 h 163"/>
                <a:gd name="T8" fmla="*/ 0 w 104"/>
                <a:gd name="T9" fmla="*/ 0 h 163"/>
                <a:gd name="T10" fmla="*/ 0 w 104"/>
                <a:gd name="T11" fmla="*/ 0 h 163"/>
                <a:gd name="T12" fmla="*/ 0 w 104"/>
                <a:gd name="T13" fmla="*/ 0 h 163"/>
                <a:gd name="T14" fmla="*/ 0 w 104"/>
                <a:gd name="T15" fmla="*/ 0 h 163"/>
                <a:gd name="T16" fmla="*/ 0 w 104"/>
                <a:gd name="T17" fmla="*/ 0 h 163"/>
                <a:gd name="T18" fmla="*/ 0 w 104"/>
                <a:gd name="T19" fmla="*/ 0 h 163"/>
                <a:gd name="T20" fmla="*/ 0 w 104"/>
                <a:gd name="T21" fmla="*/ 0 h 163"/>
                <a:gd name="T22" fmla="*/ 0 w 104"/>
                <a:gd name="T23" fmla="*/ 0 h 163"/>
                <a:gd name="T24" fmla="*/ 0 w 104"/>
                <a:gd name="T25" fmla="*/ 0 h 163"/>
                <a:gd name="T26" fmla="*/ 0 w 104"/>
                <a:gd name="T27" fmla="*/ 0 h 163"/>
                <a:gd name="T28" fmla="*/ 0 w 104"/>
                <a:gd name="T29" fmla="*/ 0 h 163"/>
                <a:gd name="T30" fmla="*/ 0 w 104"/>
                <a:gd name="T31" fmla="*/ 0 h 163"/>
                <a:gd name="T32" fmla="*/ 0 w 104"/>
                <a:gd name="T33" fmla="*/ 0 h 163"/>
                <a:gd name="T34" fmla="*/ 0 w 104"/>
                <a:gd name="T35" fmla="*/ 0 h 163"/>
                <a:gd name="T36" fmla="*/ 0 w 104"/>
                <a:gd name="T37" fmla="*/ 0 h 163"/>
                <a:gd name="T38" fmla="*/ 0 w 104"/>
                <a:gd name="T39" fmla="*/ 0 h 163"/>
                <a:gd name="T40" fmla="*/ 0 w 104"/>
                <a:gd name="T41" fmla="*/ 0 h 163"/>
                <a:gd name="T42" fmla="*/ 0 w 104"/>
                <a:gd name="T43" fmla="*/ 0 h 163"/>
                <a:gd name="T44" fmla="*/ 0 w 104"/>
                <a:gd name="T45" fmla="*/ 0 h 163"/>
                <a:gd name="T46" fmla="*/ 0 w 104"/>
                <a:gd name="T47" fmla="*/ 0 h 163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104" h="163">
                  <a:moveTo>
                    <a:pt x="58" y="24"/>
                  </a:moveTo>
                  <a:lnTo>
                    <a:pt x="58" y="24"/>
                  </a:lnTo>
                  <a:cubicBezTo>
                    <a:pt x="48" y="24"/>
                    <a:pt x="33" y="31"/>
                    <a:pt x="26" y="35"/>
                  </a:cubicBezTo>
                  <a:lnTo>
                    <a:pt x="26" y="95"/>
                  </a:lnTo>
                  <a:cubicBezTo>
                    <a:pt x="37" y="98"/>
                    <a:pt x="45" y="99"/>
                    <a:pt x="54" y="99"/>
                  </a:cubicBezTo>
                  <a:cubicBezTo>
                    <a:pt x="71" y="99"/>
                    <a:pt x="77" y="90"/>
                    <a:pt x="77" y="60"/>
                  </a:cubicBezTo>
                  <a:cubicBezTo>
                    <a:pt x="77" y="29"/>
                    <a:pt x="71" y="24"/>
                    <a:pt x="58" y="24"/>
                  </a:cubicBezTo>
                  <a:close/>
                  <a:moveTo>
                    <a:pt x="56" y="121"/>
                  </a:moveTo>
                  <a:lnTo>
                    <a:pt x="56" y="121"/>
                  </a:lnTo>
                  <a:cubicBezTo>
                    <a:pt x="48" y="121"/>
                    <a:pt x="37" y="120"/>
                    <a:pt x="26" y="116"/>
                  </a:cubicBezTo>
                  <a:lnTo>
                    <a:pt x="26" y="159"/>
                  </a:lnTo>
                  <a:cubicBezTo>
                    <a:pt x="26" y="161"/>
                    <a:pt x="25" y="163"/>
                    <a:pt x="21" y="163"/>
                  </a:cubicBezTo>
                  <a:lnTo>
                    <a:pt x="4" y="163"/>
                  </a:lnTo>
                  <a:cubicBezTo>
                    <a:pt x="0" y="163"/>
                    <a:pt x="0" y="162"/>
                    <a:pt x="0" y="159"/>
                  </a:cubicBezTo>
                  <a:lnTo>
                    <a:pt x="0" y="6"/>
                  </a:lnTo>
                  <a:cubicBezTo>
                    <a:pt x="0" y="3"/>
                    <a:pt x="1" y="2"/>
                    <a:pt x="4" y="2"/>
                  </a:cubicBezTo>
                  <a:lnTo>
                    <a:pt x="21" y="2"/>
                  </a:lnTo>
                  <a:cubicBezTo>
                    <a:pt x="25" y="2"/>
                    <a:pt x="26" y="4"/>
                    <a:pt x="26" y="6"/>
                  </a:cubicBezTo>
                  <a:lnTo>
                    <a:pt x="26" y="14"/>
                  </a:lnTo>
                  <a:cubicBezTo>
                    <a:pt x="35" y="8"/>
                    <a:pt x="50" y="0"/>
                    <a:pt x="64" y="0"/>
                  </a:cubicBezTo>
                  <a:cubicBezTo>
                    <a:pt x="96" y="0"/>
                    <a:pt x="104" y="24"/>
                    <a:pt x="104" y="60"/>
                  </a:cubicBezTo>
                  <a:cubicBezTo>
                    <a:pt x="104" y="99"/>
                    <a:pt x="94" y="121"/>
                    <a:pt x="56" y="121"/>
                  </a:cubicBezTo>
                  <a:close/>
                </a:path>
              </a:pathLst>
            </a:custGeom>
            <a:solidFill>
              <a:srgbClr val="5353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en-GB" smtClean="0"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14" name="Freeform 77"/>
            <p:cNvSpPr>
              <a:spLocks noEditPoints="1"/>
            </p:cNvSpPr>
            <p:nvPr userDrawn="1"/>
          </p:nvSpPr>
          <p:spPr bwMode="gray">
            <a:xfrm>
              <a:off x="2846" y="764"/>
              <a:ext cx="30" cy="36"/>
            </a:xfrm>
            <a:custGeom>
              <a:avLst/>
              <a:gdLst>
                <a:gd name="T0" fmla="*/ 0 w 103"/>
                <a:gd name="T1" fmla="*/ 0 h 122"/>
                <a:gd name="T2" fmla="*/ 0 w 103"/>
                <a:gd name="T3" fmla="*/ 0 h 122"/>
                <a:gd name="T4" fmla="*/ 0 w 103"/>
                <a:gd name="T5" fmla="*/ 0 h 122"/>
                <a:gd name="T6" fmla="*/ 0 w 103"/>
                <a:gd name="T7" fmla="*/ 0 h 122"/>
                <a:gd name="T8" fmla="*/ 0 w 103"/>
                <a:gd name="T9" fmla="*/ 0 h 122"/>
                <a:gd name="T10" fmla="*/ 0 w 103"/>
                <a:gd name="T11" fmla="*/ 0 h 122"/>
                <a:gd name="T12" fmla="*/ 0 w 103"/>
                <a:gd name="T13" fmla="*/ 0 h 122"/>
                <a:gd name="T14" fmla="*/ 0 w 103"/>
                <a:gd name="T15" fmla="*/ 0 h 122"/>
                <a:gd name="T16" fmla="*/ 0 w 103"/>
                <a:gd name="T17" fmla="*/ 0 h 122"/>
                <a:gd name="T18" fmla="*/ 0 w 103"/>
                <a:gd name="T19" fmla="*/ 0 h 122"/>
                <a:gd name="T20" fmla="*/ 0 w 103"/>
                <a:gd name="T21" fmla="*/ 0 h 122"/>
                <a:gd name="T22" fmla="*/ 0 w 103"/>
                <a:gd name="T23" fmla="*/ 0 h 122"/>
                <a:gd name="T24" fmla="*/ 0 w 103"/>
                <a:gd name="T25" fmla="*/ 0 h 122"/>
                <a:gd name="T26" fmla="*/ 0 w 103"/>
                <a:gd name="T27" fmla="*/ 0 h 122"/>
                <a:gd name="T28" fmla="*/ 0 w 103"/>
                <a:gd name="T29" fmla="*/ 0 h 122"/>
                <a:gd name="T30" fmla="*/ 0 w 103"/>
                <a:gd name="T31" fmla="*/ 0 h 122"/>
                <a:gd name="T32" fmla="*/ 0 w 103"/>
                <a:gd name="T33" fmla="*/ 0 h 122"/>
                <a:gd name="T34" fmla="*/ 0 w 103"/>
                <a:gd name="T35" fmla="*/ 0 h 12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03" h="122">
                  <a:moveTo>
                    <a:pt x="27" y="51"/>
                  </a:moveTo>
                  <a:lnTo>
                    <a:pt x="27" y="51"/>
                  </a:lnTo>
                  <a:lnTo>
                    <a:pt x="75" y="51"/>
                  </a:lnTo>
                  <a:cubicBezTo>
                    <a:pt x="75" y="36"/>
                    <a:pt x="71" y="22"/>
                    <a:pt x="51" y="22"/>
                  </a:cubicBezTo>
                  <a:cubicBezTo>
                    <a:pt x="33" y="22"/>
                    <a:pt x="29" y="33"/>
                    <a:pt x="27" y="51"/>
                  </a:cubicBezTo>
                  <a:close/>
                  <a:moveTo>
                    <a:pt x="27" y="69"/>
                  </a:moveTo>
                  <a:lnTo>
                    <a:pt x="27" y="69"/>
                  </a:lnTo>
                  <a:cubicBezTo>
                    <a:pt x="28" y="93"/>
                    <a:pt x="37" y="100"/>
                    <a:pt x="56" y="100"/>
                  </a:cubicBezTo>
                  <a:cubicBezTo>
                    <a:pt x="65" y="100"/>
                    <a:pt x="78" y="98"/>
                    <a:pt x="87" y="97"/>
                  </a:cubicBezTo>
                  <a:cubicBezTo>
                    <a:pt x="92" y="97"/>
                    <a:pt x="93" y="97"/>
                    <a:pt x="94" y="101"/>
                  </a:cubicBezTo>
                  <a:lnTo>
                    <a:pt x="95" y="109"/>
                  </a:lnTo>
                  <a:cubicBezTo>
                    <a:pt x="96" y="113"/>
                    <a:pt x="96" y="115"/>
                    <a:pt x="91" y="116"/>
                  </a:cubicBezTo>
                  <a:cubicBezTo>
                    <a:pt x="82" y="120"/>
                    <a:pt x="64" y="122"/>
                    <a:pt x="53" y="122"/>
                  </a:cubicBezTo>
                  <a:cubicBezTo>
                    <a:pt x="7" y="122"/>
                    <a:pt x="0" y="93"/>
                    <a:pt x="0" y="62"/>
                  </a:cubicBezTo>
                  <a:cubicBezTo>
                    <a:pt x="0" y="39"/>
                    <a:pt x="4" y="0"/>
                    <a:pt x="51" y="0"/>
                  </a:cubicBezTo>
                  <a:cubicBezTo>
                    <a:pt x="94" y="0"/>
                    <a:pt x="102" y="28"/>
                    <a:pt x="103" y="54"/>
                  </a:cubicBezTo>
                  <a:cubicBezTo>
                    <a:pt x="103" y="63"/>
                    <a:pt x="100" y="69"/>
                    <a:pt x="91" y="69"/>
                  </a:cubicBezTo>
                  <a:lnTo>
                    <a:pt x="27" y="69"/>
                  </a:lnTo>
                  <a:close/>
                </a:path>
              </a:pathLst>
            </a:custGeom>
            <a:solidFill>
              <a:srgbClr val="5353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en-GB" smtClean="0"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15" name="Freeform 78"/>
            <p:cNvSpPr>
              <a:spLocks noEditPoints="1"/>
            </p:cNvSpPr>
            <p:nvPr userDrawn="1"/>
          </p:nvSpPr>
          <p:spPr bwMode="gray">
            <a:xfrm>
              <a:off x="2879" y="764"/>
              <a:ext cx="35" cy="36"/>
            </a:xfrm>
            <a:custGeom>
              <a:avLst/>
              <a:gdLst>
                <a:gd name="T0" fmla="*/ 0 w 115"/>
                <a:gd name="T1" fmla="*/ 0 h 122"/>
                <a:gd name="T2" fmla="*/ 0 w 115"/>
                <a:gd name="T3" fmla="*/ 0 h 122"/>
                <a:gd name="T4" fmla="*/ 0 w 115"/>
                <a:gd name="T5" fmla="*/ 0 h 122"/>
                <a:gd name="T6" fmla="*/ 0 w 115"/>
                <a:gd name="T7" fmla="*/ 0 h 122"/>
                <a:gd name="T8" fmla="*/ 0 w 115"/>
                <a:gd name="T9" fmla="*/ 0 h 122"/>
                <a:gd name="T10" fmla="*/ 0 w 115"/>
                <a:gd name="T11" fmla="*/ 0 h 122"/>
                <a:gd name="T12" fmla="*/ 0 w 115"/>
                <a:gd name="T13" fmla="*/ 0 h 122"/>
                <a:gd name="T14" fmla="*/ 0 w 115"/>
                <a:gd name="T15" fmla="*/ 0 h 122"/>
                <a:gd name="T16" fmla="*/ 0 w 115"/>
                <a:gd name="T17" fmla="*/ 0 h 122"/>
                <a:gd name="T18" fmla="*/ 0 w 115"/>
                <a:gd name="T19" fmla="*/ 0 h 122"/>
                <a:gd name="T20" fmla="*/ 0 w 115"/>
                <a:gd name="T21" fmla="*/ 0 h 122"/>
                <a:gd name="T22" fmla="*/ 0 w 115"/>
                <a:gd name="T23" fmla="*/ 0 h 122"/>
                <a:gd name="T24" fmla="*/ 0 w 115"/>
                <a:gd name="T25" fmla="*/ 0 h 122"/>
                <a:gd name="T26" fmla="*/ 0 w 115"/>
                <a:gd name="T27" fmla="*/ 0 h 122"/>
                <a:gd name="T28" fmla="*/ 0 w 115"/>
                <a:gd name="T29" fmla="*/ 0 h 122"/>
                <a:gd name="T30" fmla="*/ 0 w 115"/>
                <a:gd name="T31" fmla="*/ 0 h 122"/>
                <a:gd name="T32" fmla="*/ 0 w 115"/>
                <a:gd name="T33" fmla="*/ 0 h 122"/>
                <a:gd name="T34" fmla="*/ 0 w 115"/>
                <a:gd name="T35" fmla="*/ 0 h 122"/>
                <a:gd name="T36" fmla="*/ 0 w 115"/>
                <a:gd name="T37" fmla="*/ 0 h 122"/>
                <a:gd name="T38" fmla="*/ 0 w 115"/>
                <a:gd name="T39" fmla="*/ 0 h 122"/>
                <a:gd name="T40" fmla="*/ 0 w 115"/>
                <a:gd name="T41" fmla="*/ 0 h 122"/>
                <a:gd name="T42" fmla="*/ 0 w 115"/>
                <a:gd name="T43" fmla="*/ 0 h 122"/>
                <a:gd name="T44" fmla="*/ 0 w 115"/>
                <a:gd name="T45" fmla="*/ 0 h 122"/>
                <a:gd name="T46" fmla="*/ 0 w 115"/>
                <a:gd name="T47" fmla="*/ 0 h 122"/>
                <a:gd name="T48" fmla="*/ 0 w 115"/>
                <a:gd name="T49" fmla="*/ 0 h 122"/>
                <a:gd name="T50" fmla="*/ 0 w 115"/>
                <a:gd name="T51" fmla="*/ 0 h 122"/>
                <a:gd name="T52" fmla="*/ 0 w 115"/>
                <a:gd name="T53" fmla="*/ 0 h 122"/>
                <a:gd name="T54" fmla="*/ 0 w 115"/>
                <a:gd name="T55" fmla="*/ 0 h 122"/>
                <a:gd name="T56" fmla="*/ 0 w 115"/>
                <a:gd name="T57" fmla="*/ 0 h 122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115" h="122">
                  <a:moveTo>
                    <a:pt x="76" y="67"/>
                  </a:moveTo>
                  <a:lnTo>
                    <a:pt x="76" y="67"/>
                  </a:lnTo>
                  <a:lnTo>
                    <a:pt x="46" y="67"/>
                  </a:lnTo>
                  <a:cubicBezTo>
                    <a:pt x="34" y="67"/>
                    <a:pt x="27" y="71"/>
                    <a:pt x="27" y="87"/>
                  </a:cubicBezTo>
                  <a:cubicBezTo>
                    <a:pt x="27" y="97"/>
                    <a:pt x="30" y="101"/>
                    <a:pt x="41" y="101"/>
                  </a:cubicBezTo>
                  <a:cubicBezTo>
                    <a:pt x="52" y="101"/>
                    <a:pt x="66" y="95"/>
                    <a:pt x="76" y="90"/>
                  </a:cubicBezTo>
                  <a:lnTo>
                    <a:pt x="76" y="67"/>
                  </a:lnTo>
                  <a:close/>
                  <a:moveTo>
                    <a:pt x="77" y="107"/>
                  </a:moveTo>
                  <a:lnTo>
                    <a:pt x="77" y="107"/>
                  </a:lnTo>
                  <a:cubicBezTo>
                    <a:pt x="65" y="116"/>
                    <a:pt x="49" y="122"/>
                    <a:pt x="33" y="122"/>
                  </a:cubicBezTo>
                  <a:cubicBezTo>
                    <a:pt x="7" y="122"/>
                    <a:pt x="0" y="108"/>
                    <a:pt x="0" y="88"/>
                  </a:cubicBezTo>
                  <a:cubicBezTo>
                    <a:pt x="0" y="60"/>
                    <a:pt x="15" y="48"/>
                    <a:pt x="45" y="48"/>
                  </a:cubicBezTo>
                  <a:lnTo>
                    <a:pt x="76" y="48"/>
                  </a:lnTo>
                  <a:lnTo>
                    <a:pt x="76" y="42"/>
                  </a:lnTo>
                  <a:cubicBezTo>
                    <a:pt x="76" y="27"/>
                    <a:pt x="70" y="22"/>
                    <a:pt x="51" y="22"/>
                  </a:cubicBezTo>
                  <a:cubicBezTo>
                    <a:pt x="43" y="22"/>
                    <a:pt x="28" y="24"/>
                    <a:pt x="18" y="25"/>
                  </a:cubicBezTo>
                  <a:cubicBezTo>
                    <a:pt x="13" y="25"/>
                    <a:pt x="12" y="25"/>
                    <a:pt x="11" y="22"/>
                  </a:cubicBezTo>
                  <a:lnTo>
                    <a:pt x="9" y="13"/>
                  </a:lnTo>
                  <a:cubicBezTo>
                    <a:pt x="9" y="10"/>
                    <a:pt x="10" y="8"/>
                    <a:pt x="15" y="6"/>
                  </a:cubicBezTo>
                  <a:cubicBezTo>
                    <a:pt x="25" y="2"/>
                    <a:pt x="44" y="0"/>
                    <a:pt x="55" y="0"/>
                  </a:cubicBezTo>
                  <a:cubicBezTo>
                    <a:pt x="97" y="0"/>
                    <a:pt x="102" y="17"/>
                    <a:pt x="102" y="44"/>
                  </a:cubicBezTo>
                  <a:lnTo>
                    <a:pt x="102" y="91"/>
                  </a:lnTo>
                  <a:cubicBezTo>
                    <a:pt x="102" y="100"/>
                    <a:pt x="103" y="101"/>
                    <a:pt x="111" y="102"/>
                  </a:cubicBezTo>
                  <a:cubicBezTo>
                    <a:pt x="114" y="102"/>
                    <a:pt x="115" y="103"/>
                    <a:pt x="115" y="105"/>
                  </a:cubicBezTo>
                  <a:lnTo>
                    <a:pt x="115" y="115"/>
                  </a:lnTo>
                  <a:cubicBezTo>
                    <a:pt x="115" y="118"/>
                    <a:pt x="113" y="120"/>
                    <a:pt x="109" y="120"/>
                  </a:cubicBezTo>
                  <a:cubicBezTo>
                    <a:pt x="106" y="121"/>
                    <a:pt x="102" y="121"/>
                    <a:pt x="98" y="121"/>
                  </a:cubicBezTo>
                  <a:cubicBezTo>
                    <a:pt x="87" y="121"/>
                    <a:pt x="80" y="118"/>
                    <a:pt x="77" y="107"/>
                  </a:cubicBezTo>
                  <a:close/>
                </a:path>
              </a:pathLst>
            </a:custGeom>
            <a:solidFill>
              <a:srgbClr val="5353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en-GB" smtClean="0"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16" name="Freeform 79"/>
            <p:cNvSpPr>
              <a:spLocks/>
            </p:cNvSpPr>
            <p:nvPr userDrawn="1"/>
          </p:nvSpPr>
          <p:spPr bwMode="gray">
            <a:xfrm>
              <a:off x="2915" y="764"/>
              <a:ext cx="30" cy="35"/>
            </a:xfrm>
            <a:custGeom>
              <a:avLst/>
              <a:gdLst>
                <a:gd name="T0" fmla="*/ 0 w 102"/>
                <a:gd name="T1" fmla="*/ 0 h 119"/>
                <a:gd name="T2" fmla="*/ 0 w 102"/>
                <a:gd name="T3" fmla="*/ 0 h 119"/>
                <a:gd name="T4" fmla="*/ 0 w 102"/>
                <a:gd name="T5" fmla="*/ 0 h 119"/>
                <a:gd name="T6" fmla="*/ 0 w 102"/>
                <a:gd name="T7" fmla="*/ 0 h 119"/>
                <a:gd name="T8" fmla="*/ 0 w 102"/>
                <a:gd name="T9" fmla="*/ 0 h 119"/>
                <a:gd name="T10" fmla="*/ 0 w 102"/>
                <a:gd name="T11" fmla="*/ 0 h 119"/>
                <a:gd name="T12" fmla="*/ 0 w 102"/>
                <a:gd name="T13" fmla="*/ 0 h 119"/>
                <a:gd name="T14" fmla="*/ 0 w 102"/>
                <a:gd name="T15" fmla="*/ 0 h 119"/>
                <a:gd name="T16" fmla="*/ 0 w 102"/>
                <a:gd name="T17" fmla="*/ 0 h 119"/>
                <a:gd name="T18" fmla="*/ 0 w 102"/>
                <a:gd name="T19" fmla="*/ 0 h 119"/>
                <a:gd name="T20" fmla="*/ 0 w 102"/>
                <a:gd name="T21" fmla="*/ 0 h 119"/>
                <a:gd name="T22" fmla="*/ 0 w 102"/>
                <a:gd name="T23" fmla="*/ 0 h 119"/>
                <a:gd name="T24" fmla="*/ 0 w 102"/>
                <a:gd name="T25" fmla="*/ 0 h 119"/>
                <a:gd name="T26" fmla="*/ 0 w 102"/>
                <a:gd name="T27" fmla="*/ 0 h 119"/>
                <a:gd name="T28" fmla="*/ 0 w 102"/>
                <a:gd name="T29" fmla="*/ 0 h 119"/>
                <a:gd name="T30" fmla="*/ 0 w 102"/>
                <a:gd name="T31" fmla="*/ 0 h 119"/>
                <a:gd name="T32" fmla="*/ 0 w 102"/>
                <a:gd name="T33" fmla="*/ 0 h 119"/>
                <a:gd name="T34" fmla="*/ 0 w 102"/>
                <a:gd name="T35" fmla="*/ 0 h 119"/>
                <a:gd name="T36" fmla="*/ 0 w 102"/>
                <a:gd name="T37" fmla="*/ 0 h 119"/>
                <a:gd name="T38" fmla="*/ 0 w 102"/>
                <a:gd name="T39" fmla="*/ 0 h 119"/>
                <a:gd name="T40" fmla="*/ 0 w 102"/>
                <a:gd name="T41" fmla="*/ 0 h 119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02" h="119">
                  <a:moveTo>
                    <a:pt x="98" y="119"/>
                  </a:moveTo>
                  <a:lnTo>
                    <a:pt x="98" y="119"/>
                  </a:lnTo>
                  <a:lnTo>
                    <a:pt x="80" y="119"/>
                  </a:lnTo>
                  <a:cubicBezTo>
                    <a:pt x="77" y="119"/>
                    <a:pt x="76" y="118"/>
                    <a:pt x="76" y="115"/>
                  </a:cubicBezTo>
                  <a:lnTo>
                    <a:pt x="76" y="47"/>
                  </a:lnTo>
                  <a:cubicBezTo>
                    <a:pt x="76" y="33"/>
                    <a:pt x="73" y="24"/>
                    <a:pt x="59" y="24"/>
                  </a:cubicBezTo>
                  <a:cubicBezTo>
                    <a:pt x="49" y="24"/>
                    <a:pt x="32" y="31"/>
                    <a:pt x="26" y="35"/>
                  </a:cubicBezTo>
                  <a:lnTo>
                    <a:pt x="26" y="115"/>
                  </a:lnTo>
                  <a:cubicBezTo>
                    <a:pt x="26" y="118"/>
                    <a:pt x="25" y="119"/>
                    <a:pt x="21" y="119"/>
                  </a:cubicBezTo>
                  <a:lnTo>
                    <a:pt x="4" y="119"/>
                  </a:lnTo>
                  <a:cubicBezTo>
                    <a:pt x="1" y="119"/>
                    <a:pt x="0" y="118"/>
                    <a:pt x="0" y="115"/>
                  </a:cubicBezTo>
                  <a:lnTo>
                    <a:pt x="0" y="6"/>
                  </a:lnTo>
                  <a:cubicBezTo>
                    <a:pt x="0" y="3"/>
                    <a:pt x="1" y="2"/>
                    <a:pt x="4" y="2"/>
                  </a:cubicBezTo>
                  <a:lnTo>
                    <a:pt x="21" y="2"/>
                  </a:lnTo>
                  <a:cubicBezTo>
                    <a:pt x="25" y="2"/>
                    <a:pt x="26" y="3"/>
                    <a:pt x="26" y="6"/>
                  </a:cubicBezTo>
                  <a:lnTo>
                    <a:pt x="26" y="14"/>
                  </a:lnTo>
                  <a:cubicBezTo>
                    <a:pt x="26" y="14"/>
                    <a:pt x="26" y="14"/>
                    <a:pt x="27" y="14"/>
                  </a:cubicBezTo>
                  <a:cubicBezTo>
                    <a:pt x="36" y="8"/>
                    <a:pt x="52" y="0"/>
                    <a:pt x="67" y="0"/>
                  </a:cubicBezTo>
                  <a:cubicBezTo>
                    <a:pt x="99" y="0"/>
                    <a:pt x="102" y="21"/>
                    <a:pt x="102" y="45"/>
                  </a:cubicBezTo>
                  <a:lnTo>
                    <a:pt x="102" y="115"/>
                  </a:lnTo>
                  <a:cubicBezTo>
                    <a:pt x="102" y="118"/>
                    <a:pt x="101" y="119"/>
                    <a:pt x="98" y="119"/>
                  </a:cubicBezTo>
                  <a:close/>
                </a:path>
              </a:pathLst>
            </a:custGeom>
            <a:solidFill>
              <a:srgbClr val="5353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en-GB" smtClean="0"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17" name="Freeform 80"/>
            <p:cNvSpPr>
              <a:spLocks/>
            </p:cNvSpPr>
            <p:nvPr userDrawn="1"/>
          </p:nvSpPr>
          <p:spPr bwMode="gray">
            <a:xfrm>
              <a:off x="2686" y="826"/>
              <a:ext cx="31" cy="47"/>
            </a:xfrm>
            <a:custGeom>
              <a:avLst/>
              <a:gdLst>
                <a:gd name="T0" fmla="*/ 0 w 114"/>
                <a:gd name="T1" fmla="*/ 0 h 163"/>
                <a:gd name="T2" fmla="*/ 0 w 114"/>
                <a:gd name="T3" fmla="*/ 0 h 163"/>
                <a:gd name="T4" fmla="*/ 0 w 114"/>
                <a:gd name="T5" fmla="*/ 0 h 163"/>
                <a:gd name="T6" fmla="*/ 0 w 114"/>
                <a:gd name="T7" fmla="*/ 0 h 163"/>
                <a:gd name="T8" fmla="*/ 0 w 114"/>
                <a:gd name="T9" fmla="*/ 0 h 163"/>
                <a:gd name="T10" fmla="*/ 0 w 114"/>
                <a:gd name="T11" fmla="*/ 0 h 163"/>
                <a:gd name="T12" fmla="*/ 0 w 114"/>
                <a:gd name="T13" fmla="*/ 0 h 163"/>
                <a:gd name="T14" fmla="*/ 0 w 114"/>
                <a:gd name="T15" fmla="*/ 0 h 163"/>
                <a:gd name="T16" fmla="*/ 0 w 114"/>
                <a:gd name="T17" fmla="*/ 0 h 163"/>
                <a:gd name="T18" fmla="*/ 0 w 114"/>
                <a:gd name="T19" fmla="*/ 0 h 163"/>
                <a:gd name="T20" fmla="*/ 0 w 114"/>
                <a:gd name="T21" fmla="*/ 0 h 163"/>
                <a:gd name="T22" fmla="*/ 0 w 114"/>
                <a:gd name="T23" fmla="*/ 0 h 163"/>
                <a:gd name="T24" fmla="*/ 0 w 114"/>
                <a:gd name="T25" fmla="*/ 0 h 163"/>
                <a:gd name="T26" fmla="*/ 0 w 114"/>
                <a:gd name="T27" fmla="*/ 0 h 163"/>
                <a:gd name="T28" fmla="*/ 0 w 114"/>
                <a:gd name="T29" fmla="*/ 0 h 163"/>
                <a:gd name="T30" fmla="*/ 0 w 114"/>
                <a:gd name="T31" fmla="*/ 0 h 163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14" h="163">
                  <a:moveTo>
                    <a:pt x="65" y="0"/>
                  </a:moveTo>
                  <a:lnTo>
                    <a:pt x="65" y="0"/>
                  </a:lnTo>
                  <a:cubicBezTo>
                    <a:pt x="76" y="0"/>
                    <a:pt x="96" y="1"/>
                    <a:pt x="108" y="7"/>
                  </a:cubicBezTo>
                  <a:cubicBezTo>
                    <a:pt x="112" y="8"/>
                    <a:pt x="114" y="10"/>
                    <a:pt x="113" y="14"/>
                  </a:cubicBezTo>
                  <a:lnTo>
                    <a:pt x="111" y="24"/>
                  </a:lnTo>
                  <a:cubicBezTo>
                    <a:pt x="110" y="27"/>
                    <a:pt x="109" y="28"/>
                    <a:pt x="105" y="27"/>
                  </a:cubicBezTo>
                  <a:cubicBezTo>
                    <a:pt x="93" y="26"/>
                    <a:pt x="78" y="24"/>
                    <a:pt x="66" y="24"/>
                  </a:cubicBezTo>
                  <a:cubicBezTo>
                    <a:pt x="33" y="24"/>
                    <a:pt x="29" y="51"/>
                    <a:pt x="29" y="82"/>
                  </a:cubicBezTo>
                  <a:cubicBezTo>
                    <a:pt x="29" y="113"/>
                    <a:pt x="35" y="138"/>
                    <a:pt x="66" y="138"/>
                  </a:cubicBezTo>
                  <a:cubicBezTo>
                    <a:pt x="80" y="138"/>
                    <a:pt x="92" y="137"/>
                    <a:pt x="105" y="135"/>
                  </a:cubicBezTo>
                  <a:cubicBezTo>
                    <a:pt x="109" y="134"/>
                    <a:pt x="110" y="136"/>
                    <a:pt x="111" y="139"/>
                  </a:cubicBezTo>
                  <a:lnTo>
                    <a:pt x="113" y="148"/>
                  </a:lnTo>
                  <a:cubicBezTo>
                    <a:pt x="114" y="152"/>
                    <a:pt x="113" y="154"/>
                    <a:pt x="109" y="156"/>
                  </a:cubicBezTo>
                  <a:cubicBezTo>
                    <a:pt x="97" y="161"/>
                    <a:pt x="76" y="163"/>
                    <a:pt x="65" y="163"/>
                  </a:cubicBezTo>
                  <a:cubicBezTo>
                    <a:pt x="11" y="163"/>
                    <a:pt x="0" y="123"/>
                    <a:pt x="0" y="82"/>
                  </a:cubicBezTo>
                  <a:cubicBezTo>
                    <a:pt x="0" y="41"/>
                    <a:pt x="10" y="0"/>
                    <a:pt x="65" y="0"/>
                  </a:cubicBezTo>
                  <a:close/>
                </a:path>
              </a:pathLst>
            </a:custGeom>
            <a:solidFill>
              <a:srgbClr val="5353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en-GB" smtClean="0"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18" name="Freeform 81"/>
            <p:cNvSpPr>
              <a:spLocks noEditPoints="1"/>
            </p:cNvSpPr>
            <p:nvPr userDrawn="1"/>
          </p:nvSpPr>
          <p:spPr bwMode="gray">
            <a:xfrm>
              <a:off x="2720" y="838"/>
              <a:ext cx="30" cy="36"/>
            </a:xfrm>
            <a:custGeom>
              <a:avLst/>
              <a:gdLst>
                <a:gd name="T0" fmla="*/ 0 w 104"/>
                <a:gd name="T1" fmla="*/ 0 h 122"/>
                <a:gd name="T2" fmla="*/ 0 w 104"/>
                <a:gd name="T3" fmla="*/ 0 h 122"/>
                <a:gd name="T4" fmla="*/ 0 w 104"/>
                <a:gd name="T5" fmla="*/ 0 h 122"/>
                <a:gd name="T6" fmla="*/ 0 w 104"/>
                <a:gd name="T7" fmla="*/ 0 h 122"/>
                <a:gd name="T8" fmla="*/ 0 w 104"/>
                <a:gd name="T9" fmla="*/ 0 h 122"/>
                <a:gd name="T10" fmla="*/ 0 w 104"/>
                <a:gd name="T11" fmla="*/ 0 h 122"/>
                <a:gd name="T12" fmla="*/ 0 w 104"/>
                <a:gd name="T13" fmla="*/ 0 h 122"/>
                <a:gd name="T14" fmla="*/ 0 w 104"/>
                <a:gd name="T15" fmla="*/ 0 h 122"/>
                <a:gd name="T16" fmla="*/ 0 w 104"/>
                <a:gd name="T17" fmla="*/ 0 h 122"/>
                <a:gd name="T18" fmla="*/ 0 w 104"/>
                <a:gd name="T19" fmla="*/ 0 h 122"/>
                <a:gd name="T20" fmla="*/ 0 w 104"/>
                <a:gd name="T21" fmla="*/ 0 h 122"/>
                <a:gd name="T22" fmla="*/ 0 w 104"/>
                <a:gd name="T23" fmla="*/ 0 h 12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04" h="122">
                  <a:moveTo>
                    <a:pt x="51" y="23"/>
                  </a:moveTo>
                  <a:lnTo>
                    <a:pt x="51" y="23"/>
                  </a:lnTo>
                  <a:cubicBezTo>
                    <a:pt x="31" y="23"/>
                    <a:pt x="27" y="36"/>
                    <a:pt x="27" y="61"/>
                  </a:cubicBezTo>
                  <a:cubicBezTo>
                    <a:pt x="27" y="86"/>
                    <a:pt x="31" y="99"/>
                    <a:pt x="51" y="99"/>
                  </a:cubicBezTo>
                  <a:cubicBezTo>
                    <a:pt x="73" y="99"/>
                    <a:pt x="77" y="86"/>
                    <a:pt x="77" y="61"/>
                  </a:cubicBezTo>
                  <a:cubicBezTo>
                    <a:pt x="77" y="35"/>
                    <a:pt x="73" y="23"/>
                    <a:pt x="51" y="23"/>
                  </a:cubicBezTo>
                  <a:close/>
                  <a:moveTo>
                    <a:pt x="51" y="122"/>
                  </a:moveTo>
                  <a:lnTo>
                    <a:pt x="51" y="122"/>
                  </a:lnTo>
                  <a:cubicBezTo>
                    <a:pt x="3" y="122"/>
                    <a:pt x="0" y="86"/>
                    <a:pt x="0" y="59"/>
                  </a:cubicBezTo>
                  <a:cubicBezTo>
                    <a:pt x="0" y="36"/>
                    <a:pt x="5" y="0"/>
                    <a:pt x="51" y="0"/>
                  </a:cubicBezTo>
                  <a:cubicBezTo>
                    <a:pt x="98" y="0"/>
                    <a:pt x="104" y="31"/>
                    <a:pt x="104" y="59"/>
                  </a:cubicBezTo>
                  <a:cubicBezTo>
                    <a:pt x="104" y="86"/>
                    <a:pt x="101" y="122"/>
                    <a:pt x="51" y="122"/>
                  </a:cubicBezTo>
                  <a:close/>
                </a:path>
              </a:pathLst>
            </a:custGeom>
            <a:solidFill>
              <a:srgbClr val="5353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en-GB" smtClean="0"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19" name="Freeform 82"/>
            <p:cNvSpPr>
              <a:spLocks/>
            </p:cNvSpPr>
            <p:nvPr userDrawn="1"/>
          </p:nvSpPr>
          <p:spPr bwMode="gray">
            <a:xfrm>
              <a:off x="2755" y="838"/>
              <a:ext cx="50" cy="36"/>
            </a:xfrm>
            <a:custGeom>
              <a:avLst/>
              <a:gdLst>
                <a:gd name="T0" fmla="*/ 0 w 172"/>
                <a:gd name="T1" fmla="*/ 0 h 120"/>
                <a:gd name="T2" fmla="*/ 0 w 172"/>
                <a:gd name="T3" fmla="*/ 0 h 120"/>
                <a:gd name="T4" fmla="*/ 0 w 172"/>
                <a:gd name="T5" fmla="*/ 0 h 120"/>
                <a:gd name="T6" fmla="*/ 0 w 172"/>
                <a:gd name="T7" fmla="*/ 0 h 120"/>
                <a:gd name="T8" fmla="*/ 0 w 172"/>
                <a:gd name="T9" fmla="*/ 0 h 120"/>
                <a:gd name="T10" fmla="*/ 0 w 172"/>
                <a:gd name="T11" fmla="*/ 0 h 120"/>
                <a:gd name="T12" fmla="*/ 0 w 172"/>
                <a:gd name="T13" fmla="*/ 0 h 120"/>
                <a:gd name="T14" fmla="*/ 0 w 172"/>
                <a:gd name="T15" fmla="*/ 0 h 120"/>
                <a:gd name="T16" fmla="*/ 0 w 172"/>
                <a:gd name="T17" fmla="*/ 0 h 120"/>
                <a:gd name="T18" fmla="*/ 0 w 172"/>
                <a:gd name="T19" fmla="*/ 0 h 120"/>
                <a:gd name="T20" fmla="*/ 0 w 172"/>
                <a:gd name="T21" fmla="*/ 0 h 120"/>
                <a:gd name="T22" fmla="*/ 0 w 172"/>
                <a:gd name="T23" fmla="*/ 0 h 120"/>
                <a:gd name="T24" fmla="*/ 0 w 172"/>
                <a:gd name="T25" fmla="*/ 0 h 120"/>
                <a:gd name="T26" fmla="*/ 0 w 172"/>
                <a:gd name="T27" fmla="*/ 0 h 120"/>
                <a:gd name="T28" fmla="*/ 0 w 172"/>
                <a:gd name="T29" fmla="*/ 0 h 120"/>
                <a:gd name="T30" fmla="*/ 0 w 172"/>
                <a:gd name="T31" fmla="*/ 0 h 120"/>
                <a:gd name="T32" fmla="*/ 0 w 172"/>
                <a:gd name="T33" fmla="*/ 0 h 120"/>
                <a:gd name="T34" fmla="*/ 0 w 172"/>
                <a:gd name="T35" fmla="*/ 0 h 120"/>
                <a:gd name="T36" fmla="*/ 0 w 172"/>
                <a:gd name="T37" fmla="*/ 0 h 120"/>
                <a:gd name="T38" fmla="*/ 0 w 172"/>
                <a:gd name="T39" fmla="*/ 0 h 120"/>
                <a:gd name="T40" fmla="*/ 0 w 172"/>
                <a:gd name="T41" fmla="*/ 0 h 120"/>
                <a:gd name="T42" fmla="*/ 0 w 172"/>
                <a:gd name="T43" fmla="*/ 0 h 120"/>
                <a:gd name="T44" fmla="*/ 0 w 172"/>
                <a:gd name="T45" fmla="*/ 0 h 120"/>
                <a:gd name="T46" fmla="*/ 0 w 172"/>
                <a:gd name="T47" fmla="*/ 0 h 120"/>
                <a:gd name="T48" fmla="*/ 0 w 172"/>
                <a:gd name="T49" fmla="*/ 0 h 120"/>
                <a:gd name="T50" fmla="*/ 0 w 172"/>
                <a:gd name="T51" fmla="*/ 0 h 120"/>
                <a:gd name="T52" fmla="*/ 0 w 172"/>
                <a:gd name="T53" fmla="*/ 0 h 120"/>
                <a:gd name="T54" fmla="*/ 0 w 172"/>
                <a:gd name="T55" fmla="*/ 0 h 120"/>
                <a:gd name="T56" fmla="*/ 0 w 172"/>
                <a:gd name="T57" fmla="*/ 0 h 120"/>
                <a:gd name="T58" fmla="*/ 0 w 172"/>
                <a:gd name="T59" fmla="*/ 0 h 120"/>
                <a:gd name="T60" fmla="*/ 0 w 172"/>
                <a:gd name="T61" fmla="*/ 0 h 120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172" h="120">
                  <a:moveTo>
                    <a:pt x="168" y="120"/>
                  </a:moveTo>
                  <a:lnTo>
                    <a:pt x="168" y="120"/>
                  </a:lnTo>
                  <a:lnTo>
                    <a:pt x="150" y="120"/>
                  </a:lnTo>
                  <a:cubicBezTo>
                    <a:pt x="147" y="120"/>
                    <a:pt x="146" y="118"/>
                    <a:pt x="146" y="115"/>
                  </a:cubicBezTo>
                  <a:lnTo>
                    <a:pt x="146" y="47"/>
                  </a:lnTo>
                  <a:cubicBezTo>
                    <a:pt x="146" y="29"/>
                    <a:pt x="142" y="24"/>
                    <a:pt x="130" y="24"/>
                  </a:cubicBezTo>
                  <a:cubicBezTo>
                    <a:pt x="121" y="24"/>
                    <a:pt x="106" y="31"/>
                    <a:pt x="99" y="35"/>
                  </a:cubicBezTo>
                  <a:cubicBezTo>
                    <a:pt x="99" y="37"/>
                    <a:pt x="99" y="42"/>
                    <a:pt x="99" y="47"/>
                  </a:cubicBezTo>
                  <a:lnTo>
                    <a:pt x="99" y="115"/>
                  </a:lnTo>
                  <a:cubicBezTo>
                    <a:pt x="99" y="118"/>
                    <a:pt x="98" y="120"/>
                    <a:pt x="95" y="120"/>
                  </a:cubicBezTo>
                  <a:lnTo>
                    <a:pt x="77" y="120"/>
                  </a:lnTo>
                  <a:cubicBezTo>
                    <a:pt x="74" y="120"/>
                    <a:pt x="73" y="118"/>
                    <a:pt x="73" y="115"/>
                  </a:cubicBezTo>
                  <a:lnTo>
                    <a:pt x="73" y="46"/>
                  </a:lnTo>
                  <a:cubicBezTo>
                    <a:pt x="73" y="31"/>
                    <a:pt x="69" y="24"/>
                    <a:pt x="57" y="24"/>
                  </a:cubicBezTo>
                  <a:cubicBezTo>
                    <a:pt x="49" y="24"/>
                    <a:pt x="35" y="30"/>
                    <a:pt x="26" y="35"/>
                  </a:cubicBezTo>
                  <a:lnTo>
                    <a:pt x="26" y="115"/>
                  </a:lnTo>
                  <a:cubicBezTo>
                    <a:pt x="26" y="118"/>
                    <a:pt x="25" y="120"/>
                    <a:pt x="22" y="120"/>
                  </a:cubicBezTo>
                  <a:lnTo>
                    <a:pt x="4" y="120"/>
                  </a:lnTo>
                  <a:cubicBezTo>
                    <a:pt x="1" y="120"/>
                    <a:pt x="0" y="118"/>
                    <a:pt x="0" y="115"/>
                  </a:cubicBezTo>
                  <a:lnTo>
                    <a:pt x="0" y="7"/>
                  </a:lnTo>
                  <a:cubicBezTo>
                    <a:pt x="0" y="4"/>
                    <a:pt x="1" y="2"/>
                    <a:pt x="4" y="2"/>
                  </a:cubicBezTo>
                  <a:lnTo>
                    <a:pt x="21" y="2"/>
                  </a:lnTo>
                  <a:cubicBezTo>
                    <a:pt x="25" y="2"/>
                    <a:pt x="26" y="4"/>
                    <a:pt x="26" y="7"/>
                  </a:cubicBezTo>
                  <a:lnTo>
                    <a:pt x="26" y="14"/>
                  </a:lnTo>
                  <a:cubicBezTo>
                    <a:pt x="36" y="8"/>
                    <a:pt x="49" y="0"/>
                    <a:pt x="62" y="0"/>
                  </a:cubicBezTo>
                  <a:cubicBezTo>
                    <a:pt x="76" y="0"/>
                    <a:pt x="88" y="3"/>
                    <a:pt x="95" y="17"/>
                  </a:cubicBezTo>
                  <a:cubicBezTo>
                    <a:pt x="107" y="8"/>
                    <a:pt x="122" y="0"/>
                    <a:pt x="137" y="0"/>
                  </a:cubicBezTo>
                  <a:cubicBezTo>
                    <a:pt x="169" y="0"/>
                    <a:pt x="172" y="20"/>
                    <a:pt x="172" y="44"/>
                  </a:cubicBezTo>
                  <a:lnTo>
                    <a:pt x="172" y="115"/>
                  </a:lnTo>
                  <a:cubicBezTo>
                    <a:pt x="172" y="118"/>
                    <a:pt x="171" y="120"/>
                    <a:pt x="168" y="120"/>
                  </a:cubicBezTo>
                  <a:close/>
                </a:path>
              </a:pathLst>
            </a:custGeom>
            <a:solidFill>
              <a:srgbClr val="5353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en-GB" smtClean="0"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20" name="Freeform 83"/>
            <p:cNvSpPr>
              <a:spLocks/>
            </p:cNvSpPr>
            <p:nvPr userDrawn="1"/>
          </p:nvSpPr>
          <p:spPr bwMode="gray">
            <a:xfrm>
              <a:off x="2809" y="838"/>
              <a:ext cx="49" cy="36"/>
            </a:xfrm>
            <a:custGeom>
              <a:avLst/>
              <a:gdLst>
                <a:gd name="T0" fmla="*/ 0 w 172"/>
                <a:gd name="T1" fmla="*/ 0 h 120"/>
                <a:gd name="T2" fmla="*/ 0 w 172"/>
                <a:gd name="T3" fmla="*/ 0 h 120"/>
                <a:gd name="T4" fmla="*/ 0 w 172"/>
                <a:gd name="T5" fmla="*/ 0 h 120"/>
                <a:gd name="T6" fmla="*/ 0 w 172"/>
                <a:gd name="T7" fmla="*/ 0 h 120"/>
                <a:gd name="T8" fmla="*/ 0 w 172"/>
                <a:gd name="T9" fmla="*/ 0 h 120"/>
                <a:gd name="T10" fmla="*/ 0 w 172"/>
                <a:gd name="T11" fmla="*/ 0 h 120"/>
                <a:gd name="T12" fmla="*/ 0 w 172"/>
                <a:gd name="T13" fmla="*/ 0 h 120"/>
                <a:gd name="T14" fmla="*/ 0 w 172"/>
                <a:gd name="T15" fmla="*/ 0 h 120"/>
                <a:gd name="T16" fmla="*/ 0 w 172"/>
                <a:gd name="T17" fmla="*/ 0 h 120"/>
                <a:gd name="T18" fmla="*/ 0 w 172"/>
                <a:gd name="T19" fmla="*/ 0 h 120"/>
                <a:gd name="T20" fmla="*/ 0 w 172"/>
                <a:gd name="T21" fmla="*/ 0 h 120"/>
                <a:gd name="T22" fmla="*/ 0 w 172"/>
                <a:gd name="T23" fmla="*/ 0 h 120"/>
                <a:gd name="T24" fmla="*/ 0 w 172"/>
                <a:gd name="T25" fmla="*/ 0 h 120"/>
                <a:gd name="T26" fmla="*/ 0 w 172"/>
                <a:gd name="T27" fmla="*/ 0 h 120"/>
                <a:gd name="T28" fmla="*/ 0 w 172"/>
                <a:gd name="T29" fmla="*/ 0 h 120"/>
                <a:gd name="T30" fmla="*/ 0 w 172"/>
                <a:gd name="T31" fmla="*/ 0 h 120"/>
                <a:gd name="T32" fmla="*/ 0 w 172"/>
                <a:gd name="T33" fmla="*/ 0 h 120"/>
                <a:gd name="T34" fmla="*/ 0 w 172"/>
                <a:gd name="T35" fmla="*/ 0 h 120"/>
                <a:gd name="T36" fmla="*/ 0 w 172"/>
                <a:gd name="T37" fmla="*/ 0 h 120"/>
                <a:gd name="T38" fmla="*/ 0 w 172"/>
                <a:gd name="T39" fmla="*/ 0 h 120"/>
                <a:gd name="T40" fmla="*/ 0 w 172"/>
                <a:gd name="T41" fmla="*/ 0 h 120"/>
                <a:gd name="T42" fmla="*/ 0 w 172"/>
                <a:gd name="T43" fmla="*/ 0 h 120"/>
                <a:gd name="T44" fmla="*/ 0 w 172"/>
                <a:gd name="T45" fmla="*/ 0 h 120"/>
                <a:gd name="T46" fmla="*/ 0 w 172"/>
                <a:gd name="T47" fmla="*/ 0 h 120"/>
                <a:gd name="T48" fmla="*/ 0 w 172"/>
                <a:gd name="T49" fmla="*/ 0 h 120"/>
                <a:gd name="T50" fmla="*/ 0 w 172"/>
                <a:gd name="T51" fmla="*/ 0 h 120"/>
                <a:gd name="T52" fmla="*/ 0 w 172"/>
                <a:gd name="T53" fmla="*/ 0 h 120"/>
                <a:gd name="T54" fmla="*/ 0 w 172"/>
                <a:gd name="T55" fmla="*/ 0 h 120"/>
                <a:gd name="T56" fmla="*/ 0 w 172"/>
                <a:gd name="T57" fmla="*/ 0 h 120"/>
                <a:gd name="T58" fmla="*/ 0 w 172"/>
                <a:gd name="T59" fmla="*/ 0 h 120"/>
                <a:gd name="T60" fmla="*/ 0 w 172"/>
                <a:gd name="T61" fmla="*/ 0 h 120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172" h="120">
                  <a:moveTo>
                    <a:pt x="168" y="120"/>
                  </a:moveTo>
                  <a:lnTo>
                    <a:pt x="168" y="120"/>
                  </a:lnTo>
                  <a:lnTo>
                    <a:pt x="151" y="120"/>
                  </a:lnTo>
                  <a:cubicBezTo>
                    <a:pt x="147" y="120"/>
                    <a:pt x="146" y="118"/>
                    <a:pt x="146" y="115"/>
                  </a:cubicBezTo>
                  <a:lnTo>
                    <a:pt x="146" y="47"/>
                  </a:lnTo>
                  <a:cubicBezTo>
                    <a:pt x="146" y="29"/>
                    <a:pt x="142" y="24"/>
                    <a:pt x="130" y="24"/>
                  </a:cubicBezTo>
                  <a:cubicBezTo>
                    <a:pt x="121" y="24"/>
                    <a:pt x="106" y="31"/>
                    <a:pt x="99" y="35"/>
                  </a:cubicBezTo>
                  <a:cubicBezTo>
                    <a:pt x="99" y="37"/>
                    <a:pt x="99" y="42"/>
                    <a:pt x="99" y="47"/>
                  </a:cubicBezTo>
                  <a:lnTo>
                    <a:pt x="99" y="115"/>
                  </a:lnTo>
                  <a:cubicBezTo>
                    <a:pt x="99" y="118"/>
                    <a:pt x="98" y="120"/>
                    <a:pt x="95" y="120"/>
                  </a:cubicBezTo>
                  <a:lnTo>
                    <a:pt x="77" y="120"/>
                  </a:lnTo>
                  <a:cubicBezTo>
                    <a:pt x="74" y="120"/>
                    <a:pt x="73" y="118"/>
                    <a:pt x="73" y="115"/>
                  </a:cubicBezTo>
                  <a:lnTo>
                    <a:pt x="73" y="46"/>
                  </a:lnTo>
                  <a:cubicBezTo>
                    <a:pt x="73" y="31"/>
                    <a:pt x="69" y="24"/>
                    <a:pt x="57" y="24"/>
                  </a:cubicBezTo>
                  <a:cubicBezTo>
                    <a:pt x="49" y="24"/>
                    <a:pt x="35" y="30"/>
                    <a:pt x="26" y="35"/>
                  </a:cubicBezTo>
                  <a:lnTo>
                    <a:pt x="26" y="115"/>
                  </a:lnTo>
                  <a:cubicBezTo>
                    <a:pt x="26" y="118"/>
                    <a:pt x="25" y="120"/>
                    <a:pt x="22" y="120"/>
                  </a:cubicBezTo>
                  <a:lnTo>
                    <a:pt x="4" y="120"/>
                  </a:lnTo>
                  <a:cubicBezTo>
                    <a:pt x="1" y="120"/>
                    <a:pt x="0" y="118"/>
                    <a:pt x="0" y="115"/>
                  </a:cubicBezTo>
                  <a:lnTo>
                    <a:pt x="0" y="7"/>
                  </a:lnTo>
                  <a:cubicBezTo>
                    <a:pt x="0" y="4"/>
                    <a:pt x="1" y="2"/>
                    <a:pt x="4" y="2"/>
                  </a:cubicBezTo>
                  <a:lnTo>
                    <a:pt x="21" y="2"/>
                  </a:lnTo>
                  <a:cubicBezTo>
                    <a:pt x="25" y="2"/>
                    <a:pt x="26" y="4"/>
                    <a:pt x="26" y="7"/>
                  </a:cubicBezTo>
                  <a:lnTo>
                    <a:pt x="26" y="14"/>
                  </a:lnTo>
                  <a:lnTo>
                    <a:pt x="27" y="14"/>
                  </a:lnTo>
                  <a:cubicBezTo>
                    <a:pt x="36" y="8"/>
                    <a:pt x="49" y="0"/>
                    <a:pt x="62" y="0"/>
                  </a:cubicBezTo>
                  <a:cubicBezTo>
                    <a:pt x="76" y="0"/>
                    <a:pt x="88" y="3"/>
                    <a:pt x="95" y="17"/>
                  </a:cubicBezTo>
                  <a:cubicBezTo>
                    <a:pt x="107" y="8"/>
                    <a:pt x="122" y="0"/>
                    <a:pt x="137" y="0"/>
                  </a:cubicBezTo>
                  <a:cubicBezTo>
                    <a:pt x="169" y="0"/>
                    <a:pt x="172" y="20"/>
                    <a:pt x="172" y="44"/>
                  </a:cubicBezTo>
                  <a:lnTo>
                    <a:pt x="172" y="115"/>
                  </a:lnTo>
                  <a:cubicBezTo>
                    <a:pt x="172" y="118"/>
                    <a:pt x="171" y="120"/>
                    <a:pt x="168" y="120"/>
                  </a:cubicBezTo>
                  <a:close/>
                </a:path>
              </a:pathLst>
            </a:custGeom>
            <a:solidFill>
              <a:srgbClr val="5353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en-GB" smtClean="0"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21" name="Freeform 84"/>
            <p:cNvSpPr>
              <a:spLocks noEditPoints="1"/>
            </p:cNvSpPr>
            <p:nvPr userDrawn="1"/>
          </p:nvSpPr>
          <p:spPr bwMode="gray">
            <a:xfrm>
              <a:off x="2865" y="826"/>
              <a:ext cx="8" cy="47"/>
            </a:xfrm>
            <a:custGeom>
              <a:avLst/>
              <a:gdLst>
                <a:gd name="T0" fmla="*/ 0 w 28"/>
                <a:gd name="T1" fmla="*/ 0 h 163"/>
                <a:gd name="T2" fmla="*/ 0 w 28"/>
                <a:gd name="T3" fmla="*/ 0 h 163"/>
                <a:gd name="T4" fmla="*/ 0 w 28"/>
                <a:gd name="T5" fmla="*/ 0 h 163"/>
                <a:gd name="T6" fmla="*/ 0 w 28"/>
                <a:gd name="T7" fmla="*/ 0 h 163"/>
                <a:gd name="T8" fmla="*/ 0 w 28"/>
                <a:gd name="T9" fmla="*/ 0 h 163"/>
                <a:gd name="T10" fmla="*/ 0 w 28"/>
                <a:gd name="T11" fmla="*/ 0 h 163"/>
                <a:gd name="T12" fmla="*/ 0 w 28"/>
                <a:gd name="T13" fmla="*/ 0 h 163"/>
                <a:gd name="T14" fmla="*/ 0 w 28"/>
                <a:gd name="T15" fmla="*/ 0 h 163"/>
                <a:gd name="T16" fmla="*/ 0 w 28"/>
                <a:gd name="T17" fmla="*/ 0 h 163"/>
                <a:gd name="T18" fmla="*/ 0 w 28"/>
                <a:gd name="T19" fmla="*/ 0 h 163"/>
                <a:gd name="T20" fmla="*/ 0 w 28"/>
                <a:gd name="T21" fmla="*/ 0 h 163"/>
                <a:gd name="T22" fmla="*/ 0 w 28"/>
                <a:gd name="T23" fmla="*/ 0 h 163"/>
                <a:gd name="T24" fmla="*/ 0 w 28"/>
                <a:gd name="T25" fmla="*/ 0 h 163"/>
                <a:gd name="T26" fmla="*/ 0 w 28"/>
                <a:gd name="T27" fmla="*/ 0 h 163"/>
                <a:gd name="T28" fmla="*/ 0 w 28"/>
                <a:gd name="T29" fmla="*/ 0 h 163"/>
                <a:gd name="T30" fmla="*/ 0 w 28"/>
                <a:gd name="T31" fmla="*/ 0 h 163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28" h="163">
                  <a:moveTo>
                    <a:pt x="27" y="158"/>
                  </a:moveTo>
                  <a:lnTo>
                    <a:pt x="27" y="158"/>
                  </a:lnTo>
                  <a:cubicBezTo>
                    <a:pt x="27" y="161"/>
                    <a:pt x="26" y="163"/>
                    <a:pt x="23" y="163"/>
                  </a:cubicBezTo>
                  <a:lnTo>
                    <a:pt x="6" y="163"/>
                  </a:lnTo>
                  <a:cubicBezTo>
                    <a:pt x="2" y="163"/>
                    <a:pt x="1" y="161"/>
                    <a:pt x="1" y="158"/>
                  </a:cubicBezTo>
                  <a:lnTo>
                    <a:pt x="1" y="50"/>
                  </a:lnTo>
                  <a:cubicBezTo>
                    <a:pt x="1" y="46"/>
                    <a:pt x="2" y="45"/>
                    <a:pt x="6" y="45"/>
                  </a:cubicBezTo>
                  <a:lnTo>
                    <a:pt x="23" y="45"/>
                  </a:lnTo>
                  <a:cubicBezTo>
                    <a:pt x="26" y="45"/>
                    <a:pt x="27" y="47"/>
                    <a:pt x="27" y="50"/>
                  </a:cubicBezTo>
                  <a:lnTo>
                    <a:pt x="27" y="158"/>
                  </a:lnTo>
                  <a:close/>
                  <a:moveTo>
                    <a:pt x="14" y="28"/>
                  </a:moveTo>
                  <a:lnTo>
                    <a:pt x="14" y="28"/>
                  </a:lnTo>
                  <a:cubicBezTo>
                    <a:pt x="2" y="28"/>
                    <a:pt x="0" y="21"/>
                    <a:pt x="0" y="14"/>
                  </a:cubicBezTo>
                  <a:cubicBezTo>
                    <a:pt x="0" y="6"/>
                    <a:pt x="3" y="0"/>
                    <a:pt x="14" y="0"/>
                  </a:cubicBezTo>
                  <a:cubicBezTo>
                    <a:pt x="26" y="0"/>
                    <a:pt x="28" y="6"/>
                    <a:pt x="28" y="14"/>
                  </a:cubicBezTo>
                  <a:cubicBezTo>
                    <a:pt x="28" y="21"/>
                    <a:pt x="26" y="28"/>
                    <a:pt x="14" y="28"/>
                  </a:cubicBezTo>
                  <a:close/>
                </a:path>
              </a:pathLst>
            </a:custGeom>
            <a:solidFill>
              <a:srgbClr val="5353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en-GB" smtClean="0"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22" name="Freeform 85"/>
            <p:cNvSpPr>
              <a:spLocks/>
            </p:cNvSpPr>
            <p:nvPr userDrawn="1"/>
          </p:nvSpPr>
          <p:spPr bwMode="gray">
            <a:xfrm>
              <a:off x="2878" y="838"/>
              <a:ext cx="27" cy="36"/>
            </a:xfrm>
            <a:custGeom>
              <a:avLst/>
              <a:gdLst>
                <a:gd name="T0" fmla="*/ 0 w 91"/>
                <a:gd name="T1" fmla="*/ 0 h 122"/>
                <a:gd name="T2" fmla="*/ 0 w 91"/>
                <a:gd name="T3" fmla="*/ 0 h 122"/>
                <a:gd name="T4" fmla="*/ 0 w 91"/>
                <a:gd name="T5" fmla="*/ 0 h 122"/>
                <a:gd name="T6" fmla="*/ 0 w 91"/>
                <a:gd name="T7" fmla="*/ 0 h 122"/>
                <a:gd name="T8" fmla="*/ 0 w 91"/>
                <a:gd name="T9" fmla="*/ 0 h 122"/>
                <a:gd name="T10" fmla="*/ 0 w 91"/>
                <a:gd name="T11" fmla="*/ 0 h 122"/>
                <a:gd name="T12" fmla="*/ 0 w 91"/>
                <a:gd name="T13" fmla="*/ 0 h 122"/>
                <a:gd name="T14" fmla="*/ 0 w 91"/>
                <a:gd name="T15" fmla="*/ 0 h 122"/>
                <a:gd name="T16" fmla="*/ 0 w 91"/>
                <a:gd name="T17" fmla="*/ 0 h 122"/>
                <a:gd name="T18" fmla="*/ 0 w 91"/>
                <a:gd name="T19" fmla="*/ 0 h 122"/>
                <a:gd name="T20" fmla="*/ 0 w 91"/>
                <a:gd name="T21" fmla="*/ 0 h 122"/>
                <a:gd name="T22" fmla="*/ 0 w 91"/>
                <a:gd name="T23" fmla="*/ 0 h 122"/>
                <a:gd name="T24" fmla="*/ 0 w 91"/>
                <a:gd name="T25" fmla="*/ 0 h 122"/>
                <a:gd name="T26" fmla="*/ 0 w 91"/>
                <a:gd name="T27" fmla="*/ 0 h 122"/>
                <a:gd name="T28" fmla="*/ 0 w 91"/>
                <a:gd name="T29" fmla="*/ 0 h 122"/>
                <a:gd name="T30" fmla="*/ 0 w 91"/>
                <a:gd name="T31" fmla="*/ 0 h 122"/>
                <a:gd name="T32" fmla="*/ 0 w 91"/>
                <a:gd name="T33" fmla="*/ 0 h 122"/>
                <a:gd name="T34" fmla="*/ 0 w 91"/>
                <a:gd name="T35" fmla="*/ 0 h 122"/>
                <a:gd name="T36" fmla="*/ 0 w 91"/>
                <a:gd name="T37" fmla="*/ 0 h 122"/>
                <a:gd name="T38" fmla="*/ 0 w 91"/>
                <a:gd name="T39" fmla="*/ 0 h 122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91" h="122">
                  <a:moveTo>
                    <a:pt x="43" y="122"/>
                  </a:moveTo>
                  <a:lnTo>
                    <a:pt x="43" y="122"/>
                  </a:lnTo>
                  <a:cubicBezTo>
                    <a:pt x="31" y="122"/>
                    <a:pt x="14" y="120"/>
                    <a:pt x="5" y="116"/>
                  </a:cubicBezTo>
                  <a:cubicBezTo>
                    <a:pt x="1" y="114"/>
                    <a:pt x="0" y="112"/>
                    <a:pt x="0" y="108"/>
                  </a:cubicBezTo>
                  <a:lnTo>
                    <a:pt x="2" y="100"/>
                  </a:lnTo>
                  <a:cubicBezTo>
                    <a:pt x="3" y="97"/>
                    <a:pt x="4" y="96"/>
                    <a:pt x="8" y="97"/>
                  </a:cubicBezTo>
                  <a:cubicBezTo>
                    <a:pt x="19" y="99"/>
                    <a:pt x="34" y="100"/>
                    <a:pt x="42" y="100"/>
                  </a:cubicBezTo>
                  <a:cubicBezTo>
                    <a:pt x="58" y="100"/>
                    <a:pt x="64" y="96"/>
                    <a:pt x="64" y="86"/>
                  </a:cubicBezTo>
                  <a:cubicBezTo>
                    <a:pt x="64" y="75"/>
                    <a:pt x="60" y="73"/>
                    <a:pt x="45" y="70"/>
                  </a:cubicBezTo>
                  <a:cubicBezTo>
                    <a:pt x="21" y="67"/>
                    <a:pt x="1" y="62"/>
                    <a:pt x="1" y="36"/>
                  </a:cubicBezTo>
                  <a:cubicBezTo>
                    <a:pt x="1" y="12"/>
                    <a:pt x="19" y="0"/>
                    <a:pt x="46" y="0"/>
                  </a:cubicBezTo>
                  <a:cubicBezTo>
                    <a:pt x="56" y="0"/>
                    <a:pt x="72" y="1"/>
                    <a:pt x="82" y="5"/>
                  </a:cubicBezTo>
                  <a:cubicBezTo>
                    <a:pt x="86" y="7"/>
                    <a:pt x="88" y="8"/>
                    <a:pt x="87" y="12"/>
                  </a:cubicBezTo>
                  <a:lnTo>
                    <a:pt x="85" y="21"/>
                  </a:lnTo>
                  <a:cubicBezTo>
                    <a:pt x="85" y="24"/>
                    <a:pt x="83" y="25"/>
                    <a:pt x="79" y="24"/>
                  </a:cubicBezTo>
                  <a:cubicBezTo>
                    <a:pt x="68" y="23"/>
                    <a:pt x="55" y="21"/>
                    <a:pt x="46" y="21"/>
                  </a:cubicBezTo>
                  <a:cubicBezTo>
                    <a:pt x="31" y="21"/>
                    <a:pt x="27" y="26"/>
                    <a:pt x="27" y="35"/>
                  </a:cubicBezTo>
                  <a:cubicBezTo>
                    <a:pt x="27" y="44"/>
                    <a:pt x="33" y="45"/>
                    <a:pt x="48" y="48"/>
                  </a:cubicBezTo>
                  <a:cubicBezTo>
                    <a:pt x="70" y="51"/>
                    <a:pt x="91" y="56"/>
                    <a:pt x="91" y="84"/>
                  </a:cubicBezTo>
                  <a:cubicBezTo>
                    <a:pt x="91" y="112"/>
                    <a:pt x="67" y="122"/>
                    <a:pt x="43" y="122"/>
                  </a:cubicBezTo>
                  <a:close/>
                </a:path>
              </a:pathLst>
            </a:custGeom>
            <a:solidFill>
              <a:srgbClr val="5353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en-GB" smtClean="0"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23" name="Freeform 86"/>
            <p:cNvSpPr>
              <a:spLocks/>
            </p:cNvSpPr>
            <p:nvPr userDrawn="1"/>
          </p:nvSpPr>
          <p:spPr bwMode="gray">
            <a:xfrm>
              <a:off x="2907" y="838"/>
              <a:ext cx="28" cy="36"/>
            </a:xfrm>
            <a:custGeom>
              <a:avLst/>
              <a:gdLst>
                <a:gd name="T0" fmla="*/ 0 w 92"/>
                <a:gd name="T1" fmla="*/ 0 h 122"/>
                <a:gd name="T2" fmla="*/ 0 w 92"/>
                <a:gd name="T3" fmla="*/ 0 h 122"/>
                <a:gd name="T4" fmla="*/ 0 w 92"/>
                <a:gd name="T5" fmla="*/ 0 h 122"/>
                <a:gd name="T6" fmla="*/ 0 w 92"/>
                <a:gd name="T7" fmla="*/ 0 h 122"/>
                <a:gd name="T8" fmla="*/ 0 w 92"/>
                <a:gd name="T9" fmla="*/ 0 h 122"/>
                <a:gd name="T10" fmla="*/ 0 w 92"/>
                <a:gd name="T11" fmla="*/ 0 h 122"/>
                <a:gd name="T12" fmla="*/ 0 w 92"/>
                <a:gd name="T13" fmla="*/ 0 h 122"/>
                <a:gd name="T14" fmla="*/ 0 w 92"/>
                <a:gd name="T15" fmla="*/ 0 h 122"/>
                <a:gd name="T16" fmla="*/ 0 w 92"/>
                <a:gd name="T17" fmla="*/ 0 h 122"/>
                <a:gd name="T18" fmla="*/ 0 w 92"/>
                <a:gd name="T19" fmla="*/ 0 h 122"/>
                <a:gd name="T20" fmla="*/ 0 w 92"/>
                <a:gd name="T21" fmla="*/ 0 h 122"/>
                <a:gd name="T22" fmla="*/ 0 w 92"/>
                <a:gd name="T23" fmla="*/ 0 h 122"/>
                <a:gd name="T24" fmla="*/ 0 w 92"/>
                <a:gd name="T25" fmla="*/ 0 h 122"/>
                <a:gd name="T26" fmla="*/ 0 w 92"/>
                <a:gd name="T27" fmla="*/ 0 h 122"/>
                <a:gd name="T28" fmla="*/ 0 w 92"/>
                <a:gd name="T29" fmla="*/ 0 h 122"/>
                <a:gd name="T30" fmla="*/ 0 w 92"/>
                <a:gd name="T31" fmla="*/ 0 h 122"/>
                <a:gd name="T32" fmla="*/ 0 w 92"/>
                <a:gd name="T33" fmla="*/ 0 h 122"/>
                <a:gd name="T34" fmla="*/ 0 w 92"/>
                <a:gd name="T35" fmla="*/ 0 h 122"/>
                <a:gd name="T36" fmla="*/ 0 w 92"/>
                <a:gd name="T37" fmla="*/ 0 h 122"/>
                <a:gd name="T38" fmla="*/ 0 w 92"/>
                <a:gd name="T39" fmla="*/ 0 h 122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92" h="122">
                  <a:moveTo>
                    <a:pt x="43" y="122"/>
                  </a:moveTo>
                  <a:lnTo>
                    <a:pt x="43" y="122"/>
                  </a:lnTo>
                  <a:cubicBezTo>
                    <a:pt x="31" y="122"/>
                    <a:pt x="15" y="120"/>
                    <a:pt x="6" y="116"/>
                  </a:cubicBezTo>
                  <a:cubicBezTo>
                    <a:pt x="1" y="114"/>
                    <a:pt x="0" y="112"/>
                    <a:pt x="1" y="108"/>
                  </a:cubicBezTo>
                  <a:lnTo>
                    <a:pt x="3" y="100"/>
                  </a:lnTo>
                  <a:cubicBezTo>
                    <a:pt x="3" y="97"/>
                    <a:pt x="5" y="96"/>
                    <a:pt x="9" y="97"/>
                  </a:cubicBezTo>
                  <a:cubicBezTo>
                    <a:pt x="19" y="99"/>
                    <a:pt x="35" y="100"/>
                    <a:pt x="43" y="100"/>
                  </a:cubicBezTo>
                  <a:cubicBezTo>
                    <a:pt x="58" y="100"/>
                    <a:pt x="64" y="96"/>
                    <a:pt x="64" y="86"/>
                  </a:cubicBezTo>
                  <a:cubicBezTo>
                    <a:pt x="64" y="75"/>
                    <a:pt x="60" y="73"/>
                    <a:pt x="45" y="70"/>
                  </a:cubicBezTo>
                  <a:cubicBezTo>
                    <a:pt x="22" y="67"/>
                    <a:pt x="1" y="62"/>
                    <a:pt x="1" y="36"/>
                  </a:cubicBezTo>
                  <a:cubicBezTo>
                    <a:pt x="1" y="12"/>
                    <a:pt x="19" y="0"/>
                    <a:pt x="46" y="0"/>
                  </a:cubicBezTo>
                  <a:cubicBezTo>
                    <a:pt x="56" y="0"/>
                    <a:pt x="73" y="1"/>
                    <a:pt x="83" y="5"/>
                  </a:cubicBezTo>
                  <a:cubicBezTo>
                    <a:pt x="87" y="7"/>
                    <a:pt x="88" y="8"/>
                    <a:pt x="88" y="12"/>
                  </a:cubicBezTo>
                  <a:lnTo>
                    <a:pt x="86" y="21"/>
                  </a:lnTo>
                  <a:cubicBezTo>
                    <a:pt x="85" y="24"/>
                    <a:pt x="84" y="25"/>
                    <a:pt x="79" y="24"/>
                  </a:cubicBezTo>
                  <a:cubicBezTo>
                    <a:pt x="69" y="23"/>
                    <a:pt x="56" y="21"/>
                    <a:pt x="47" y="21"/>
                  </a:cubicBezTo>
                  <a:cubicBezTo>
                    <a:pt x="31" y="21"/>
                    <a:pt x="28" y="26"/>
                    <a:pt x="28" y="35"/>
                  </a:cubicBezTo>
                  <a:cubicBezTo>
                    <a:pt x="28" y="44"/>
                    <a:pt x="34" y="45"/>
                    <a:pt x="48" y="48"/>
                  </a:cubicBezTo>
                  <a:cubicBezTo>
                    <a:pt x="71" y="51"/>
                    <a:pt x="92" y="56"/>
                    <a:pt x="92" y="84"/>
                  </a:cubicBezTo>
                  <a:cubicBezTo>
                    <a:pt x="92" y="112"/>
                    <a:pt x="68" y="122"/>
                    <a:pt x="43" y="122"/>
                  </a:cubicBezTo>
                  <a:close/>
                </a:path>
              </a:pathLst>
            </a:custGeom>
            <a:solidFill>
              <a:srgbClr val="5353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en-GB" smtClean="0"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24" name="Freeform 87"/>
            <p:cNvSpPr>
              <a:spLocks noEditPoints="1"/>
            </p:cNvSpPr>
            <p:nvPr userDrawn="1"/>
          </p:nvSpPr>
          <p:spPr bwMode="gray">
            <a:xfrm>
              <a:off x="2938" y="826"/>
              <a:ext cx="9" cy="47"/>
            </a:xfrm>
            <a:custGeom>
              <a:avLst/>
              <a:gdLst>
                <a:gd name="T0" fmla="*/ 0 w 28"/>
                <a:gd name="T1" fmla="*/ 0 h 163"/>
                <a:gd name="T2" fmla="*/ 0 w 28"/>
                <a:gd name="T3" fmla="*/ 0 h 163"/>
                <a:gd name="T4" fmla="*/ 0 w 28"/>
                <a:gd name="T5" fmla="*/ 0 h 163"/>
                <a:gd name="T6" fmla="*/ 0 w 28"/>
                <a:gd name="T7" fmla="*/ 0 h 163"/>
                <a:gd name="T8" fmla="*/ 0 w 28"/>
                <a:gd name="T9" fmla="*/ 0 h 163"/>
                <a:gd name="T10" fmla="*/ 0 w 28"/>
                <a:gd name="T11" fmla="*/ 0 h 163"/>
                <a:gd name="T12" fmla="*/ 0 w 28"/>
                <a:gd name="T13" fmla="*/ 0 h 163"/>
                <a:gd name="T14" fmla="*/ 0 w 28"/>
                <a:gd name="T15" fmla="*/ 0 h 163"/>
                <a:gd name="T16" fmla="*/ 0 w 28"/>
                <a:gd name="T17" fmla="*/ 0 h 163"/>
                <a:gd name="T18" fmla="*/ 0 w 28"/>
                <a:gd name="T19" fmla="*/ 0 h 163"/>
                <a:gd name="T20" fmla="*/ 0 w 28"/>
                <a:gd name="T21" fmla="*/ 0 h 163"/>
                <a:gd name="T22" fmla="*/ 0 w 28"/>
                <a:gd name="T23" fmla="*/ 0 h 163"/>
                <a:gd name="T24" fmla="*/ 0 w 28"/>
                <a:gd name="T25" fmla="*/ 0 h 163"/>
                <a:gd name="T26" fmla="*/ 0 w 28"/>
                <a:gd name="T27" fmla="*/ 0 h 163"/>
                <a:gd name="T28" fmla="*/ 0 w 28"/>
                <a:gd name="T29" fmla="*/ 0 h 163"/>
                <a:gd name="T30" fmla="*/ 0 w 28"/>
                <a:gd name="T31" fmla="*/ 0 h 163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28" h="163">
                  <a:moveTo>
                    <a:pt x="27" y="158"/>
                  </a:moveTo>
                  <a:lnTo>
                    <a:pt x="27" y="158"/>
                  </a:lnTo>
                  <a:cubicBezTo>
                    <a:pt x="27" y="161"/>
                    <a:pt x="26" y="163"/>
                    <a:pt x="23" y="163"/>
                  </a:cubicBezTo>
                  <a:lnTo>
                    <a:pt x="5" y="163"/>
                  </a:lnTo>
                  <a:cubicBezTo>
                    <a:pt x="2" y="163"/>
                    <a:pt x="1" y="161"/>
                    <a:pt x="1" y="158"/>
                  </a:cubicBezTo>
                  <a:lnTo>
                    <a:pt x="1" y="50"/>
                  </a:lnTo>
                  <a:cubicBezTo>
                    <a:pt x="1" y="46"/>
                    <a:pt x="2" y="45"/>
                    <a:pt x="5" y="45"/>
                  </a:cubicBezTo>
                  <a:lnTo>
                    <a:pt x="23" y="45"/>
                  </a:lnTo>
                  <a:cubicBezTo>
                    <a:pt x="26" y="45"/>
                    <a:pt x="27" y="47"/>
                    <a:pt x="27" y="50"/>
                  </a:cubicBezTo>
                  <a:lnTo>
                    <a:pt x="27" y="158"/>
                  </a:lnTo>
                  <a:close/>
                  <a:moveTo>
                    <a:pt x="14" y="28"/>
                  </a:moveTo>
                  <a:lnTo>
                    <a:pt x="14" y="28"/>
                  </a:lnTo>
                  <a:cubicBezTo>
                    <a:pt x="2" y="28"/>
                    <a:pt x="0" y="21"/>
                    <a:pt x="0" y="14"/>
                  </a:cubicBezTo>
                  <a:cubicBezTo>
                    <a:pt x="0" y="6"/>
                    <a:pt x="3" y="0"/>
                    <a:pt x="14" y="0"/>
                  </a:cubicBezTo>
                  <a:cubicBezTo>
                    <a:pt x="26" y="0"/>
                    <a:pt x="28" y="6"/>
                    <a:pt x="28" y="14"/>
                  </a:cubicBezTo>
                  <a:cubicBezTo>
                    <a:pt x="28" y="21"/>
                    <a:pt x="26" y="28"/>
                    <a:pt x="14" y="28"/>
                  </a:cubicBezTo>
                  <a:close/>
                </a:path>
              </a:pathLst>
            </a:custGeom>
            <a:solidFill>
              <a:srgbClr val="5353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en-GB" smtClean="0"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25" name="Freeform 88"/>
            <p:cNvSpPr>
              <a:spLocks noEditPoints="1"/>
            </p:cNvSpPr>
            <p:nvPr userDrawn="1"/>
          </p:nvSpPr>
          <p:spPr bwMode="gray">
            <a:xfrm>
              <a:off x="2952" y="838"/>
              <a:ext cx="30" cy="36"/>
            </a:xfrm>
            <a:custGeom>
              <a:avLst/>
              <a:gdLst>
                <a:gd name="T0" fmla="*/ 0 w 104"/>
                <a:gd name="T1" fmla="*/ 0 h 122"/>
                <a:gd name="T2" fmla="*/ 0 w 104"/>
                <a:gd name="T3" fmla="*/ 0 h 122"/>
                <a:gd name="T4" fmla="*/ 0 w 104"/>
                <a:gd name="T5" fmla="*/ 0 h 122"/>
                <a:gd name="T6" fmla="*/ 0 w 104"/>
                <a:gd name="T7" fmla="*/ 0 h 122"/>
                <a:gd name="T8" fmla="*/ 0 w 104"/>
                <a:gd name="T9" fmla="*/ 0 h 122"/>
                <a:gd name="T10" fmla="*/ 0 w 104"/>
                <a:gd name="T11" fmla="*/ 0 h 122"/>
                <a:gd name="T12" fmla="*/ 0 w 104"/>
                <a:gd name="T13" fmla="*/ 0 h 122"/>
                <a:gd name="T14" fmla="*/ 0 w 104"/>
                <a:gd name="T15" fmla="*/ 0 h 122"/>
                <a:gd name="T16" fmla="*/ 0 w 104"/>
                <a:gd name="T17" fmla="*/ 0 h 122"/>
                <a:gd name="T18" fmla="*/ 0 w 104"/>
                <a:gd name="T19" fmla="*/ 0 h 122"/>
                <a:gd name="T20" fmla="*/ 0 w 104"/>
                <a:gd name="T21" fmla="*/ 0 h 122"/>
                <a:gd name="T22" fmla="*/ 0 w 104"/>
                <a:gd name="T23" fmla="*/ 0 h 12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04" h="122">
                  <a:moveTo>
                    <a:pt x="51" y="23"/>
                  </a:moveTo>
                  <a:lnTo>
                    <a:pt x="51" y="23"/>
                  </a:lnTo>
                  <a:cubicBezTo>
                    <a:pt x="31" y="23"/>
                    <a:pt x="26" y="36"/>
                    <a:pt x="26" y="61"/>
                  </a:cubicBezTo>
                  <a:cubicBezTo>
                    <a:pt x="26" y="86"/>
                    <a:pt x="31" y="99"/>
                    <a:pt x="51" y="99"/>
                  </a:cubicBezTo>
                  <a:cubicBezTo>
                    <a:pt x="73" y="99"/>
                    <a:pt x="77" y="86"/>
                    <a:pt x="77" y="61"/>
                  </a:cubicBezTo>
                  <a:cubicBezTo>
                    <a:pt x="77" y="35"/>
                    <a:pt x="73" y="23"/>
                    <a:pt x="51" y="23"/>
                  </a:cubicBezTo>
                  <a:close/>
                  <a:moveTo>
                    <a:pt x="51" y="122"/>
                  </a:moveTo>
                  <a:lnTo>
                    <a:pt x="51" y="122"/>
                  </a:lnTo>
                  <a:cubicBezTo>
                    <a:pt x="3" y="122"/>
                    <a:pt x="0" y="86"/>
                    <a:pt x="0" y="59"/>
                  </a:cubicBezTo>
                  <a:cubicBezTo>
                    <a:pt x="0" y="36"/>
                    <a:pt x="5" y="0"/>
                    <a:pt x="51" y="0"/>
                  </a:cubicBezTo>
                  <a:cubicBezTo>
                    <a:pt x="98" y="0"/>
                    <a:pt x="104" y="31"/>
                    <a:pt x="104" y="59"/>
                  </a:cubicBezTo>
                  <a:cubicBezTo>
                    <a:pt x="104" y="86"/>
                    <a:pt x="101" y="122"/>
                    <a:pt x="51" y="122"/>
                  </a:cubicBezTo>
                  <a:close/>
                </a:path>
              </a:pathLst>
            </a:custGeom>
            <a:solidFill>
              <a:srgbClr val="5353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en-GB" smtClean="0"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26" name="Freeform 89"/>
            <p:cNvSpPr>
              <a:spLocks/>
            </p:cNvSpPr>
            <p:nvPr userDrawn="1"/>
          </p:nvSpPr>
          <p:spPr bwMode="gray">
            <a:xfrm>
              <a:off x="2986" y="838"/>
              <a:ext cx="29" cy="36"/>
            </a:xfrm>
            <a:custGeom>
              <a:avLst/>
              <a:gdLst>
                <a:gd name="T0" fmla="*/ 0 w 102"/>
                <a:gd name="T1" fmla="*/ 0 h 120"/>
                <a:gd name="T2" fmla="*/ 0 w 102"/>
                <a:gd name="T3" fmla="*/ 0 h 120"/>
                <a:gd name="T4" fmla="*/ 0 w 102"/>
                <a:gd name="T5" fmla="*/ 0 h 120"/>
                <a:gd name="T6" fmla="*/ 0 w 102"/>
                <a:gd name="T7" fmla="*/ 0 h 120"/>
                <a:gd name="T8" fmla="*/ 0 w 102"/>
                <a:gd name="T9" fmla="*/ 0 h 120"/>
                <a:gd name="T10" fmla="*/ 0 w 102"/>
                <a:gd name="T11" fmla="*/ 0 h 120"/>
                <a:gd name="T12" fmla="*/ 0 w 102"/>
                <a:gd name="T13" fmla="*/ 0 h 120"/>
                <a:gd name="T14" fmla="*/ 0 w 102"/>
                <a:gd name="T15" fmla="*/ 0 h 120"/>
                <a:gd name="T16" fmla="*/ 0 w 102"/>
                <a:gd name="T17" fmla="*/ 0 h 120"/>
                <a:gd name="T18" fmla="*/ 0 w 102"/>
                <a:gd name="T19" fmla="*/ 0 h 120"/>
                <a:gd name="T20" fmla="*/ 0 w 102"/>
                <a:gd name="T21" fmla="*/ 0 h 120"/>
                <a:gd name="T22" fmla="*/ 0 w 102"/>
                <a:gd name="T23" fmla="*/ 0 h 120"/>
                <a:gd name="T24" fmla="*/ 0 w 102"/>
                <a:gd name="T25" fmla="*/ 0 h 120"/>
                <a:gd name="T26" fmla="*/ 0 w 102"/>
                <a:gd name="T27" fmla="*/ 0 h 120"/>
                <a:gd name="T28" fmla="*/ 0 w 102"/>
                <a:gd name="T29" fmla="*/ 0 h 120"/>
                <a:gd name="T30" fmla="*/ 0 w 102"/>
                <a:gd name="T31" fmla="*/ 0 h 120"/>
                <a:gd name="T32" fmla="*/ 0 w 102"/>
                <a:gd name="T33" fmla="*/ 0 h 120"/>
                <a:gd name="T34" fmla="*/ 0 w 102"/>
                <a:gd name="T35" fmla="*/ 0 h 120"/>
                <a:gd name="T36" fmla="*/ 0 w 102"/>
                <a:gd name="T37" fmla="*/ 0 h 120"/>
                <a:gd name="T38" fmla="*/ 0 w 102"/>
                <a:gd name="T39" fmla="*/ 0 h 120"/>
                <a:gd name="T40" fmla="*/ 0 w 102"/>
                <a:gd name="T41" fmla="*/ 0 h 12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02" h="120">
                  <a:moveTo>
                    <a:pt x="98" y="120"/>
                  </a:moveTo>
                  <a:lnTo>
                    <a:pt x="98" y="120"/>
                  </a:lnTo>
                  <a:lnTo>
                    <a:pt x="81" y="120"/>
                  </a:lnTo>
                  <a:cubicBezTo>
                    <a:pt x="78" y="120"/>
                    <a:pt x="76" y="118"/>
                    <a:pt x="76" y="115"/>
                  </a:cubicBezTo>
                  <a:lnTo>
                    <a:pt x="76" y="48"/>
                  </a:lnTo>
                  <a:cubicBezTo>
                    <a:pt x="76" y="33"/>
                    <a:pt x="73" y="24"/>
                    <a:pt x="59" y="24"/>
                  </a:cubicBezTo>
                  <a:cubicBezTo>
                    <a:pt x="49" y="24"/>
                    <a:pt x="33" y="32"/>
                    <a:pt x="26" y="35"/>
                  </a:cubicBezTo>
                  <a:lnTo>
                    <a:pt x="26" y="115"/>
                  </a:lnTo>
                  <a:cubicBezTo>
                    <a:pt x="26" y="118"/>
                    <a:pt x="25" y="120"/>
                    <a:pt x="22" y="120"/>
                  </a:cubicBezTo>
                  <a:lnTo>
                    <a:pt x="5" y="120"/>
                  </a:lnTo>
                  <a:cubicBezTo>
                    <a:pt x="1" y="120"/>
                    <a:pt x="0" y="118"/>
                    <a:pt x="0" y="115"/>
                  </a:cubicBezTo>
                  <a:lnTo>
                    <a:pt x="0" y="7"/>
                  </a:lnTo>
                  <a:cubicBezTo>
                    <a:pt x="0" y="4"/>
                    <a:pt x="1" y="2"/>
                    <a:pt x="5" y="2"/>
                  </a:cubicBezTo>
                  <a:lnTo>
                    <a:pt x="22" y="2"/>
                  </a:lnTo>
                  <a:cubicBezTo>
                    <a:pt x="25" y="2"/>
                    <a:pt x="26" y="4"/>
                    <a:pt x="26" y="7"/>
                  </a:cubicBezTo>
                  <a:lnTo>
                    <a:pt x="26" y="14"/>
                  </a:lnTo>
                  <a:cubicBezTo>
                    <a:pt x="26" y="14"/>
                    <a:pt x="27" y="14"/>
                    <a:pt x="27" y="14"/>
                  </a:cubicBezTo>
                  <a:cubicBezTo>
                    <a:pt x="36" y="8"/>
                    <a:pt x="53" y="0"/>
                    <a:pt x="67" y="0"/>
                  </a:cubicBezTo>
                  <a:cubicBezTo>
                    <a:pt x="100" y="0"/>
                    <a:pt x="102" y="21"/>
                    <a:pt x="102" y="45"/>
                  </a:cubicBezTo>
                  <a:lnTo>
                    <a:pt x="102" y="115"/>
                  </a:lnTo>
                  <a:cubicBezTo>
                    <a:pt x="102" y="118"/>
                    <a:pt x="102" y="120"/>
                    <a:pt x="98" y="120"/>
                  </a:cubicBezTo>
                  <a:close/>
                </a:path>
              </a:pathLst>
            </a:custGeom>
            <a:solidFill>
              <a:srgbClr val="5353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en-GB" smtClean="0">
                <a:ea typeface="Arial Unicode MS" pitchFamily="34" charset="-128"/>
                <a:cs typeface="Arial Unicode MS" pitchFamily="34" charset="-128"/>
              </a:endParaRPr>
            </a:p>
          </p:txBody>
        </p:sp>
        <p:grpSp>
          <p:nvGrpSpPr>
            <p:cNvPr id="27" name="Group 93"/>
            <p:cNvGrpSpPr>
              <a:grpSpLocks noChangeAspect="1"/>
            </p:cNvGrpSpPr>
            <p:nvPr userDrawn="1"/>
          </p:nvGrpSpPr>
          <p:grpSpPr bwMode="auto">
            <a:xfrm>
              <a:off x="2449" y="221"/>
              <a:ext cx="1033" cy="504"/>
              <a:chOff x="2449" y="221"/>
              <a:chExt cx="1033" cy="504"/>
            </a:xfrm>
          </p:grpSpPr>
          <p:sp>
            <p:nvSpPr>
              <p:cNvPr id="43" name="Freeform 28"/>
              <p:cNvSpPr>
                <a:spLocks noChangeAspect="1"/>
              </p:cNvSpPr>
              <p:nvPr userDrawn="1"/>
            </p:nvSpPr>
            <p:spPr bwMode="gray">
              <a:xfrm>
                <a:off x="2449" y="222"/>
                <a:ext cx="508" cy="185"/>
              </a:xfrm>
              <a:custGeom>
                <a:avLst/>
                <a:gdLst>
                  <a:gd name="T0" fmla="*/ 0 w 1737"/>
                  <a:gd name="T1" fmla="*/ 0 h 638"/>
                  <a:gd name="T2" fmla="*/ 0 w 1737"/>
                  <a:gd name="T3" fmla="*/ 0 h 638"/>
                  <a:gd name="T4" fmla="*/ 0 w 1737"/>
                  <a:gd name="T5" fmla="*/ 0 h 638"/>
                  <a:gd name="T6" fmla="*/ 0 w 1737"/>
                  <a:gd name="T7" fmla="*/ 0 h 638"/>
                  <a:gd name="T8" fmla="*/ 0 w 1737"/>
                  <a:gd name="T9" fmla="*/ 0 h 638"/>
                  <a:gd name="T10" fmla="*/ 0 w 1737"/>
                  <a:gd name="T11" fmla="*/ 0 h 638"/>
                  <a:gd name="T12" fmla="*/ 0 w 1737"/>
                  <a:gd name="T13" fmla="*/ 0 h 638"/>
                  <a:gd name="T14" fmla="*/ 0 w 1737"/>
                  <a:gd name="T15" fmla="*/ 0 h 638"/>
                  <a:gd name="T16" fmla="*/ 0 w 1737"/>
                  <a:gd name="T17" fmla="*/ 0 h 638"/>
                  <a:gd name="T18" fmla="*/ 0 w 1737"/>
                  <a:gd name="T19" fmla="*/ 0 h 638"/>
                  <a:gd name="T20" fmla="*/ 0 w 1737"/>
                  <a:gd name="T21" fmla="*/ 0 h 638"/>
                  <a:gd name="T22" fmla="*/ 0 w 1737"/>
                  <a:gd name="T23" fmla="*/ 0 h 638"/>
                  <a:gd name="T24" fmla="*/ 0 w 1737"/>
                  <a:gd name="T25" fmla="*/ 0 h 638"/>
                  <a:gd name="T26" fmla="*/ 0 w 1737"/>
                  <a:gd name="T27" fmla="*/ 0 h 638"/>
                  <a:gd name="T28" fmla="*/ 0 w 1737"/>
                  <a:gd name="T29" fmla="*/ 0 h 638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737"/>
                  <a:gd name="T46" fmla="*/ 0 h 638"/>
                  <a:gd name="T47" fmla="*/ 1737 w 1737"/>
                  <a:gd name="T48" fmla="*/ 638 h 638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737" h="638">
                    <a:moveTo>
                      <a:pt x="0" y="638"/>
                    </a:moveTo>
                    <a:lnTo>
                      <a:pt x="0" y="638"/>
                    </a:lnTo>
                    <a:cubicBezTo>
                      <a:pt x="0" y="638"/>
                      <a:pt x="1047" y="503"/>
                      <a:pt x="1076" y="498"/>
                    </a:cubicBezTo>
                    <a:cubicBezTo>
                      <a:pt x="1121" y="490"/>
                      <a:pt x="1162" y="482"/>
                      <a:pt x="1199" y="471"/>
                    </a:cubicBezTo>
                    <a:cubicBezTo>
                      <a:pt x="1284" y="448"/>
                      <a:pt x="1362" y="413"/>
                      <a:pt x="1431" y="366"/>
                    </a:cubicBezTo>
                    <a:cubicBezTo>
                      <a:pt x="1497" y="322"/>
                      <a:pt x="1559" y="258"/>
                      <a:pt x="1620" y="187"/>
                    </a:cubicBezTo>
                    <a:cubicBezTo>
                      <a:pt x="1658" y="142"/>
                      <a:pt x="1699" y="83"/>
                      <a:pt x="1737" y="27"/>
                    </a:cubicBezTo>
                    <a:lnTo>
                      <a:pt x="1737" y="0"/>
                    </a:lnTo>
                    <a:cubicBezTo>
                      <a:pt x="1692" y="66"/>
                      <a:pt x="1648" y="124"/>
                      <a:pt x="1602" y="174"/>
                    </a:cubicBezTo>
                    <a:cubicBezTo>
                      <a:pt x="1541" y="241"/>
                      <a:pt x="1478" y="296"/>
                      <a:pt x="1413" y="338"/>
                    </a:cubicBezTo>
                    <a:cubicBezTo>
                      <a:pt x="1346" y="381"/>
                      <a:pt x="1271" y="413"/>
                      <a:pt x="1190" y="433"/>
                    </a:cubicBezTo>
                    <a:cubicBezTo>
                      <a:pt x="1153" y="442"/>
                      <a:pt x="1114" y="450"/>
                      <a:pt x="1070" y="456"/>
                    </a:cubicBezTo>
                    <a:cubicBezTo>
                      <a:pt x="1041" y="460"/>
                      <a:pt x="1011" y="463"/>
                      <a:pt x="982" y="466"/>
                    </a:cubicBezTo>
                    <a:cubicBezTo>
                      <a:pt x="971" y="467"/>
                      <a:pt x="0" y="570"/>
                      <a:pt x="0" y="570"/>
                    </a:cubicBezTo>
                    <a:lnTo>
                      <a:pt x="0" y="638"/>
                    </a:lnTo>
                    <a:close/>
                  </a:path>
                </a:pathLst>
              </a:custGeom>
              <a:solidFill>
                <a:srgbClr val="C4C4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en-GB" smtClean="0">
                  <a:ea typeface="Arial Unicode MS" pitchFamily="34" charset="-128"/>
                  <a:cs typeface="Arial Unicode MS" pitchFamily="34" charset="-128"/>
                </a:endParaRPr>
              </a:p>
            </p:txBody>
          </p:sp>
          <p:sp>
            <p:nvSpPr>
              <p:cNvPr id="44" name="Freeform 29"/>
              <p:cNvSpPr>
                <a:spLocks noChangeAspect="1"/>
              </p:cNvSpPr>
              <p:nvPr userDrawn="1"/>
            </p:nvSpPr>
            <p:spPr bwMode="gray">
              <a:xfrm>
                <a:off x="2449" y="262"/>
                <a:ext cx="508" cy="171"/>
              </a:xfrm>
              <a:custGeom>
                <a:avLst/>
                <a:gdLst>
                  <a:gd name="T0" fmla="*/ 0 w 1737"/>
                  <a:gd name="T1" fmla="*/ 0 h 589"/>
                  <a:gd name="T2" fmla="*/ 0 w 1737"/>
                  <a:gd name="T3" fmla="*/ 0 h 589"/>
                  <a:gd name="T4" fmla="*/ 0 w 1737"/>
                  <a:gd name="T5" fmla="*/ 0 h 589"/>
                  <a:gd name="T6" fmla="*/ 0 w 1737"/>
                  <a:gd name="T7" fmla="*/ 0 h 589"/>
                  <a:gd name="T8" fmla="*/ 0 w 1737"/>
                  <a:gd name="T9" fmla="*/ 0 h 589"/>
                  <a:gd name="T10" fmla="*/ 0 w 1737"/>
                  <a:gd name="T11" fmla="*/ 0 h 589"/>
                  <a:gd name="T12" fmla="*/ 0 w 1737"/>
                  <a:gd name="T13" fmla="*/ 0 h 589"/>
                  <a:gd name="T14" fmla="*/ 0 w 1737"/>
                  <a:gd name="T15" fmla="*/ 0 h 589"/>
                  <a:gd name="T16" fmla="*/ 0 w 1737"/>
                  <a:gd name="T17" fmla="*/ 0 h 589"/>
                  <a:gd name="T18" fmla="*/ 0 w 1737"/>
                  <a:gd name="T19" fmla="*/ 0 h 589"/>
                  <a:gd name="T20" fmla="*/ 0 w 1737"/>
                  <a:gd name="T21" fmla="*/ 0 h 589"/>
                  <a:gd name="T22" fmla="*/ 0 w 1737"/>
                  <a:gd name="T23" fmla="*/ 0 h 589"/>
                  <a:gd name="T24" fmla="*/ 0 w 1737"/>
                  <a:gd name="T25" fmla="*/ 0 h 589"/>
                  <a:gd name="T26" fmla="*/ 0 w 1737"/>
                  <a:gd name="T27" fmla="*/ 0 h 589"/>
                  <a:gd name="T28" fmla="*/ 0 w 1737"/>
                  <a:gd name="T29" fmla="*/ 0 h 589"/>
                  <a:gd name="T30" fmla="*/ 0 w 1737"/>
                  <a:gd name="T31" fmla="*/ 0 h 589"/>
                  <a:gd name="T32" fmla="*/ 0 w 1737"/>
                  <a:gd name="T33" fmla="*/ 0 h 589"/>
                  <a:gd name="T34" fmla="*/ 0 w 1737"/>
                  <a:gd name="T35" fmla="*/ 0 h 589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737"/>
                  <a:gd name="T55" fmla="*/ 0 h 589"/>
                  <a:gd name="T56" fmla="*/ 1737 w 1737"/>
                  <a:gd name="T57" fmla="*/ 589 h 589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737" h="589">
                    <a:moveTo>
                      <a:pt x="1404" y="323"/>
                    </a:moveTo>
                    <a:lnTo>
                      <a:pt x="1404" y="323"/>
                    </a:lnTo>
                    <a:cubicBezTo>
                      <a:pt x="1338" y="360"/>
                      <a:pt x="1262" y="388"/>
                      <a:pt x="1179" y="404"/>
                    </a:cubicBezTo>
                    <a:cubicBezTo>
                      <a:pt x="1143" y="412"/>
                      <a:pt x="1104" y="418"/>
                      <a:pt x="1060" y="422"/>
                    </a:cubicBezTo>
                    <a:cubicBezTo>
                      <a:pt x="1033" y="425"/>
                      <a:pt x="1007" y="427"/>
                      <a:pt x="981" y="430"/>
                    </a:cubicBezTo>
                    <a:cubicBezTo>
                      <a:pt x="967" y="431"/>
                      <a:pt x="952" y="432"/>
                      <a:pt x="938" y="433"/>
                    </a:cubicBezTo>
                    <a:cubicBezTo>
                      <a:pt x="617" y="462"/>
                      <a:pt x="298" y="493"/>
                      <a:pt x="0" y="522"/>
                    </a:cubicBezTo>
                    <a:lnTo>
                      <a:pt x="0" y="589"/>
                    </a:lnTo>
                    <a:cubicBezTo>
                      <a:pt x="301" y="553"/>
                      <a:pt x="622" y="515"/>
                      <a:pt x="943" y="479"/>
                    </a:cubicBezTo>
                    <a:cubicBezTo>
                      <a:pt x="957" y="477"/>
                      <a:pt x="971" y="475"/>
                      <a:pt x="986" y="474"/>
                    </a:cubicBezTo>
                    <a:cubicBezTo>
                      <a:pt x="1012" y="471"/>
                      <a:pt x="1038" y="468"/>
                      <a:pt x="1064" y="465"/>
                    </a:cubicBezTo>
                    <a:cubicBezTo>
                      <a:pt x="1110" y="459"/>
                      <a:pt x="1150" y="452"/>
                      <a:pt x="1187" y="443"/>
                    </a:cubicBezTo>
                    <a:cubicBezTo>
                      <a:pt x="1273" y="424"/>
                      <a:pt x="1352" y="393"/>
                      <a:pt x="1420" y="352"/>
                    </a:cubicBezTo>
                    <a:cubicBezTo>
                      <a:pt x="1487" y="312"/>
                      <a:pt x="1547" y="255"/>
                      <a:pt x="1611" y="186"/>
                    </a:cubicBezTo>
                    <a:cubicBezTo>
                      <a:pt x="1651" y="143"/>
                      <a:pt x="1696" y="82"/>
                      <a:pt x="1737" y="25"/>
                    </a:cubicBezTo>
                    <a:lnTo>
                      <a:pt x="1737" y="0"/>
                    </a:lnTo>
                    <a:cubicBezTo>
                      <a:pt x="1688" y="66"/>
                      <a:pt x="1642" y="122"/>
                      <a:pt x="1596" y="170"/>
                    </a:cubicBezTo>
                    <a:cubicBezTo>
                      <a:pt x="1533" y="234"/>
                      <a:pt x="1468" y="286"/>
                      <a:pt x="1404" y="323"/>
                    </a:cubicBezTo>
                    <a:close/>
                  </a:path>
                </a:pathLst>
              </a:custGeom>
              <a:solidFill>
                <a:srgbClr val="C4C4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en-GB" smtClean="0">
                  <a:ea typeface="Arial Unicode MS" pitchFamily="34" charset="-128"/>
                  <a:cs typeface="Arial Unicode MS" pitchFamily="34" charset="-128"/>
                </a:endParaRPr>
              </a:p>
            </p:txBody>
          </p:sp>
          <p:sp>
            <p:nvSpPr>
              <p:cNvPr id="45" name="Freeform 30"/>
              <p:cNvSpPr>
                <a:spLocks noChangeAspect="1"/>
              </p:cNvSpPr>
              <p:nvPr userDrawn="1"/>
            </p:nvSpPr>
            <p:spPr bwMode="gray">
              <a:xfrm>
                <a:off x="2449" y="305"/>
                <a:ext cx="508" cy="156"/>
              </a:xfrm>
              <a:custGeom>
                <a:avLst/>
                <a:gdLst>
                  <a:gd name="T0" fmla="*/ 0 w 1737"/>
                  <a:gd name="T1" fmla="*/ 0 h 535"/>
                  <a:gd name="T2" fmla="*/ 0 w 1737"/>
                  <a:gd name="T3" fmla="*/ 0 h 535"/>
                  <a:gd name="T4" fmla="*/ 0 w 1737"/>
                  <a:gd name="T5" fmla="*/ 0 h 535"/>
                  <a:gd name="T6" fmla="*/ 0 w 1737"/>
                  <a:gd name="T7" fmla="*/ 0 h 535"/>
                  <a:gd name="T8" fmla="*/ 0 w 1737"/>
                  <a:gd name="T9" fmla="*/ 0 h 535"/>
                  <a:gd name="T10" fmla="*/ 0 w 1737"/>
                  <a:gd name="T11" fmla="*/ 0 h 535"/>
                  <a:gd name="T12" fmla="*/ 0 w 1737"/>
                  <a:gd name="T13" fmla="*/ 0 h 535"/>
                  <a:gd name="T14" fmla="*/ 0 w 1737"/>
                  <a:gd name="T15" fmla="*/ 0 h 535"/>
                  <a:gd name="T16" fmla="*/ 0 w 1737"/>
                  <a:gd name="T17" fmla="*/ 0 h 535"/>
                  <a:gd name="T18" fmla="*/ 0 w 1737"/>
                  <a:gd name="T19" fmla="*/ 0 h 535"/>
                  <a:gd name="T20" fmla="*/ 0 w 1737"/>
                  <a:gd name="T21" fmla="*/ 0 h 535"/>
                  <a:gd name="T22" fmla="*/ 0 w 1737"/>
                  <a:gd name="T23" fmla="*/ 0 h 535"/>
                  <a:gd name="T24" fmla="*/ 0 w 1737"/>
                  <a:gd name="T25" fmla="*/ 0 h 535"/>
                  <a:gd name="T26" fmla="*/ 0 w 1737"/>
                  <a:gd name="T27" fmla="*/ 0 h 535"/>
                  <a:gd name="T28" fmla="*/ 0 w 1737"/>
                  <a:gd name="T29" fmla="*/ 0 h 535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737"/>
                  <a:gd name="T46" fmla="*/ 0 h 535"/>
                  <a:gd name="T47" fmla="*/ 1737 w 1737"/>
                  <a:gd name="T48" fmla="*/ 535 h 535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737" h="535">
                    <a:moveTo>
                      <a:pt x="1587" y="162"/>
                    </a:moveTo>
                    <a:lnTo>
                      <a:pt x="1587" y="162"/>
                    </a:lnTo>
                    <a:cubicBezTo>
                      <a:pt x="1523" y="221"/>
                      <a:pt x="1456" y="266"/>
                      <a:pt x="1389" y="299"/>
                    </a:cubicBezTo>
                    <a:cubicBezTo>
                      <a:pt x="1322" y="331"/>
                      <a:pt x="1248" y="353"/>
                      <a:pt x="1162" y="367"/>
                    </a:cubicBezTo>
                    <a:cubicBezTo>
                      <a:pt x="1127" y="373"/>
                      <a:pt x="1088" y="378"/>
                      <a:pt x="1044" y="382"/>
                    </a:cubicBezTo>
                    <a:lnTo>
                      <a:pt x="0" y="467"/>
                    </a:lnTo>
                    <a:lnTo>
                      <a:pt x="0" y="535"/>
                    </a:lnTo>
                    <a:lnTo>
                      <a:pt x="928" y="437"/>
                    </a:lnTo>
                    <a:lnTo>
                      <a:pt x="1048" y="424"/>
                    </a:lnTo>
                    <a:cubicBezTo>
                      <a:pt x="1093" y="419"/>
                      <a:pt x="1133" y="413"/>
                      <a:pt x="1169" y="406"/>
                    </a:cubicBezTo>
                    <a:cubicBezTo>
                      <a:pt x="1258" y="389"/>
                      <a:pt x="1335" y="364"/>
                      <a:pt x="1403" y="329"/>
                    </a:cubicBezTo>
                    <a:cubicBezTo>
                      <a:pt x="1473" y="294"/>
                      <a:pt x="1542" y="236"/>
                      <a:pt x="1607" y="174"/>
                    </a:cubicBezTo>
                    <a:cubicBezTo>
                      <a:pt x="1650" y="132"/>
                      <a:pt x="1692" y="78"/>
                      <a:pt x="1737" y="22"/>
                    </a:cubicBezTo>
                    <a:lnTo>
                      <a:pt x="1737" y="0"/>
                    </a:lnTo>
                    <a:cubicBezTo>
                      <a:pt x="1685" y="64"/>
                      <a:pt x="1636" y="117"/>
                      <a:pt x="1587" y="162"/>
                    </a:cubicBezTo>
                    <a:close/>
                  </a:path>
                </a:pathLst>
              </a:custGeom>
              <a:solidFill>
                <a:srgbClr val="C4C4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en-GB" smtClean="0">
                  <a:ea typeface="Arial Unicode MS" pitchFamily="34" charset="-128"/>
                  <a:cs typeface="Arial Unicode MS" pitchFamily="34" charset="-128"/>
                </a:endParaRPr>
              </a:p>
            </p:txBody>
          </p:sp>
          <p:sp>
            <p:nvSpPr>
              <p:cNvPr id="46" name="Freeform 31"/>
              <p:cNvSpPr>
                <a:spLocks noChangeAspect="1"/>
              </p:cNvSpPr>
              <p:nvPr userDrawn="1"/>
            </p:nvSpPr>
            <p:spPr bwMode="gray">
              <a:xfrm>
                <a:off x="2449" y="387"/>
                <a:ext cx="508" cy="126"/>
              </a:xfrm>
              <a:custGeom>
                <a:avLst/>
                <a:gdLst>
                  <a:gd name="T0" fmla="*/ 0 w 1737"/>
                  <a:gd name="T1" fmla="*/ 0 h 434"/>
                  <a:gd name="T2" fmla="*/ 0 w 1737"/>
                  <a:gd name="T3" fmla="*/ 0 h 434"/>
                  <a:gd name="T4" fmla="*/ 0 w 1737"/>
                  <a:gd name="T5" fmla="*/ 0 h 434"/>
                  <a:gd name="T6" fmla="*/ 0 w 1737"/>
                  <a:gd name="T7" fmla="*/ 0 h 434"/>
                  <a:gd name="T8" fmla="*/ 0 w 1737"/>
                  <a:gd name="T9" fmla="*/ 0 h 434"/>
                  <a:gd name="T10" fmla="*/ 0 w 1737"/>
                  <a:gd name="T11" fmla="*/ 0 h 434"/>
                  <a:gd name="T12" fmla="*/ 0 w 1737"/>
                  <a:gd name="T13" fmla="*/ 0 h 434"/>
                  <a:gd name="T14" fmla="*/ 0 w 1737"/>
                  <a:gd name="T15" fmla="*/ 0 h 434"/>
                  <a:gd name="T16" fmla="*/ 0 w 1737"/>
                  <a:gd name="T17" fmla="*/ 0 h 434"/>
                  <a:gd name="T18" fmla="*/ 0 w 1737"/>
                  <a:gd name="T19" fmla="*/ 0 h 434"/>
                  <a:gd name="T20" fmla="*/ 0 w 1737"/>
                  <a:gd name="T21" fmla="*/ 0 h 434"/>
                  <a:gd name="T22" fmla="*/ 0 w 1737"/>
                  <a:gd name="T23" fmla="*/ 0 h 434"/>
                  <a:gd name="T24" fmla="*/ 0 w 1737"/>
                  <a:gd name="T25" fmla="*/ 0 h 434"/>
                  <a:gd name="T26" fmla="*/ 0 w 1737"/>
                  <a:gd name="T27" fmla="*/ 0 h 434"/>
                  <a:gd name="T28" fmla="*/ 0 w 1737"/>
                  <a:gd name="T29" fmla="*/ 0 h 434"/>
                  <a:gd name="T30" fmla="*/ 0 w 1737"/>
                  <a:gd name="T31" fmla="*/ 0 h 434"/>
                  <a:gd name="T32" fmla="*/ 0 w 1737"/>
                  <a:gd name="T33" fmla="*/ 0 h 434"/>
                  <a:gd name="T34" fmla="*/ 0 w 1737"/>
                  <a:gd name="T35" fmla="*/ 0 h 43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737"/>
                  <a:gd name="T55" fmla="*/ 0 h 434"/>
                  <a:gd name="T56" fmla="*/ 1737 w 1737"/>
                  <a:gd name="T57" fmla="*/ 434 h 434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737" h="434">
                    <a:moveTo>
                      <a:pt x="1334" y="230"/>
                    </a:moveTo>
                    <a:lnTo>
                      <a:pt x="1334" y="230"/>
                    </a:lnTo>
                    <a:cubicBezTo>
                      <a:pt x="1274" y="264"/>
                      <a:pt x="1228" y="284"/>
                      <a:pt x="1141" y="293"/>
                    </a:cubicBezTo>
                    <a:cubicBezTo>
                      <a:pt x="1089" y="298"/>
                      <a:pt x="1035" y="301"/>
                      <a:pt x="983" y="304"/>
                    </a:cubicBezTo>
                    <a:cubicBezTo>
                      <a:pt x="957" y="305"/>
                      <a:pt x="932" y="306"/>
                      <a:pt x="907" y="308"/>
                    </a:cubicBezTo>
                    <a:cubicBezTo>
                      <a:pt x="749" y="317"/>
                      <a:pt x="594" y="327"/>
                      <a:pt x="436" y="337"/>
                    </a:cubicBezTo>
                    <a:lnTo>
                      <a:pt x="0" y="366"/>
                    </a:lnTo>
                    <a:lnTo>
                      <a:pt x="0" y="434"/>
                    </a:lnTo>
                    <a:lnTo>
                      <a:pt x="441" y="394"/>
                    </a:lnTo>
                    <a:cubicBezTo>
                      <a:pt x="583" y="381"/>
                      <a:pt x="748" y="366"/>
                      <a:pt x="910" y="353"/>
                    </a:cubicBezTo>
                    <a:lnTo>
                      <a:pt x="1027" y="344"/>
                    </a:lnTo>
                    <a:cubicBezTo>
                      <a:pt x="1073" y="340"/>
                      <a:pt x="1111" y="337"/>
                      <a:pt x="1146" y="332"/>
                    </a:cubicBezTo>
                    <a:cubicBezTo>
                      <a:pt x="1235" y="321"/>
                      <a:pt x="1311" y="303"/>
                      <a:pt x="1379" y="277"/>
                    </a:cubicBezTo>
                    <a:cubicBezTo>
                      <a:pt x="1452" y="250"/>
                      <a:pt x="1520" y="208"/>
                      <a:pt x="1589" y="158"/>
                    </a:cubicBezTo>
                    <a:cubicBezTo>
                      <a:pt x="1651" y="113"/>
                      <a:pt x="1737" y="25"/>
                      <a:pt x="1737" y="24"/>
                    </a:cubicBezTo>
                    <a:lnTo>
                      <a:pt x="1737" y="0"/>
                    </a:lnTo>
                    <a:cubicBezTo>
                      <a:pt x="1681" y="55"/>
                      <a:pt x="1649" y="86"/>
                      <a:pt x="1587" y="126"/>
                    </a:cubicBezTo>
                    <a:cubicBezTo>
                      <a:pt x="1514" y="174"/>
                      <a:pt x="1389" y="200"/>
                      <a:pt x="1334" y="230"/>
                    </a:cubicBezTo>
                    <a:close/>
                  </a:path>
                </a:pathLst>
              </a:custGeom>
              <a:solidFill>
                <a:srgbClr val="C4C4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en-GB" smtClean="0">
                  <a:ea typeface="Arial Unicode MS" pitchFamily="34" charset="-128"/>
                  <a:cs typeface="Arial Unicode MS" pitchFamily="34" charset="-128"/>
                </a:endParaRPr>
              </a:p>
            </p:txBody>
          </p:sp>
          <p:sp>
            <p:nvSpPr>
              <p:cNvPr id="47" name="Freeform 32"/>
              <p:cNvSpPr>
                <a:spLocks noChangeAspect="1"/>
              </p:cNvSpPr>
              <p:nvPr userDrawn="1"/>
            </p:nvSpPr>
            <p:spPr bwMode="gray">
              <a:xfrm>
                <a:off x="2449" y="437"/>
                <a:ext cx="508" cy="103"/>
              </a:xfrm>
              <a:custGeom>
                <a:avLst/>
                <a:gdLst>
                  <a:gd name="T0" fmla="*/ 0 w 1737"/>
                  <a:gd name="T1" fmla="*/ 0 h 353"/>
                  <a:gd name="T2" fmla="*/ 0 w 1737"/>
                  <a:gd name="T3" fmla="*/ 0 h 353"/>
                  <a:gd name="T4" fmla="*/ 0 w 1737"/>
                  <a:gd name="T5" fmla="*/ 0 h 353"/>
                  <a:gd name="T6" fmla="*/ 0 w 1737"/>
                  <a:gd name="T7" fmla="*/ 0 h 353"/>
                  <a:gd name="T8" fmla="*/ 0 w 1737"/>
                  <a:gd name="T9" fmla="*/ 0 h 353"/>
                  <a:gd name="T10" fmla="*/ 0 w 1737"/>
                  <a:gd name="T11" fmla="*/ 0 h 353"/>
                  <a:gd name="T12" fmla="*/ 0 w 1737"/>
                  <a:gd name="T13" fmla="*/ 0 h 353"/>
                  <a:gd name="T14" fmla="*/ 0 w 1737"/>
                  <a:gd name="T15" fmla="*/ 0 h 353"/>
                  <a:gd name="T16" fmla="*/ 0 w 1737"/>
                  <a:gd name="T17" fmla="*/ 0 h 353"/>
                  <a:gd name="T18" fmla="*/ 0 w 1737"/>
                  <a:gd name="T19" fmla="*/ 0 h 353"/>
                  <a:gd name="T20" fmla="*/ 0 w 1737"/>
                  <a:gd name="T21" fmla="*/ 0 h 353"/>
                  <a:gd name="T22" fmla="*/ 0 w 1737"/>
                  <a:gd name="T23" fmla="*/ 0 h 353"/>
                  <a:gd name="T24" fmla="*/ 0 w 1737"/>
                  <a:gd name="T25" fmla="*/ 0 h 353"/>
                  <a:gd name="T26" fmla="*/ 0 w 1737"/>
                  <a:gd name="T27" fmla="*/ 0 h 353"/>
                  <a:gd name="T28" fmla="*/ 0 w 1737"/>
                  <a:gd name="T29" fmla="*/ 0 h 353"/>
                  <a:gd name="T30" fmla="*/ 0 w 1737"/>
                  <a:gd name="T31" fmla="*/ 0 h 35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737"/>
                  <a:gd name="T49" fmla="*/ 0 h 353"/>
                  <a:gd name="T50" fmla="*/ 1737 w 1737"/>
                  <a:gd name="T51" fmla="*/ 353 h 353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737" h="353">
                    <a:moveTo>
                      <a:pt x="1357" y="188"/>
                    </a:moveTo>
                    <a:lnTo>
                      <a:pt x="1357" y="188"/>
                    </a:lnTo>
                    <a:cubicBezTo>
                      <a:pt x="1291" y="207"/>
                      <a:pt x="1216" y="220"/>
                      <a:pt x="1130" y="228"/>
                    </a:cubicBezTo>
                    <a:cubicBezTo>
                      <a:pt x="1095" y="231"/>
                      <a:pt x="1057" y="233"/>
                      <a:pt x="1014" y="235"/>
                    </a:cubicBezTo>
                    <a:lnTo>
                      <a:pt x="897" y="240"/>
                    </a:lnTo>
                    <a:cubicBezTo>
                      <a:pt x="607" y="253"/>
                      <a:pt x="318" y="268"/>
                      <a:pt x="0" y="285"/>
                    </a:cubicBezTo>
                    <a:lnTo>
                      <a:pt x="0" y="353"/>
                    </a:lnTo>
                    <a:cubicBezTo>
                      <a:pt x="304" y="329"/>
                      <a:pt x="602" y="306"/>
                      <a:pt x="900" y="285"/>
                    </a:cubicBezTo>
                    <a:lnTo>
                      <a:pt x="1016" y="277"/>
                    </a:lnTo>
                    <a:cubicBezTo>
                      <a:pt x="1061" y="274"/>
                      <a:pt x="1099" y="271"/>
                      <a:pt x="1134" y="267"/>
                    </a:cubicBezTo>
                    <a:cubicBezTo>
                      <a:pt x="1222" y="257"/>
                      <a:pt x="1298" y="242"/>
                      <a:pt x="1366" y="220"/>
                    </a:cubicBezTo>
                    <a:cubicBezTo>
                      <a:pt x="1441" y="197"/>
                      <a:pt x="1513" y="162"/>
                      <a:pt x="1582" y="118"/>
                    </a:cubicBezTo>
                    <a:cubicBezTo>
                      <a:pt x="1633" y="86"/>
                      <a:pt x="1684" y="48"/>
                      <a:pt x="1737" y="2"/>
                    </a:cubicBezTo>
                    <a:lnTo>
                      <a:pt x="1737" y="0"/>
                    </a:lnTo>
                    <a:cubicBezTo>
                      <a:pt x="1679" y="50"/>
                      <a:pt x="1623" y="61"/>
                      <a:pt x="1568" y="94"/>
                    </a:cubicBezTo>
                    <a:cubicBezTo>
                      <a:pt x="1500" y="135"/>
                      <a:pt x="1429" y="167"/>
                      <a:pt x="1357" y="188"/>
                    </a:cubicBezTo>
                    <a:close/>
                  </a:path>
                </a:pathLst>
              </a:custGeom>
              <a:solidFill>
                <a:srgbClr val="C4C4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en-GB" smtClean="0">
                  <a:ea typeface="Arial Unicode MS" pitchFamily="34" charset="-128"/>
                  <a:cs typeface="Arial Unicode MS" pitchFamily="34" charset="-128"/>
                </a:endParaRPr>
              </a:p>
            </p:txBody>
          </p:sp>
          <p:sp>
            <p:nvSpPr>
              <p:cNvPr id="48" name="Freeform 33"/>
              <p:cNvSpPr>
                <a:spLocks noChangeAspect="1"/>
              </p:cNvSpPr>
              <p:nvPr userDrawn="1"/>
            </p:nvSpPr>
            <p:spPr bwMode="gray">
              <a:xfrm>
                <a:off x="2449" y="469"/>
                <a:ext cx="508" cy="97"/>
              </a:xfrm>
              <a:custGeom>
                <a:avLst/>
                <a:gdLst>
                  <a:gd name="T0" fmla="*/ 0 w 1737"/>
                  <a:gd name="T1" fmla="*/ 0 h 331"/>
                  <a:gd name="T2" fmla="*/ 0 w 1737"/>
                  <a:gd name="T3" fmla="*/ 0 h 331"/>
                  <a:gd name="T4" fmla="*/ 0 w 1737"/>
                  <a:gd name="T5" fmla="*/ 0 h 331"/>
                  <a:gd name="T6" fmla="*/ 0 w 1737"/>
                  <a:gd name="T7" fmla="*/ 0 h 331"/>
                  <a:gd name="T8" fmla="*/ 0 w 1737"/>
                  <a:gd name="T9" fmla="*/ 0 h 331"/>
                  <a:gd name="T10" fmla="*/ 0 w 1737"/>
                  <a:gd name="T11" fmla="*/ 0 h 331"/>
                  <a:gd name="T12" fmla="*/ 0 w 1737"/>
                  <a:gd name="T13" fmla="*/ 0 h 331"/>
                  <a:gd name="T14" fmla="*/ 0 w 1737"/>
                  <a:gd name="T15" fmla="*/ 0 h 331"/>
                  <a:gd name="T16" fmla="*/ 0 w 1737"/>
                  <a:gd name="T17" fmla="*/ 0 h 331"/>
                  <a:gd name="T18" fmla="*/ 0 w 1737"/>
                  <a:gd name="T19" fmla="*/ 0 h 331"/>
                  <a:gd name="T20" fmla="*/ 0 w 1737"/>
                  <a:gd name="T21" fmla="*/ 0 h 331"/>
                  <a:gd name="T22" fmla="*/ 0 w 1737"/>
                  <a:gd name="T23" fmla="*/ 0 h 331"/>
                  <a:gd name="T24" fmla="*/ 0 w 1737"/>
                  <a:gd name="T25" fmla="*/ 0 h 331"/>
                  <a:gd name="T26" fmla="*/ 0 w 1737"/>
                  <a:gd name="T27" fmla="*/ 0 h 331"/>
                  <a:gd name="T28" fmla="*/ 0 w 1737"/>
                  <a:gd name="T29" fmla="*/ 0 h 331"/>
                  <a:gd name="T30" fmla="*/ 0 w 1737"/>
                  <a:gd name="T31" fmla="*/ 0 h 331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737"/>
                  <a:gd name="T49" fmla="*/ 0 h 331"/>
                  <a:gd name="T50" fmla="*/ 1737 w 1737"/>
                  <a:gd name="T51" fmla="*/ 331 h 331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737" h="331">
                    <a:moveTo>
                      <a:pt x="1346" y="186"/>
                    </a:moveTo>
                    <a:lnTo>
                      <a:pt x="1346" y="186"/>
                    </a:lnTo>
                    <a:cubicBezTo>
                      <a:pt x="1279" y="201"/>
                      <a:pt x="1207" y="211"/>
                      <a:pt x="1119" y="217"/>
                    </a:cubicBezTo>
                    <a:cubicBezTo>
                      <a:pt x="1085" y="219"/>
                      <a:pt x="1049" y="221"/>
                      <a:pt x="1004" y="222"/>
                    </a:cubicBezTo>
                    <a:lnTo>
                      <a:pt x="889" y="227"/>
                    </a:lnTo>
                    <a:cubicBezTo>
                      <a:pt x="597" y="238"/>
                      <a:pt x="302" y="250"/>
                      <a:pt x="0" y="263"/>
                    </a:cubicBezTo>
                    <a:lnTo>
                      <a:pt x="0" y="331"/>
                    </a:lnTo>
                    <a:cubicBezTo>
                      <a:pt x="300" y="310"/>
                      <a:pt x="594" y="290"/>
                      <a:pt x="891" y="272"/>
                    </a:cubicBezTo>
                    <a:lnTo>
                      <a:pt x="1007" y="265"/>
                    </a:lnTo>
                    <a:cubicBezTo>
                      <a:pt x="1052" y="262"/>
                      <a:pt x="1089" y="260"/>
                      <a:pt x="1123" y="257"/>
                    </a:cubicBezTo>
                    <a:cubicBezTo>
                      <a:pt x="1212" y="248"/>
                      <a:pt x="1286" y="236"/>
                      <a:pt x="1353" y="219"/>
                    </a:cubicBezTo>
                    <a:cubicBezTo>
                      <a:pt x="1430" y="199"/>
                      <a:pt x="1504" y="171"/>
                      <a:pt x="1573" y="134"/>
                    </a:cubicBezTo>
                    <a:cubicBezTo>
                      <a:pt x="1627" y="105"/>
                      <a:pt x="1681" y="71"/>
                      <a:pt x="1737" y="29"/>
                    </a:cubicBezTo>
                    <a:lnTo>
                      <a:pt x="1737" y="0"/>
                    </a:lnTo>
                    <a:cubicBezTo>
                      <a:pt x="1677" y="44"/>
                      <a:pt x="1619" y="79"/>
                      <a:pt x="1561" y="108"/>
                    </a:cubicBezTo>
                    <a:cubicBezTo>
                      <a:pt x="1492" y="143"/>
                      <a:pt x="1420" y="169"/>
                      <a:pt x="1346" y="186"/>
                    </a:cubicBezTo>
                    <a:close/>
                  </a:path>
                </a:pathLst>
              </a:custGeom>
              <a:solidFill>
                <a:srgbClr val="C4C4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en-GB" smtClean="0">
                  <a:ea typeface="Arial Unicode MS" pitchFamily="34" charset="-128"/>
                  <a:cs typeface="Arial Unicode MS" pitchFamily="34" charset="-128"/>
                </a:endParaRPr>
              </a:p>
            </p:txBody>
          </p:sp>
          <p:sp>
            <p:nvSpPr>
              <p:cNvPr id="49" name="Freeform 34"/>
              <p:cNvSpPr>
                <a:spLocks noChangeAspect="1"/>
              </p:cNvSpPr>
              <p:nvPr userDrawn="1"/>
            </p:nvSpPr>
            <p:spPr bwMode="gray">
              <a:xfrm>
                <a:off x="2449" y="512"/>
                <a:ext cx="508" cy="81"/>
              </a:xfrm>
              <a:custGeom>
                <a:avLst/>
                <a:gdLst>
                  <a:gd name="T0" fmla="*/ 0 w 1737"/>
                  <a:gd name="T1" fmla="*/ 0 h 274"/>
                  <a:gd name="T2" fmla="*/ 0 w 1737"/>
                  <a:gd name="T3" fmla="*/ 0 h 274"/>
                  <a:gd name="T4" fmla="*/ 0 w 1737"/>
                  <a:gd name="T5" fmla="*/ 0 h 274"/>
                  <a:gd name="T6" fmla="*/ 0 w 1737"/>
                  <a:gd name="T7" fmla="*/ 0 h 274"/>
                  <a:gd name="T8" fmla="*/ 0 w 1737"/>
                  <a:gd name="T9" fmla="*/ 0 h 274"/>
                  <a:gd name="T10" fmla="*/ 0 w 1737"/>
                  <a:gd name="T11" fmla="*/ 0 h 274"/>
                  <a:gd name="T12" fmla="*/ 0 w 1737"/>
                  <a:gd name="T13" fmla="*/ 0 h 274"/>
                  <a:gd name="T14" fmla="*/ 0 w 1737"/>
                  <a:gd name="T15" fmla="*/ 0 h 274"/>
                  <a:gd name="T16" fmla="*/ 0 w 1737"/>
                  <a:gd name="T17" fmla="*/ 0 h 274"/>
                  <a:gd name="T18" fmla="*/ 0 w 1737"/>
                  <a:gd name="T19" fmla="*/ 0 h 274"/>
                  <a:gd name="T20" fmla="*/ 0 w 1737"/>
                  <a:gd name="T21" fmla="*/ 0 h 274"/>
                  <a:gd name="T22" fmla="*/ 0 w 1737"/>
                  <a:gd name="T23" fmla="*/ 0 h 274"/>
                  <a:gd name="T24" fmla="*/ 0 w 1737"/>
                  <a:gd name="T25" fmla="*/ 0 h 274"/>
                  <a:gd name="T26" fmla="*/ 0 w 1737"/>
                  <a:gd name="T27" fmla="*/ 0 h 274"/>
                  <a:gd name="T28" fmla="*/ 0 w 1737"/>
                  <a:gd name="T29" fmla="*/ 0 h 274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737"/>
                  <a:gd name="T46" fmla="*/ 0 h 274"/>
                  <a:gd name="T47" fmla="*/ 1737 w 1737"/>
                  <a:gd name="T48" fmla="*/ 274 h 274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737" h="274">
                    <a:moveTo>
                      <a:pt x="1336" y="152"/>
                    </a:moveTo>
                    <a:lnTo>
                      <a:pt x="1336" y="152"/>
                    </a:lnTo>
                    <a:cubicBezTo>
                      <a:pt x="1269" y="164"/>
                      <a:pt x="1198" y="172"/>
                      <a:pt x="1110" y="176"/>
                    </a:cubicBezTo>
                    <a:cubicBezTo>
                      <a:pt x="1077" y="178"/>
                      <a:pt x="1042" y="179"/>
                      <a:pt x="996" y="180"/>
                    </a:cubicBezTo>
                    <a:lnTo>
                      <a:pt x="0" y="207"/>
                    </a:lnTo>
                    <a:lnTo>
                      <a:pt x="0" y="274"/>
                    </a:lnTo>
                    <a:lnTo>
                      <a:pt x="883" y="228"/>
                    </a:lnTo>
                    <a:lnTo>
                      <a:pt x="998" y="222"/>
                    </a:lnTo>
                    <a:cubicBezTo>
                      <a:pt x="1042" y="220"/>
                      <a:pt x="1079" y="218"/>
                      <a:pt x="1113" y="216"/>
                    </a:cubicBezTo>
                    <a:cubicBezTo>
                      <a:pt x="1201" y="209"/>
                      <a:pt x="1274" y="199"/>
                      <a:pt x="1342" y="185"/>
                    </a:cubicBezTo>
                    <a:cubicBezTo>
                      <a:pt x="1419" y="169"/>
                      <a:pt x="1494" y="146"/>
                      <a:pt x="1564" y="116"/>
                    </a:cubicBezTo>
                    <a:cubicBezTo>
                      <a:pt x="1621" y="92"/>
                      <a:pt x="1678" y="62"/>
                      <a:pt x="1737" y="27"/>
                    </a:cubicBezTo>
                    <a:lnTo>
                      <a:pt x="1737" y="0"/>
                    </a:lnTo>
                    <a:cubicBezTo>
                      <a:pt x="1674" y="36"/>
                      <a:pt x="1614" y="66"/>
                      <a:pt x="1554" y="89"/>
                    </a:cubicBezTo>
                    <a:cubicBezTo>
                      <a:pt x="1485" y="117"/>
                      <a:pt x="1411" y="138"/>
                      <a:pt x="1336" y="152"/>
                    </a:cubicBezTo>
                    <a:close/>
                  </a:path>
                </a:pathLst>
              </a:custGeom>
              <a:solidFill>
                <a:srgbClr val="C4C4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en-GB" smtClean="0">
                  <a:ea typeface="Arial Unicode MS" pitchFamily="34" charset="-128"/>
                  <a:cs typeface="Arial Unicode MS" pitchFamily="34" charset="-128"/>
                </a:endParaRPr>
              </a:p>
            </p:txBody>
          </p:sp>
          <p:sp>
            <p:nvSpPr>
              <p:cNvPr id="50" name="Freeform 35"/>
              <p:cNvSpPr>
                <a:spLocks noChangeAspect="1"/>
              </p:cNvSpPr>
              <p:nvPr userDrawn="1"/>
            </p:nvSpPr>
            <p:spPr bwMode="gray">
              <a:xfrm>
                <a:off x="2449" y="552"/>
                <a:ext cx="508" cy="66"/>
              </a:xfrm>
              <a:custGeom>
                <a:avLst/>
                <a:gdLst>
                  <a:gd name="T0" fmla="*/ 0 w 1737"/>
                  <a:gd name="T1" fmla="*/ 0 h 225"/>
                  <a:gd name="T2" fmla="*/ 0 w 1737"/>
                  <a:gd name="T3" fmla="*/ 0 h 225"/>
                  <a:gd name="T4" fmla="*/ 0 w 1737"/>
                  <a:gd name="T5" fmla="*/ 0 h 225"/>
                  <a:gd name="T6" fmla="*/ 0 w 1737"/>
                  <a:gd name="T7" fmla="*/ 0 h 225"/>
                  <a:gd name="T8" fmla="*/ 0 w 1737"/>
                  <a:gd name="T9" fmla="*/ 0 h 225"/>
                  <a:gd name="T10" fmla="*/ 0 w 1737"/>
                  <a:gd name="T11" fmla="*/ 0 h 225"/>
                  <a:gd name="T12" fmla="*/ 0 w 1737"/>
                  <a:gd name="T13" fmla="*/ 0 h 225"/>
                  <a:gd name="T14" fmla="*/ 0 w 1737"/>
                  <a:gd name="T15" fmla="*/ 0 h 225"/>
                  <a:gd name="T16" fmla="*/ 0 w 1737"/>
                  <a:gd name="T17" fmla="*/ 0 h 225"/>
                  <a:gd name="T18" fmla="*/ 0 w 1737"/>
                  <a:gd name="T19" fmla="*/ 0 h 225"/>
                  <a:gd name="T20" fmla="*/ 0 w 1737"/>
                  <a:gd name="T21" fmla="*/ 0 h 225"/>
                  <a:gd name="T22" fmla="*/ 0 w 1737"/>
                  <a:gd name="T23" fmla="*/ 0 h 225"/>
                  <a:gd name="T24" fmla="*/ 0 w 1737"/>
                  <a:gd name="T25" fmla="*/ 0 h 225"/>
                  <a:gd name="T26" fmla="*/ 0 w 1737"/>
                  <a:gd name="T27" fmla="*/ 0 h 225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737"/>
                  <a:gd name="T43" fmla="*/ 0 h 225"/>
                  <a:gd name="T44" fmla="*/ 1737 w 1737"/>
                  <a:gd name="T45" fmla="*/ 225 h 225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737" h="225">
                    <a:moveTo>
                      <a:pt x="1328" y="121"/>
                    </a:moveTo>
                    <a:lnTo>
                      <a:pt x="1328" y="121"/>
                    </a:lnTo>
                    <a:cubicBezTo>
                      <a:pt x="1206" y="137"/>
                      <a:pt x="1080" y="139"/>
                      <a:pt x="958" y="141"/>
                    </a:cubicBezTo>
                    <a:cubicBezTo>
                      <a:pt x="930" y="141"/>
                      <a:pt x="902" y="142"/>
                      <a:pt x="875" y="142"/>
                    </a:cubicBezTo>
                    <a:lnTo>
                      <a:pt x="0" y="158"/>
                    </a:lnTo>
                    <a:lnTo>
                      <a:pt x="0" y="225"/>
                    </a:lnTo>
                    <a:lnTo>
                      <a:pt x="876" y="188"/>
                    </a:lnTo>
                    <a:cubicBezTo>
                      <a:pt x="904" y="186"/>
                      <a:pt x="932" y="185"/>
                      <a:pt x="960" y="184"/>
                    </a:cubicBezTo>
                    <a:cubicBezTo>
                      <a:pt x="1082" y="179"/>
                      <a:pt x="1209" y="174"/>
                      <a:pt x="1333" y="155"/>
                    </a:cubicBezTo>
                    <a:cubicBezTo>
                      <a:pt x="1411" y="142"/>
                      <a:pt x="1487" y="124"/>
                      <a:pt x="1557" y="100"/>
                    </a:cubicBezTo>
                    <a:cubicBezTo>
                      <a:pt x="1615" y="81"/>
                      <a:pt x="1676" y="56"/>
                      <a:pt x="1737" y="26"/>
                    </a:cubicBezTo>
                    <a:lnTo>
                      <a:pt x="1737" y="0"/>
                    </a:lnTo>
                    <a:cubicBezTo>
                      <a:pt x="1673" y="30"/>
                      <a:pt x="1609" y="55"/>
                      <a:pt x="1549" y="73"/>
                    </a:cubicBezTo>
                    <a:cubicBezTo>
                      <a:pt x="1479" y="95"/>
                      <a:pt x="1405" y="111"/>
                      <a:pt x="1328" y="121"/>
                    </a:cubicBezTo>
                    <a:close/>
                  </a:path>
                </a:pathLst>
              </a:custGeom>
              <a:solidFill>
                <a:srgbClr val="C4C4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en-GB" smtClean="0">
                  <a:ea typeface="Arial Unicode MS" pitchFamily="34" charset="-128"/>
                  <a:cs typeface="Arial Unicode MS" pitchFamily="34" charset="-128"/>
                </a:endParaRPr>
              </a:p>
            </p:txBody>
          </p:sp>
          <p:sp>
            <p:nvSpPr>
              <p:cNvPr id="51" name="Freeform 36"/>
              <p:cNvSpPr>
                <a:spLocks noChangeAspect="1"/>
              </p:cNvSpPr>
              <p:nvPr userDrawn="1"/>
            </p:nvSpPr>
            <p:spPr bwMode="gray">
              <a:xfrm>
                <a:off x="2449" y="595"/>
                <a:ext cx="508" cy="50"/>
              </a:xfrm>
              <a:custGeom>
                <a:avLst/>
                <a:gdLst>
                  <a:gd name="T0" fmla="*/ 0 w 1737"/>
                  <a:gd name="T1" fmla="*/ 0 h 172"/>
                  <a:gd name="T2" fmla="*/ 0 w 1737"/>
                  <a:gd name="T3" fmla="*/ 0 h 172"/>
                  <a:gd name="T4" fmla="*/ 0 w 1737"/>
                  <a:gd name="T5" fmla="*/ 0 h 172"/>
                  <a:gd name="T6" fmla="*/ 0 w 1737"/>
                  <a:gd name="T7" fmla="*/ 0 h 172"/>
                  <a:gd name="T8" fmla="*/ 0 w 1737"/>
                  <a:gd name="T9" fmla="*/ 0 h 172"/>
                  <a:gd name="T10" fmla="*/ 0 w 1737"/>
                  <a:gd name="T11" fmla="*/ 0 h 172"/>
                  <a:gd name="T12" fmla="*/ 0 w 1737"/>
                  <a:gd name="T13" fmla="*/ 0 h 172"/>
                  <a:gd name="T14" fmla="*/ 0 w 1737"/>
                  <a:gd name="T15" fmla="*/ 0 h 172"/>
                  <a:gd name="T16" fmla="*/ 0 w 1737"/>
                  <a:gd name="T17" fmla="*/ 0 h 172"/>
                  <a:gd name="T18" fmla="*/ 0 w 1737"/>
                  <a:gd name="T19" fmla="*/ 0 h 172"/>
                  <a:gd name="T20" fmla="*/ 0 w 1737"/>
                  <a:gd name="T21" fmla="*/ 0 h 172"/>
                  <a:gd name="T22" fmla="*/ 0 w 1737"/>
                  <a:gd name="T23" fmla="*/ 0 h 172"/>
                  <a:gd name="T24" fmla="*/ 0 w 1737"/>
                  <a:gd name="T25" fmla="*/ 0 h 172"/>
                  <a:gd name="T26" fmla="*/ 0 w 1737"/>
                  <a:gd name="T27" fmla="*/ 0 h 172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737"/>
                  <a:gd name="T43" fmla="*/ 0 h 172"/>
                  <a:gd name="T44" fmla="*/ 1737 w 1737"/>
                  <a:gd name="T45" fmla="*/ 172 h 172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737" h="172">
                    <a:moveTo>
                      <a:pt x="1321" y="89"/>
                    </a:moveTo>
                    <a:lnTo>
                      <a:pt x="1321" y="89"/>
                    </a:lnTo>
                    <a:cubicBezTo>
                      <a:pt x="1207" y="98"/>
                      <a:pt x="1089" y="98"/>
                      <a:pt x="976" y="98"/>
                    </a:cubicBezTo>
                    <a:cubicBezTo>
                      <a:pt x="941" y="98"/>
                      <a:pt x="905" y="98"/>
                      <a:pt x="870" y="99"/>
                    </a:cubicBezTo>
                    <a:cubicBezTo>
                      <a:pt x="580" y="100"/>
                      <a:pt x="293" y="102"/>
                      <a:pt x="0" y="105"/>
                    </a:cubicBezTo>
                    <a:lnTo>
                      <a:pt x="0" y="172"/>
                    </a:lnTo>
                    <a:cubicBezTo>
                      <a:pt x="279" y="163"/>
                      <a:pt x="575" y="153"/>
                      <a:pt x="871" y="144"/>
                    </a:cubicBezTo>
                    <a:cubicBezTo>
                      <a:pt x="906" y="143"/>
                      <a:pt x="941" y="142"/>
                      <a:pt x="977" y="141"/>
                    </a:cubicBezTo>
                    <a:cubicBezTo>
                      <a:pt x="1091" y="138"/>
                      <a:pt x="1208" y="135"/>
                      <a:pt x="1324" y="123"/>
                    </a:cubicBezTo>
                    <a:cubicBezTo>
                      <a:pt x="1405" y="114"/>
                      <a:pt x="1479" y="101"/>
                      <a:pt x="1549" y="84"/>
                    </a:cubicBezTo>
                    <a:cubicBezTo>
                      <a:pt x="1611" y="69"/>
                      <a:pt x="1674" y="49"/>
                      <a:pt x="1737" y="25"/>
                    </a:cubicBezTo>
                    <a:lnTo>
                      <a:pt x="1737" y="0"/>
                    </a:lnTo>
                    <a:cubicBezTo>
                      <a:pt x="1672" y="23"/>
                      <a:pt x="1606" y="43"/>
                      <a:pt x="1543" y="56"/>
                    </a:cubicBezTo>
                    <a:cubicBezTo>
                      <a:pt x="1473" y="72"/>
                      <a:pt x="1401" y="82"/>
                      <a:pt x="1321" y="89"/>
                    </a:cubicBezTo>
                    <a:close/>
                  </a:path>
                </a:pathLst>
              </a:custGeom>
              <a:solidFill>
                <a:srgbClr val="C4C4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en-GB" smtClean="0">
                  <a:ea typeface="Arial Unicode MS" pitchFamily="34" charset="-128"/>
                  <a:cs typeface="Arial Unicode MS" pitchFamily="34" charset="-128"/>
                </a:endParaRPr>
              </a:p>
            </p:txBody>
          </p:sp>
          <p:sp>
            <p:nvSpPr>
              <p:cNvPr id="52" name="Freeform 37"/>
              <p:cNvSpPr>
                <a:spLocks noChangeAspect="1"/>
              </p:cNvSpPr>
              <p:nvPr userDrawn="1"/>
            </p:nvSpPr>
            <p:spPr bwMode="gray">
              <a:xfrm>
                <a:off x="2449" y="636"/>
                <a:ext cx="508" cy="36"/>
              </a:xfrm>
              <a:custGeom>
                <a:avLst/>
                <a:gdLst>
                  <a:gd name="T0" fmla="*/ 0 w 1737"/>
                  <a:gd name="T1" fmla="*/ 0 h 120"/>
                  <a:gd name="T2" fmla="*/ 0 w 1737"/>
                  <a:gd name="T3" fmla="*/ 0 h 120"/>
                  <a:gd name="T4" fmla="*/ 0 w 1737"/>
                  <a:gd name="T5" fmla="*/ 0 h 120"/>
                  <a:gd name="T6" fmla="*/ 0 w 1737"/>
                  <a:gd name="T7" fmla="*/ 0 h 120"/>
                  <a:gd name="T8" fmla="*/ 0 w 1737"/>
                  <a:gd name="T9" fmla="*/ 0 h 120"/>
                  <a:gd name="T10" fmla="*/ 0 w 1737"/>
                  <a:gd name="T11" fmla="*/ 0 h 120"/>
                  <a:gd name="T12" fmla="*/ 0 w 1737"/>
                  <a:gd name="T13" fmla="*/ 0 h 120"/>
                  <a:gd name="T14" fmla="*/ 0 w 1737"/>
                  <a:gd name="T15" fmla="*/ 0 h 120"/>
                  <a:gd name="T16" fmla="*/ 0 w 1737"/>
                  <a:gd name="T17" fmla="*/ 0 h 120"/>
                  <a:gd name="T18" fmla="*/ 0 w 1737"/>
                  <a:gd name="T19" fmla="*/ 0 h 120"/>
                  <a:gd name="T20" fmla="*/ 0 w 1737"/>
                  <a:gd name="T21" fmla="*/ 0 h 120"/>
                  <a:gd name="T22" fmla="*/ 0 w 1737"/>
                  <a:gd name="T23" fmla="*/ 0 h 120"/>
                  <a:gd name="T24" fmla="*/ 0 w 1737"/>
                  <a:gd name="T25" fmla="*/ 0 h 120"/>
                  <a:gd name="T26" fmla="*/ 0 w 1737"/>
                  <a:gd name="T27" fmla="*/ 0 h 120"/>
                  <a:gd name="T28" fmla="*/ 0 w 1737"/>
                  <a:gd name="T29" fmla="*/ 0 h 120"/>
                  <a:gd name="T30" fmla="*/ 0 w 1737"/>
                  <a:gd name="T31" fmla="*/ 0 h 120"/>
                  <a:gd name="T32" fmla="*/ 0 w 1737"/>
                  <a:gd name="T33" fmla="*/ 0 h 120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1737"/>
                  <a:gd name="T52" fmla="*/ 0 h 120"/>
                  <a:gd name="T53" fmla="*/ 1737 w 1737"/>
                  <a:gd name="T54" fmla="*/ 120 h 120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1737" h="120">
                    <a:moveTo>
                      <a:pt x="1317" y="54"/>
                    </a:moveTo>
                    <a:lnTo>
                      <a:pt x="1317" y="54"/>
                    </a:lnTo>
                    <a:cubicBezTo>
                      <a:pt x="1269" y="56"/>
                      <a:pt x="1217" y="57"/>
                      <a:pt x="1159" y="57"/>
                    </a:cubicBezTo>
                    <a:cubicBezTo>
                      <a:pt x="1137" y="57"/>
                      <a:pt x="1114" y="57"/>
                      <a:pt x="1092" y="57"/>
                    </a:cubicBezTo>
                    <a:lnTo>
                      <a:pt x="867" y="54"/>
                    </a:lnTo>
                    <a:cubicBezTo>
                      <a:pt x="713" y="53"/>
                      <a:pt x="560" y="53"/>
                      <a:pt x="416" y="53"/>
                    </a:cubicBezTo>
                    <a:lnTo>
                      <a:pt x="0" y="53"/>
                    </a:lnTo>
                    <a:lnTo>
                      <a:pt x="0" y="120"/>
                    </a:lnTo>
                    <a:lnTo>
                      <a:pt x="417" y="109"/>
                    </a:lnTo>
                    <a:cubicBezTo>
                      <a:pt x="560" y="106"/>
                      <a:pt x="714" y="102"/>
                      <a:pt x="867" y="99"/>
                    </a:cubicBezTo>
                    <a:lnTo>
                      <a:pt x="1093" y="96"/>
                    </a:lnTo>
                    <a:cubicBezTo>
                      <a:pt x="1154" y="95"/>
                      <a:pt x="1236" y="94"/>
                      <a:pt x="1318" y="88"/>
                    </a:cubicBezTo>
                    <a:cubicBezTo>
                      <a:pt x="1399" y="83"/>
                      <a:pt x="1473" y="75"/>
                      <a:pt x="1544" y="64"/>
                    </a:cubicBezTo>
                    <a:cubicBezTo>
                      <a:pt x="1607" y="54"/>
                      <a:pt x="1672" y="40"/>
                      <a:pt x="1737" y="23"/>
                    </a:cubicBezTo>
                    <a:lnTo>
                      <a:pt x="1737" y="0"/>
                    </a:lnTo>
                    <a:cubicBezTo>
                      <a:pt x="1670" y="15"/>
                      <a:pt x="1604" y="27"/>
                      <a:pt x="1540" y="36"/>
                    </a:cubicBezTo>
                    <a:cubicBezTo>
                      <a:pt x="1469" y="45"/>
                      <a:pt x="1397" y="51"/>
                      <a:pt x="1317" y="54"/>
                    </a:cubicBezTo>
                    <a:close/>
                  </a:path>
                </a:pathLst>
              </a:custGeom>
              <a:solidFill>
                <a:srgbClr val="C4C4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en-GB" smtClean="0">
                  <a:ea typeface="Arial Unicode MS" pitchFamily="34" charset="-128"/>
                  <a:cs typeface="Arial Unicode MS" pitchFamily="34" charset="-128"/>
                </a:endParaRPr>
              </a:p>
            </p:txBody>
          </p:sp>
          <p:sp>
            <p:nvSpPr>
              <p:cNvPr id="53" name="Freeform 38"/>
              <p:cNvSpPr>
                <a:spLocks noChangeAspect="1"/>
              </p:cNvSpPr>
              <p:nvPr userDrawn="1"/>
            </p:nvSpPr>
            <p:spPr bwMode="gray">
              <a:xfrm>
                <a:off x="2449" y="676"/>
                <a:ext cx="508" cy="21"/>
              </a:xfrm>
              <a:custGeom>
                <a:avLst/>
                <a:gdLst>
                  <a:gd name="T0" fmla="*/ 0 w 1737"/>
                  <a:gd name="T1" fmla="*/ 0 h 72"/>
                  <a:gd name="T2" fmla="*/ 0 w 1737"/>
                  <a:gd name="T3" fmla="*/ 0 h 72"/>
                  <a:gd name="T4" fmla="*/ 0 w 1737"/>
                  <a:gd name="T5" fmla="*/ 0 h 72"/>
                  <a:gd name="T6" fmla="*/ 0 w 1737"/>
                  <a:gd name="T7" fmla="*/ 0 h 72"/>
                  <a:gd name="T8" fmla="*/ 0 w 1737"/>
                  <a:gd name="T9" fmla="*/ 0 h 72"/>
                  <a:gd name="T10" fmla="*/ 0 w 1737"/>
                  <a:gd name="T11" fmla="*/ 0 h 72"/>
                  <a:gd name="T12" fmla="*/ 0 w 1737"/>
                  <a:gd name="T13" fmla="*/ 0 h 72"/>
                  <a:gd name="T14" fmla="*/ 0 w 1737"/>
                  <a:gd name="T15" fmla="*/ 0 h 72"/>
                  <a:gd name="T16" fmla="*/ 0 w 1737"/>
                  <a:gd name="T17" fmla="*/ 0 h 72"/>
                  <a:gd name="T18" fmla="*/ 0 w 1737"/>
                  <a:gd name="T19" fmla="*/ 0 h 72"/>
                  <a:gd name="T20" fmla="*/ 0 w 1737"/>
                  <a:gd name="T21" fmla="*/ 0 h 72"/>
                  <a:gd name="T22" fmla="*/ 0 w 1737"/>
                  <a:gd name="T23" fmla="*/ 0 h 72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737"/>
                  <a:gd name="T37" fmla="*/ 0 h 72"/>
                  <a:gd name="T38" fmla="*/ 1737 w 1737"/>
                  <a:gd name="T39" fmla="*/ 72 h 72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737" h="72">
                    <a:moveTo>
                      <a:pt x="1090" y="22"/>
                    </a:moveTo>
                    <a:lnTo>
                      <a:pt x="1090" y="22"/>
                    </a:lnTo>
                    <a:lnTo>
                      <a:pt x="865" y="20"/>
                    </a:lnTo>
                    <a:cubicBezTo>
                      <a:pt x="578" y="16"/>
                      <a:pt x="292" y="10"/>
                      <a:pt x="0" y="5"/>
                    </a:cubicBezTo>
                    <a:lnTo>
                      <a:pt x="0" y="72"/>
                    </a:lnTo>
                    <a:cubicBezTo>
                      <a:pt x="279" y="70"/>
                      <a:pt x="574" y="68"/>
                      <a:pt x="865" y="65"/>
                    </a:cubicBezTo>
                    <a:lnTo>
                      <a:pt x="1090" y="62"/>
                    </a:lnTo>
                    <a:cubicBezTo>
                      <a:pt x="1166" y="60"/>
                      <a:pt x="1240" y="59"/>
                      <a:pt x="1315" y="57"/>
                    </a:cubicBezTo>
                    <a:cubicBezTo>
                      <a:pt x="1469" y="52"/>
                      <a:pt x="1608" y="41"/>
                      <a:pt x="1737" y="24"/>
                    </a:cubicBezTo>
                    <a:lnTo>
                      <a:pt x="1737" y="0"/>
                    </a:lnTo>
                    <a:cubicBezTo>
                      <a:pt x="1607" y="14"/>
                      <a:pt x="1469" y="22"/>
                      <a:pt x="1314" y="23"/>
                    </a:cubicBezTo>
                    <a:cubicBezTo>
                      <a:pt x="1239" y="23"/>
                      <a:pt x="1165" y="23"/>
                      <a:pt x="1090" y="22"/>
                    </a:cubicBezTo>
                    <a:close/>
                  </a:path>
                </a:pathLst>
              </a:custGeom>
              <a:solidFill>
                <a:srgbClr val="C4C4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en-GB" smtClean="0">
                  <a:ea typeface="Arial Unicode MS" pitchFamily="34" charset="-128"/>
                  <a:cs typeface="Arial Unicode MS" pitchFamily="34" charset="-128"/>
                </a:endParaRPr>
              </a:p>
            </p:txBody>
          </p:sp>
          <p:sp>
            <p:nvSpPr>
              <p:cNvPr id="54" name="Freeform 39"/>
              <p:cNvSpPr>
                <a:spLocks noChangeAspect="1"/>
              </p:cNvSpPr>
              <p:nvPr userDrawn="1"/>
            </p:nvSpPr>
            <p:spPr bwMode="gray">
              <a:xfrm>
                <a:off x="2449" y="704"/>
                <a:ext cx="508" cy="20"/>
              </a:xfrm>
              <a:custGeom>
                <a:avLst/>
                <a:gdLst>
                  <a:gd name="T0" fmla="*/ 0 w 1737"/>
                  <a:gd name="T1" fmla="*/ 0 h 67"/>
                  <a:gd name="T2" fmla="*/ 0 w 1737"/>
                  <a:gd name="T3" fmla="*/ 0 h 67"/>
                  <a:gd name="T4" fmla="*/ 0 w 1737"/>
                  <a:gd name="T5" fmla="*/ 0 h 67"/>
                  <a:gd name="T6" fmla="*/ 0 w 1737"/>
                  <a:gd name="T7" fmla="*/ 0 h 67"/>
                  <a:gd name="T8" fmla="*/ 0 w 1737"/>
                  <a:gd name="T9" fmla="*/ 0 h 67"/>
                  <a:gd name="T10" fmla="*/ 0 w 1737"/>
                  <a:gd name="T11" fmla="*/ 0 h 6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737"/>
                  <a:gd name="T19" fmla="*/ 0 h 67"/>
                  <a:gd name="T20" fmla="*/ 1737 w 1737"/>
                  <a:gd name="T21" fmla="*/ 67 h 6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737" h="67">
                    <a:moveTo>
                      <a:pt x="1737" y="44"/>
                    </a:moveTo>
                    <a:lnTo>
                      <a:pt x="1737" y="44"/>
                    </a:lnTo>
                    <a:lnTo>
                      <a:pt x="0" y="0"/>
                    </a:lnTo>
                    <a:lnTo>
                      <a:pt x="0" y="67"/>
                    </a:lnTo>
                    <a:lnTo>
                      <a:pt x="1737" y="67"/>
                    </a:lnTo>
                    <a:lnTo>
                      <a:pt x="1737" y="44"/>
                    </a:lnTo>
                    <a:close/>
                  </a:path>
                </a:pathLst>
              </a:custGeom>
              <a:solidFill>
                <a:srgbClr val="C4C4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en-GB" smtClean="0">
                  <a:ea typeface="Arial Unicode MS" pitchFamily="34" charset="-128"/>
                  <a:cs typeface="Arial Unicode MS" pitchFamily="34" charset="-128"/>
                </a:endParaRPr>
              </a:p>
            </p:txBody>
          </p:sp>
          <p:sp>
            <p:nvSpPr>
              <p:cNvPr id="55" name="Freeform 40"/>
              <p:cNvSpPr>
                <a:spLocks noChangeAspect="1"/>
              </p:cNvSpPr>
              <p:nvPr userDrawn="1"/>
            </p:nvSpPr>
            <p:spPr bwMode="gray">
              <a:xfrm>
                <a:off x="2449" y="346"/>
                <a:ext cx="508" cy="141"/>
              </a:xfrm>
              <a:custGeom>
                <a:avLst/>
                <a:gdLst>
                  <a:gd name="T0" fmla="*/ 0 w 1737"/>
                  <a:gd name="T1" fmla="*/ 0 h 483"/>
                  <a:gd name="T2" fmla="*/ 0 w 1737"/>
                  <a:gd name="T3" fmla="*/ 0 h 483"/>
                  <a:gd name="T4" fmla="*/ 0 w 1737"/>
                  <a:gd name="T5" fmla="*/ 0 h 483"/>
                  <a:gd name="T6" fmla="*/ 0 w 1737"/>
                  <a:gd name="T7" fmla="*/ 0 h 483"/>
                  <a:gd name="T8" fmla="*/ 0 w 1737"/>
                  <a:gd name="T9" fmla="*/ 0 h 483"/>
                  <a:gd name="T10" fmla="*/ 0 w 1737"/>
                  <a:gd name="T11" fmla="*/ 0 h 483"/>
                  <a:gd name="T12" fmla="*/ 0 w 1737"/>
                  <a:gd name="T13" fmla="*/ 0 h 483"/>
                  <a:gd name="T14" fmla="*/ 0 w 1737"/>
                  <a:gd name="T15" fmla="*/ 0 h 483"/>
                  <a:gd name="T16" fmla="*/ 0 w 1737"/>
                  <a:gd name="T17" fmla="*/ 0 h 483"/>
                  <a:gd name="T18" fmla="*/ 0 w 1737"/>
                  <a:gd name="T19" fmla="*/ 0 h 483"/>
                  <a:gd name="T20" fmla="*/ 0 w 1737"/>
                  <a:gd name="T21" fmla="*/ 0 h 483"/>
                  <a:gd name="T22" fmla="*/ 0 w 1737"/>
                  <a:gd name="T23" fmla="*/ 0 h 483"/>
                  <a:gd name="T24" fmla="*/ 0 w 1737"/>
                  <a:gd name="T25" fmla="*/ 0 h 483"/>
                  <a:gd name="T26" fmla="*/ 0 w 1737"/>
                  <a:gd name="T27" fmla="*/ 0 h 483"/>
                  <a:gd name="T28" fmla="*/ 0 w 1737"/>
                  <a:gd name="T29" fmla="*/ 0 h 483"/>
                  <a:gd name="T30" fmla="*/ 0 w 1737"/>
                  <a:gd name="T31" fmla="*/ 0 h 48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737"/>
                  <a:gd name="T49" fmla="*/ 0 h 483"/>
                  <a:gd name="T50" fmla="*/ 1737 w 1737"/>
                  <a:gd name="T51" fmla="*/ 483 h 483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737" h="483">
                    <a:moveTo>
                      <a:pt x="1581" y="148"/>
                    </a:moveTo>
                    <a:lnTo>
                      <a:pt x="1581" y="148"/>
                    </a:lnTo>
                    <a:cubicBezTo>
                      <a:pt x="1515" y="201"/>
                      <a:pt x="1464" y="239"/>
                      <a:pt x="1383" y="271"/>
                    </a:cubicBezTo>
                    <a:cubicBezTo>
                      <a:pt x="1313" y="299"/>
                      <a:pt x="1237" y="310"/>
                      <a:pt x="1151" y="322"/>
                    </a:cubicBezTo>
                    <a:cubicBezTo>
                      <a:pt x="1095" y="329"/>
                      <a:pt x="1037" y="341"/>
                      <a:pt x="982" y="345"/>
                    </a:cubicBezTo>
                    <a:cubicBezTo>
                      <a:pt x="959" y="346"/>
                      <a:pt x="936" y="348"/>
                      <a:pt x="913" y="349"/>
                    </a:cubicBezTo>
                    <a:lnTo>
                      <a:pt x="0" y="416"/>
                    </a:lnTo>
                    <a:lnTo>
                      <a:pt x="0" y="483"/>
                    </a:lnTo>
                    <a:lnTo>
                      <a:pt x="917" y="395"/>
                    </a:lnTo>
                    <a:lnTo>
                      <a:pt x="1036" y="384"/>
                    </a:lnTo>
                    <a:cubicBezTo>
                      <a:pt x="1080" y="379"/>
                      <a:pt x="1119" y="375"/>
                      <a:pt x="1156" y="369"/>
                    </a:cubicBezTo>
                    <a:cubicBezTo>
                      <a:pt x="1244" y="354"/>
                      <a:pt x="1321" y="333"/>
                      <a:pt x="1390" y="302"/>
                    </a:cubicBezTo>
                    <a:cubicBezTo>
                      <a:pt x="1461" y="271"/>
                      <a:pt x="1533" y="219"/>
                      <a:pt x="1600" y="163"/>
                    </a:cubicBezTo>
                    <a:cubicBezTo>
                      <a:pt x="1646" y="125"/>
                      <a:pt x="1689" y="77"/>
                      <a:pt x="1737" y="25"/>
                    </a:cubicBezTo>
                    <a:lnTo>
                      <a:pt x="1737" y="0"/>
                    </a:lnTo>
                    <a:cubicBezTo>
                      <a:pt x="1679" y="60"/>
                      <a:pt x="1632" y="107"/>
                      <a:pt x="1581" y="148"/>
                    </a:cubicBezTo>
                    <a:close/>
                  </a:path>
                </a:pathLst>
              </a:custGeom>
              <a:solidFill>
                <a:srgbClr val="C4C4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en-GB" smtClean="0">
                  <a:ea typeface="Arial Unicode MS" pitchFamily="34" charset="-128"/>
                  <a:cs typeface="Arial Unicode MS" pitchFamily="34" charset="-128"/>
                </a:endParaRPr>
              </a:p>
            </p:txBody>
          </p:sp>
          <p:sp>
            <p:nvSpPr>
              <p:cNvPr id="56" name="Freeform 59"/>
              <p:cNvSpPr>
                <a:spLocks noChangeAspect="1"/>
              </p:cNvSpPr>
              <p:nvPr userDrawn="1"/>
            </p:nvSpPr>
            <p:spPr bwMode="gray">
              <a:xfrm>
                <a:off x="3169" y="221"/>
                <a:ext cx="313" cy="257"/>
              </a:xfrm>
              <a:custGeom>
                <a:avLst/>
                <a:gdLst>
                  <a:gd name="T0" fmla="*/ 0 w 1072"/>
                  <a:gd name="T1" fmla="*/ 0 h 884"/>
                  <a:gd name="T2" fmla="*/ 0 w 1072"/>
                  <a:gd name="T3" fmla="*/ 0 h 884"/>
                  <a:gd name="T4" fmla="*/ 0 w 1072"/>
                  <a:gd name="T5" fmla="*/ 0 h 884"/>
                  <a:gd name="T6" fmla="*/ 0 w 1072"/>
                  <a:gd name="T7" fmla="*/ 0 h 884"/>
                  <a:gd name="T8" fmla="*/ 0 w 1072"/>
                  <a:gd name="T9" fmla="*/ 0 h 884"/>
                  <a:gd name="T10" fmla="*/ 0 w 1072"/>
                  <a:gd name="T11" fmla="*/ 0 h 884"/>
                  <a:gd name="T12" fmla="*/ 0 w 1072"/>
                  <a:gd name="T13" fmla="*/ 0 h 884"/>
                  <a:gd name="T14" fmla="*/ 0 w 1072"/>
                  <a:gd name="T15" fmla="*/ 0 h 884"/>
                  <a:gd name="T16" fmla="*/ 0 w 1072"/>
                  <a:gd name="T17" fmla="*/ 0 h 884"/>
                  <a:gd name="T18" fmla="*/ 0 w 1072"/>
                  <a:gd name="T19" fmla="*/ 0 h 88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072"/>
                  <a:gd name="T31" fmla="*/ 0 h 884"/>
                  <a:gd name="T32" fmla="*/ 1072 w 1072"/>
                  <a:gd name="T33" fmla="*/ 884 h 88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072" h="884">
                    <a:moveTo>
                      <a:pt x="0" y="0"/>
                    </a:moveTo>
                    <a:lnTo>
                      <a:pt x="0" y="0"/>
                    </a:lnTo>
                    <a:cubicBezTo>
                      <a:pt x="0" y="0"/>
                      <a:pt x="317" y="493"/>
                      <a:pt x="375" y="584"/>
                    </a:cubicBezTo>
                    <a:cubicBezTo>
                      <a:pt x="433" y="674"/>
                      <a:pt x="500" y="746"/>
                      <a:pt x="735" y="795"/>
                    </a:cubicBezTo>
                    <a:cubicBezTo>
                      <a:pt x="970" y="843"/>
                      <a:pt x="1072" y="866"/>
                      <a:pt x="1072" y="866"/>
                    </a:cubicBezTo>
                    <a:lnTo>
                      <a:pt x="1072" y="884"/>
                    </a:lnTo>
                    <a:cubicBezTo>
                      <a:pt x="1072" y="884"/>
                      <a:pt x="923" y="853"/>
                      <a:pt x="731" y="811"/>
                    </a:cubicBezTo>
                    <a:cubicBezTo>
                      <a:pt x="538" y="769"/>
                      <a:pt x="460" y="755"/>
                      <a:pt x="372" y="636"/>
                    </a:cubicBezTo>
                    <a:cubicBezTo>
                      <a:pt x="299" y="537"/>
                      <a:pt x="0" y="115"/>
                      <a:pt x="0" y="115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4C4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en-GB" smtClean="0">
                  <a:ea typeface="Arial Unicode MS" pitchFamily="34" charset="-128"/>
                  <a:cs typeface="Arial Unicode MS" pitchFamily="34" charset="-128"/>
                </a:endParaRPr>
              </a:p>
            </p:txBody>
          </p:sp>
          <p:sp>
            <p:nvSpPr>
              <p:cNvPr id="57" name="Freeform 60"/>
              <p:cNvSpPr>
                <a:spLocks noChangeAspect="1"/>
              </p:cNvSpPr>
              <p:nvPr userDrawn="1"/>
            </p:nvSpPr>
            <p:spPr bwMode="gray">
              <a:xfrm>
                <a:off x="3169" y="261"/>
                <a:ext cx="313" cy="237"/>
              </a:xfrm>
              <a:custGeom>
                <a:avLst/>
                <a:gdLst>
                  <a:gd name="T0" fmla="*/ 0 w 1074"/>
                  <a:gd name="T1" fmla="*/ 0 h 813"/>
                  <a:gd name="T2" fmla="*/ 0 w 1074"/>
                  <a:gd name="T3" fmla="*/ 0 h 813"/>
                  <a:gd name="T4" fmla="*/ 0 w 1074"/>
                  <a:gd name="T5" fmla="*/ 0 h 813"/>
                  <a:gd name="T6" fmla="*/ 0 w 1074"/>
                  <a:gd name="T7" fmla="*/ 0 h 813"/>
                  <a:gd name="T8" fmla="*/ 0 w 1074"/>
                  <a:gd name="T9" fmla="*/ 0 h 813"/>
                  <a:gd name="T10" fmla="*/ 0 w 1074"/>
                  <a:gd name="T11" fmla="*/ 0 h 813"/>
                  <a:gd name="T12" fmla="*/ 0 w 1074"/>
                  <a:gd name="T13" fmla="*/ 0 h 813"/>
                  <a:gd name="T14" fmla="*/ 0 w 1074"/>
                  <a:gd name="T15" fmla="*/ 0 h 813"/>
                  <a:gd name="T16" fmla="*/ 0 w 1074"/>
                  <a:gd name="T17" fmla="*/ 0 h 813"/>
                  <a:gd name="T18" fmla="*/ 0 w 1074"/>
                  <a:gd name="T19" fmla="*/ 0 h 8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074"/>
                  <a:gd name="T31" fmla="*/ 0 h 813"/>
                  <a:gd name="T32" fmla="*/ 1074 w 1074"/>
                  <a:gd name="T33" fmla="*/ 813 h 8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074" h="813">
                    <a:moveTo>
                      <a:pt x="1" y="0"/>
                    </a:moveTo>
                    <a:lnTo>
                      <a:pt x="1" y="0"/>
                    </a:lnTo>
                    <a:cubicBezTo>
                      <a:pt x="1" y="0"/>
                      <a:pt x="329" y="469"/>
                      <a:pt x="372" y="526"/>
                    </a:cubicBezTo>
                    <a:cubicBezTo>
                      <a:pt x="416" y="584"/>
                      <a:pt x="475" y="676"/>
                      <a:pt x="734" y="731"/>
                    </a:cubicBezTo>
                    <a:cubicBezTo>
                      <a:pt x="801" y="745"/>
                      <a:pt x="1074" y="799"/>
                      <a:pt x="1074" y="799"/>
                    </a:cubicBezTo>
                    <a:lnTo>
                      <a:pt x="1074" y="813"/>
                    </a:lnTo>
                    <a:cubicBezTo>
                      <a:pt x="1074" y="813"/>
                      <a:pt x="867" y="774"/>
                      <a:pt x="734" y="746"/>
                    </a:cubicBezTo>
                    <a:cubicBezTo>
                      <a:pt x="601" y="718"/>
                      <a:pt x="462" y="693"/>
                      <a:pt x="373" y="581"/>
                    </a:cubicBezTo>
                    <a:cubicBezTo>
                      <a:pt x="293" y="479"/>
                      <a:pt x="0" y="105"/>
                      <a:pt x="0" y="105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4C4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en-GB" smtClean="0">
                  <a:ea typeface="Arial Unicode MS" pitchFamily="34" charset="-128"/>
                  <a:cs typeface="Arial Unicode MS" pitchFamily="34" charset="-128"/>
                </a:endParaRPr>
              </a:p>
            </p:txBody>
          </p:sp>
          <p:sp>
            <p:nvSpPr>
              <p:cNvPr id="58" name="Freeform 61"/>
              <p:cNvSpPr>
                <a:spLocks noChangeAspect="1"/>
              </p:cNvSpPr>
              <p:nvPr userDrawn="1"/>
            </p:nvSpPr>
            <p:spPr bwMode="gray">
              <a:xfrm>
                <a:off x="3169" y="302"/>
                <a:ext cx="313" cy="217"/>
              </a:xfrm>
              <a:custGeom>
                <a:avLst/>
                <a:gdLst>
                  <a:gd name="T0" fmla="*/ 0 w 1073"/>
                  <a:gd name="T1" fmla="*/ 0 h 742"/>
                  <a:gd name="T2" fmla="*/ 0 w 1073"/>
                  <a:gd name="T3" fmla="*/ 0 h 742"/>
                  <a:gd name="T4" fmla="*/ 0 w 1073"/>
                  <a:gd name="T5" fmla="*/ 0 h 742"/>
                  <a:gd name="T6" fmla="*/ 0 w 1073"/>
                  <a:gd name="T7" fmla="*/ 0 h 742"/>
                  <a:gd name="T8" fmla="*/ 0 w 1073"/>
                  <a:gd name="T9" fmla="*/ 0 h 742"/>
                  <a:gd name="T10" fmla="*/ 0 w 1073"/>
                  <a:gd name="T11" fmla="*/ 0 h 742"/>
                  <a:gd name="T12" fmla="*/ 0 w 1073"/>
                  <a:gd name="T13" fmla="*/ 0 h 742"/>
                  <a:gd name="T14" fmla="*/ 0 w 1073"/>
                  <a:gd name="T15" fmla="*/ 0 h 742"/>
                  <a:gd name="T16" fmla="*/ 0 w 1073"/>
                  <a:gd name="T17" fmla="*/ 0 h 742"/>
                  <a:gd name="T18" fmla="*/ 0 w 1073"/>
                  <a:gd name="T19" fmla="*/ 0 h 74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073"/>
                  <a:gd name="T31" fmla="*/ 0 h 742"/>
                  <a:gd name="T32" fmla="*/ 1073 w 1073"/>
                  <a:gd name="T33" fmla="*/ 742 h 74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073" h="742">
                    <a:moveTo>
                      <a:pt x="1" y="0"/>
                    </a:moveTo>
                    <a:lnTo>
                      <a:pt x="1" y="0"/>
                    </a:lnTo>
                    <a:cubicBezTo>
                      <a:pt x="1" y="0"/>
                      <a:pt x="310" y="398"/>
                      <a:pt x="372" y="478"/>
                    </a:cubicBezTo>
                    <a:cubicBezTo>
                      <a:pt x="435" y="558"/>
                      <a:pt x="521" y="623"/>
                      <a:pt x="734" y="664"/>
                    </a:cubicBezTo>
                    <a:cubicBezTo>
                      <a:pt x="857" y="688"/>
                      <a:pt x="1073" y="727"/>
                      <a:pt x="1073" y="727"/>
                    </a:cubicBezTo>
                    <a:lnTo>
                      <a:pt x="1073" y="742"/>
                    </a:lnTo>
                    <a:cubicBezTo>
                      <a:pt x="1073" y="742"/>
                      <a:pt x="884" y="707"/>
                      <a:pt x="734" y="680"/>
                    </a:cubicBezTo>
                    <a:cubicBezTo>
                      <a:pt x="584" y="653"/>
                      <a:pt x="461" y="627"/>
                      <a:pt x="372" y="528"/>
                    </a:cubicBezTo>
                    <a:cubicBezTo>
                      <a:pt x="295" y="441"/>
                      <a:pt x="0" y="99"/>
                      <a:pt x="0" y="99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4C4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en-GB" smtClean="0">
                  <a:ea typeface="Arial Unicode MS" pitchFamily="34" charset="-128"/>
                  <a:cs typeface="Arial Unicode MS" pitchFamily="34" charset="-128"/>
                </a:endParaRPr>
              </a:p>
            </p:txBody>
          </p:sp>
          <p:sp>
            <p:nvSpPr>
              <p:cNvPr id="59" name="Freeform 62"/>
              <p:cNvSpPr>
                <a:spLocks noChangeAspect="1"/>
              </p:cNvSpPr>
              <p:nvPr userDrawn="1"/>
            </p:nvSpPr>
            <p:spPr bwMode="gray">
              <a:xfrm>
                <a:off x="3169" y="343"/>
                <a:ext cx="313" cy="198"/>
              </a:xfrm>
              <a:custGeom>
                <a:avLst/>
                <a:gdLst>
                  <a:gd name="T0" fmla="*/ 0 w 1073"/>
                  <a:gd name="T1" fmla="*/ 0 h 679"/>
                  <a:gd name="T2" fmla="*/ 0 w 1073"/>
                  <a:gd name="T3" fmla="*/ 0 h 679"/>
                  <a:gd name="T4" fmla="*/ 0 w 1073"/>
                  <a:gd name="T5" fmla="*/ 0 h 679"/>
                  <a:gd name="T6" fmla="*/ 0 w 1073"/>
                  <a:gd name="T7" fmla="*/ 0 h 679"/>
                  <a:gd name="T8" fmla="*/ 0 w 1073"/>
                  <a:gd name="T9" fmla="*/ 0 h 679"/>
                  <a:gd name="T10" fmla="*/ 0 w 1073"/>
                  <a:gd name="T11" fmla="*/ 0 h 679"/>
                  <a:gd name="T12" fmla="*/ 0 w 1073"/>
                  <a:gd name="T13" fmla="*/ 0 h 679"/>
                  <a:gd name="T14" fmla="*/ 0 w 1073"/>
                  <a:gd name="T15" fmla="*/ 0 h 679"/>
                  <a:gd name="T16" fmla="*/ 0 w 1073"/>
                  <a:gd name="T17" fmla="*/ 0 h 679"/>
                  <a:gd name="T18" fmla="*/ 0 w 1073"/>
                  <a:gd name="T19" fmla="*/ 0 h 67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073"/>
                  <a:gd name="T31" fmla="*/ 0 h 679"/>
                  <a:gd name="T32" fmla="*/ 1073 w 1073"/>
                  <a:gd name="T33" fmla="*/ 679 h 67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073" h="679">
                    <a:moveTo>
                      <a:pt x="0" y="0"/>
                    </a:moveTo>
                    <a:lnTo>
                      <a:pt x="0" y="0"/>
                    </a:lnTo>
                    <a:cubicBezTo>
                      <a:pt x="0" y="0"/>
                      <a:pt x="313" y="362"/>
                      <a:pt x="373" y="426"/>
                    </a:cubicBezTo>
                    <a:cubicBezTo>
                      <a:pt x="467" y="526"/>
                      <a:pt x="512" y="561"/>
                      <a:pt x="734" y="603"/>
                    </a:cubicBezTo>
                    <a:cubicBezTo>
                      <a:pt x="823" y="620"/>
                      <a:pt x="1073" y="663"/>
                      <a:pt x="1073" y="663"/>
                    </a:cubicBezTo>
                    <a:lnTo>
                      <a:pt x="1073" y="679"/>
                    </a:lnTo>
                    <a:cubicBezTo>
                      <a:pt x="1073" y="679"/>
                      <a:pt x="866" y="642"/>
                      <a:pt x="734" y="619"/>
                    </a:cubicBezTo>
                    <a:cubicBezTo>
                      <a:pt x="602" y="596"/>
                      <a:pt x="491" y="587"/>
                      <a:pt x="372" y="473"/>
                    </a:cubicBezTo>
                    <a:cubicBezTo>
                      <a:pt x="282" y="387"/>
                      <a:pt x="1" y="94"/>
                      <a:pt x="1" y="94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4C4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en-GB" smtClean="0">
                  <a:ea typeface="Arial Unicode MS" pitchFamily="34" charset="-128"/>
                  <a:cs typeface="Arial Unicode MS" pitchFamily="34" charset="-128"/>
                </a:endParaRPr>
              </a:p>
            </p:txBody>
          </p:sp>
          <p:sp>
            <p:nvSpPr>
              <p:cNvPr id="60" name="Freeform 63"/>
              <p:cNvSpPr>
                <a:spLocks noChangeAspect="1"/>
              </p:cNvSpPr>
              <p:nvPr userDrawn="1"/>
            </p:nvSpPr>
            <p:spPr bwMode="gray">
              <a:xfrm>
                <a:off x="3169" y="384"/>
                <a:ext cx="313" cy="177"/>
              </a:xfrm>
              <a:custGeom>
                <a:avLst/>
                <a:gdLst>
                  <a:gd name="T0" fmla="*/ 0 w 1072"/>
                  <a:gd name="T1" fmla="*/ 0 h 605"/>
                  <a:gd name="T2" fmla="*/ 0 w 1072"/>
                  <a:gd name="T3" fmla="*/ 0 h 605"/>
                  <a:gd name="T4" fmla="*/ 0 w 1072"/>
                  <a:gd name="T5" fmla="*/ 0 h 605"/>
                  <a:gd name="T6" fmla="*/ 0 w 1072"/>
                  <a:gd name="T7" fmla="*/ 0 h 605"/>
                  <a:gd name="T8" fmla="*/ 0 w 1072"/>
                  <a:gd name="T9" fmla="*/ 0 h 605"/>
                  <a:gd name="T10" fmla="*/ 0 w 1072"/>
                  <a:gd name="T11" fmla="*/ 0 h 605"/>
                  <a:gd name="T12" fmla="*/ 0 w 1072"/>
                  <a:gd name="T13" fmla="*/ 0 h 605"/>
                  <a:gd name="T14" fmla="*/ 0 w 1072"/>
                  <a:gd name="T15" fmla="*/ 0 h 605"/>
                  <a:gd name="T16" fmla="*/ 0 w 1072"/>
                  <a:gd name="T17" fmla="*/ 0 h 605"/>
                  <a:gd name="T18" fmla="*/ 0 w 1072"/>
                  <a:gd name="T19" fmla="*/ 0 h 60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072"/>
                  <a:gd name="T31" fmla="*/ 0 h 605"/>
                  <a:gd name="T32" fmla="*/ 1072 w 1072"/>
                  <a:gd name="T33" fmla="*/ 605 h 605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072" h="605">
                    <a:moveTo>
                      <a:pt x="0" y="0"/>
                    </a:moveTo>
                    <a:lnTo>
                      <a:pt x="0" y="0"/>
                    </a:lnTo>
                    <a:cubicBezTo>
                      <a:pt x="0" y="0"/>
                      <a:pt x="289" y="296"/>
                      <a:pt x="372" y="381"/>
                    </a:cubicBezTo>
                    <a:cubicBezTo>
                      <a:pt x="461" y="471"/>
                      <a:pt x="575" y="505"/>
                      <a:pt x="732" y="532"/>
                    </a:cubicBezTo>
                    <a:cubicBezTo>
                      <a:pt x="882" y="558"/>
                      <a:pt x="1072" y="589"/>
                      <a:pt x="1072" y="589"/>
                    </a:cubicBezTo>
                    <a:lnTo>
                      <a:pt x="1072" y="605"/>
                    </a:lnTo>
                    <a:cubicBezTo>
                      <a:pt x="1072" y="605"/>
                      <a:pt x="894" y="577"/>
                      <a:pt x="732" y="550"/>
                    </a:cubicBezTo>
                    <a:cubicBezTo>
                      <a:pt x="573" y="523"/>
                      <a:pt x="462" y="508"/>
                      <a:pt x="371" y="427"/>
                    </a:cubicBezTo>
                    <a:cubicBezTo>
                      <a:pt x="290" y="353"/>
                      <a:pt x="0" y="87"/>
                      <a:pt x="0" y="87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4C4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en-GB" smtClean="0">
                  <a:ea typeface="Arial Unicode MS" pitchFamily="34" charset="-128"/>
                  <a:cs typeface="Arial Unicode MS" pitchFamily="34" charset="-128"/>
                </a:endParaRPr>
              </a:p>
            </p:txBody>
          </p:sp>
          <p:sp>
            <p:nvSpPr>
              <p:cNvPr id="61" name="Freeform 64"/>
              <p:cNvSpPr>
                <a:spLocks noChangeAspect="1"/>
              </p:cNvSpPr>
              <p:nvPr userDrawn="1"/>
            </p:nvSpPr>
            <p:spPr bwMode="gray">
              <a:xfrm>
                <a:off x="3169" y="424"/>
                <a:ext cx="313" cy="158"/>
              </a:xfrm>
              <a:custGeom>
                <a:avLst/>
                <a:gdLst>
                  <a:gd name="T0" fmla="*/ 0 w 1072"/>
                  <a:gd name="T1" fmla="*/ 0 h 545"/>
                  <a:gd name="T2" fmla="*/ 0 w 1072"/>
                  <a:gd name="T3" fmla="*/ 0 h 545"/>
                  <a:gd name="T4" fmla="*/ 0 w 1072"/>
                  <a:gd name="T5" fmla="*/ 0 h 545"/>
                  <a:gd name="T6" fmla="*/ 0 w 1072"/>
                  <a:gd name="T7" fmla="*/ 0 h 545"/>
                  <a:gd name="T8" fmla="*/ 0 w 1072"/>
                  <a:gd name="T9" fmla="*/ 0 h 545"/>
                  <a:gd name="T10" fmla="*/ 0 w 1072"/>
                  <a:gd name="T11" fmla="*/ 0 h 545"/>
                  <a:gd name="T12" fmla="*/ 0 w 1072"/>
                  <a:gd name="T13" fmla="*/ 0 h 545"/>
                  <a:gd name="T14" fmla="*/ 0 w 1072"/>
                  <a:gd name="T15" fmla="*/ 0 h 545"/>
                  <a:gd name="T16" fmla="*/ 0 w 1072"/>
                  <a:gd name="T17" fmla="*/ 0 h 545"/>
                  <a:gd name="T18" fmla="*/ 0 w 1072"/>
                  <a:gd name="T19" fmla="*/ 0 h 54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072"/>
                  <a:gd name="T31" fmla="*/ 0 h 545"/>
                  <a:gd name="T32" fmla="*/ 1072 w 1072"/>
                  <a:gd name="T33" fmla="*/ 545 h 545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072" h="545">
                    <a:moveTo>
                      <a:pt x="0" y="0"/>
                    </a:moveTo>
                    <a:lnTo>
                      <a:pt x="0" y="0"/>
                    </a:lnTo>
                    <a:cubicBezTo>
                      <a:pt x="0" y="0"/>
                      <a:pt x="274" y="249"/>
                      <a:pt x="372" y="334"/>
                    </a:cubicBezTo>
                    <a:cubicBezTo>
                      <a:pt x="462" y="413"/>
                      <a:pt x="535" y="437"/>
                      <a:pt x="733" y="471"/>
                    </a:cubicBezTo>
                    <a:cubicBezTo>
                      <a:pt x="931" y="506"/>
                      <a:pt x="1072" y="527"/>
                      <a:pt x="1072" y="527"/>
                    </a:cubicBezTo>
                    <a:lnTo>
                      <a:pt x="1072" y="545"/>
                    </a:lnTo>
                    <a:cubicBezTo>
                      <a:pt x="1072" y="545"/>
                      <a:pt x="893" y="516"/>
                      <a:pt x="732" y="491"/>
                    </a:cubicBezTo>
                    <a:cubicBezTo>
                      <a:pt x="571" y="466"/>
                      <a:pt x="469" y="456"/>
                      <a:pt x="372" y="380"/>
                    </a:cubicBezTo>
                    <a:cubicBezTo>
                      <a:pt x="261" y="292"/>
                      <a:pt x="0" y="81"/>
                      <a:pt x="0" y="8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4C4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en-GB" smtClean="0">
                  <a:ea typeface="Arial Unicode MS" pitchFamily="34" charset="-128"/>
                  <a:cs typeface="Arial Unicode MS" pitchFamily="34" charset="-128"/>
                </a:endParaRPr>
              </a:p>
            </p:txBody>
          </p:sp>
          <p:sp>
            <p:nvSpPr>
              <p:cNvPr id="62" name="Freeform 65"/>
              <p:cNvSpPr>
                <a:spLocks noChangeAspect="1"/>
              </p:cNvSpPr>
              <p:nvPr userDrawn="1"/>
            </p:nvSpPr>
            <p:spPr bwMode="gray">
              <a:xfrm>
                <a:off x="3169" y="465"/>
                <a:ext cx="313" cy="140"/>
              </a:xfrm>
              <a:custGeom>
                <a:avLst/>
                <a:gdLst>
                  <a:gd name="T0" fmla="*/ 0 w 1072"/>
                  <a:gd name="T1" fmla="*/ 0 h 476"/>
                  <a:gd name="T2" fmla="*/ 0 w 1072"/>
                  <a:gd name="T3" fmla="*/ 0 h 476"/>
                  <a:gd name="T4" fmla="*/ 0 w 1072"/>
                  <a:gd name="T5" fmla="*/ 0 h 476"/>
                  <a:gd name="T6" fmla="*/ 0 w 1072"/>
                  <a:gd name="T7" fmla="*/ 0 h 476"/>
                  <a:gd name="T8" fmla="*/ 0 w 1072"/>
                  <a:gd name="T9" fmla="*/ 0 h 476"/>
                  <a:gd name="T10" fmla="*/ 0 w 1072"/>
                  <a:gd name="T11" fmla="*/ 0 h 476"/>
                  <a:gd name="T12" fmla="*/ 0 w 1072"/>
                  <a:gd name="T13" fmla="*/ 0 h 476"/>
                  <a:gd name="T14" fmla="*/ 0 w 1072"/>
                  <a:gd name="T15" fmla="*/ 0 h 476"/>
                  <a:gd name="T16" fmla="*/ 0 w 1072"/>
                  <a:gd name="T17" fmla="*/ 0 h 476"/>
                  <a:gd name="T18" fmla="*/ 0 w 1072"/>
                  <a:gd name="T19" fmla="*/ 0 h 47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072"/>
                  <a:gd name="T31" fmla="*/ 0 h 476"/>
                  <a:gd name="T32" fmla="*/ 1072 w 1072"/>
                  <a:gd name="T33" fmla="*/ 476 h 47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072" h="476">
                    <a:moveTo>
                      <a:pt x="0" y="0"/>
                    </a:moveTo>
                    <a:lnTo>
                      <a:pt x="0" y="0"/>
                    </a:lnTo>
                    <a:cubicBezTo>
                      <a:pt x="0" y="0"/>
                      <a:pt x="314" y="243"/>
                      <a:pt x="372" y="286"/>
                    </a:cubicBezTo>
                    <a:cubicBezTo>
                      <a:pt x="431" y="328"/>
                      <a:pt x="509" y="378"/>
                      <a:pt x="734" y="410"/>
                    </a:cubicBezTo>
                    <a:cubicBezTo>
                      <a:pt x="957" y="442"/>
                      <a:pt x="1072" y="457"/>
                      <a:pt x="1072" y="457"/>
                    </a:cubicBezTo>
                    <a:lnTo>
                      <a:pt x="1072" y="476"/>
                    </a:lnTo>
                    <a:cubicBezTo>
                      <a:pt x="1072" y="476"/>
                      <a:pt x="869" y="447"/>
                      <a:pt x="734" y="430"/>
                    </a:cubicBezTo>
                    <a:cubicBezTo>
                      <a:pt x="599" y="414"/>
                      <a:pt x="495" y="407"/>
                      <a:pt x="373" y="328"/>
                    </a:cubicBezTo>
                    <a:cubicBezTo>
                      <a:pt x="255" y="251"/>
                      <a:pt x="1" y="76"/>
                      <a:pt x="1" y="76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4C4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en-GB" smtClean="0">
                  <a:ea typeface="Arial Unicode MS" pitchFamily="34" charset="-128"/>
                  <a:cs typeface="Arial Unicode MS" pitchFamily="34" charset="-128"/>
                </a:endParaRPr>
              </a:p>
            </p:txBody>
          </p:sp>
          <p:sp>
            <p:nvSpPr>
              <p:cNvPr id="63" name="Freeform 66"/>
              <p:cNvSpPr>
                <a:spLocks noChangeAspect="1"/>
              </p:cNvSpPr>
              <p:nvPr userDrawn="1"/>
            </p:nvSpPr>
            <p:spPr bwMode="gray">
              <a:xfrm>
                <a:off x="3169" y="505"/>
                <a:ext cx="313" cy="120"/>
              </a:xfrm>
              <a:custGeom>
                <a:avLst/>
                <a:gdLst>
                  <a:gd name="T0" fmla="*/ 0 w 1072"/>
                  <a:gd name="T1" fmla="*/ 0 h 410"/>
                  <a:gd name="T2" fmla="*/ 0 w 1072"/>
                  <a:gd name="T3" fmla="*/ 0 h 410"/>
                  <a:gd name="T4" fmla="*/ 0 w 1072"/>
                  <a:gd name="T5" fmla="*/ 0 h 410"/>
                  <a:gd name="T6" fmla="*/ 0 w 1072"/>
                  <a:gd name="T7" fmla="*/ 0 h 410"/>
                  <a:gd name="T8" fmla="*/ 0 w 1072"/>
                  <a:gd name="T9" fmla="*/ 0 h 410"/>
                  <a:gd name="T10" fmla="*/ 0 w 1072"/>
                  <a:gd name="T11" fmla="*/ 0 h 410"/>
                  <a:gd name="T12" fmla="*/ 0 w 1072"/>
                  <a:gd name="T13" fmla="*/ 0 h 410"/>
                  <a:gd name="T14" fmla="*/ 0 w 1072"/>
                  <a:gd name="T15" fmla="*/ 0 h 410"/>
                  <a:gd name="T16" fmla="*/ 0 w 1072"/>
                  <a:gd name="T17" fmla="*/ 0 h 410"/>
                  <a:gd name="T18" fmla="*/ 0 w 1072"/>
                  <a:gd name="T19" fmla="*/ 0 h 41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072"/>
                  <a:gd name="T31" fmla="*/ 0 h 410"/>
                  <a:gd name="T32" fmla="*/ 1072 w 1072"/>
                  <a:gd name="T33" fmla="*/ 410 h 410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072" h="410">
                    <a:moveTo>
                      <a:pt x="0" y="0"/>
                    </a:moveTo>
                    <a:lnTo>
                      <a:pt x="0" y="0"/>
                    </a:lnTo>
                    <a:cubicBezTo>
                      <a:pt x="0" y="0"/>
                      <a:pt x="315" y="204"/>
                      <a:pt x="374" y="237"/>
                    </a:cubicBezTo>
                    <a:cubicBezTo>
                      <a:pt x="434" y="269"/>
                      <a:pt x="504" y="322"/>
                      <a:pt x="734" y="351"/>
                    </a:cubicBezTo>
                    <a:cubicBezTo>
                      <a:pt x="964" y="380"/>
                      <a:pt x="1072" y="393"/>
                      <a:pt x="1072" y="393"/>
                    </a:cubicBezTo>
                    <a:lnTo>
                      <a:pt x="1072" y="410"/>
                    </a:lnTo>
                    <a:cubicBezTo>
                      <a:pt x="1072" y="410"/>
                      <a:pt x="882" y="390"/>
                      <a:pt x="733" y="374"/>
                    </a:cubicBezTo>
                    <a:cubicBezTo>
                      <a:pt x="584" y="358"/>
                      <a:pt x="483" y="337"/>
                      <a:pt x="372" y="278"/>
                    </a:cubicBezTo>
                    <a:cubicBezTo>
                      <a:pt x="262" y="218"/>
                      <a:pt x="1" y="70"/>
                      <a:pt x="1" y="7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4C4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en-GB" smtClean="0">
                  <a:ea typeface="Arial Unicode MS" pitchFamily="34" charset="-128"/>
                  <a:cs typeface="Arial Unicode MS" pitchFamily="34" charset="-128"/>
                </a:endParaRPr>
              </a:p>
            </p:txBody>
          </p:sp>
          <p:sp>
            <p:nvSpPr>
              <p:cNvPr id="64" name="Freeform 67"/>
              <p:cNvSpPr>
                <a:spLocks noChangeAspect="1"/>
              </p:cNvSpPr>
              <p:nvPr userDrawn="1"/>
            </p:nvSpPr>
            <p:spPr bwMode="gray">
              <a:xfrm>
                <a:off x="3169" y="544"/>
                <a:ext cx="313" cy="101"/>
              </a:xfrm>
              <a:custGeom>
                <a:avLst/>
                <a:gdLst>
                  <a:gd name="T0" fmla="*/ 0 w 1073"/>
                  <a:gd name="T1" fmla="*/ 0 h 344"/>
                  <a:gd name="T2" fmla="*/ 0 w 1073"/>
                  <a:gd name="T3" fmla="*/ 0 h 344"/>
                  <a:gd name="T4" fmla="*/ 0 w 1073"/>
                  <a:gd name="T5" fmla="*/ 0 h 344"/>
                  <a:gd name="T6" fmla="*/ 0 w 1073"/>
                  <a:gd name="T7" fmla="*/ 0 h 344"/>
                  <a:gd name="T8" fmla="*/ 0 w 1073"/>
                  <a:gd name="T9" fmla="*/ 0 h 344"/>
                  <a:gd name="T10" fmla="*/ 0 w 1073"/>
                  <a:gd name="T11" fmla="*/ 0 h 344"/>
                  <a:gd name="T12" fmla="*/ 0 w 1073"/>
                  <a:gd name="T13" fmla="*/ 0 h 344"/>
                  <a:gd name="T14" fmla="*/ 0 w 1073"/>
                  <a:gd name="T15" fmla="*/ 0 h 344"/>
                  <a:gd name="T16" fmla="*/ 0 w 1073"/>
                  <a:gd name="T17" fmla="*/ 0 h 344"/>
                  <a:gd name="T18" fmla="*/ 0 w 1073"/>
                  <a:gd name="T19" fmla="*/ 0 h 34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073"/>
                  <a:gd name="T31" fmla="*/ 0 h 344"/>
                  <a:gd name="T32" fmla="*/ 1073 w 1073"/>
                  <a:gd name="T33" fmla="*/ 344 h 34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073" h="344">
                    <a:moveTo>
                      <a:pt x="1" y="0"/>
                    </a:moveTo>
                    <a:lnTo>
                      <a:pt x="1" y="0"/>
                    </a:lnTo>
                    <a:cubicBezTo>
                      <a:pt x="1" y="0"/>
                      <a:pt x="279" y="148"/>
                      <a:pt x="373" y="194"/>
                    </a:cubicBezTo>
                    <a:cubicBezTo>
                      <a:pt x="478" y="246"/>
                      <a:pt x="569" y="271"/>
                      <a:pt x="734" y="290"/>
                    </a:cubicBezTo>
                    <a:cubicBezTo>
                      <a:pt x="896" y="309"/>
                      <a:pt x="1073" y="327"/>
                      <a:pt x="1073" y="327"/>
                    </a:cubicBezTo>
                    <a:lnTo>
                      <a:pt x="1073" y="344"/>
                    </a:lnTo>
                    <a:cubicBezTo>
                      <a:pt x="1073" y="344"/>
                      <a:pt x="909" y="326"/>
                      <a:pt x="734" y="310"/>
                    </a:cubicBezTo>
                    <a:cubicBezTo>
                      <a:pt x="560" y="294"/>
                      <a:pt x="499" y="287"/>
                      <a:pt x="373" y="232"/>
                    </a:cubicBezTo>
                    <a:cubicBezTo>
                      <a:pt x="261" y="184"/>
                      <a:pt x="0" y="65"/>
                      <a:pt x="0" y="65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4C4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en-GB" smtClean="0">
                  <a:ea typeface="Arial Unicode MS" pitchFamily="34" charset="-128"/>
                  <a:cs typeface="Arial Unicode MS" pitchFamily="34" charset="-128"/>
                </a:endParaRPr>
              </a:p>
            </p:txBody>
          </p:sp>
          <p:sp>
            <p:nvSpPr>
              <p:cNvPr id="65" name="Freeform 68"/>
              <p:cNvSpPr>
                <a:spLocks noChangeAspect="1"/>
              </p:cNvSpPr>
              <p:nvPr userDrawn="1"/>
            </p:nvSpPr>
            <p:spPr bwMode="gray">
              <a:xfrm>
                <a:off x="3169" y="586"/>
                <a:ext cx="313" cy="79"/>
              </a:xfrm>
              <a:custGeom>
                <a:avLst/>
                <a:gdLst>
                  <a:gd name="T0" fmla="*/ 0 w 1072"/>
                  <a:gd name="T1" fmla="*/ 0 h 277"/>
                  <a:gd name="T2" fmla="*/ 0 w 1072"/>
                  <a:gd name="T3" fmla="*/ 0 h 277"/>
                  <a:gd name="T4" fmla="*/ 0 w 1072"/>
                  <a:gd name="T5" fmla="*/ 0 h 277"/>
                  <a:gd name="T6" fmla="*/ 0 w 1072"/>
                  <a:gd name="T7" fmla="*/ 0 h 277"/>
                  <a:gd name="T8" fmla="*/ 0 w 1072"/>
                  <a:gd name="T9" fmla="*/ 0 h 277"/>
                  <a:gd name="T10" fmla="*/ 0 w 1072"/>
                  <a:gd name="T11" fmla="*/ 0 h 277"/>
                  <a:gd name="T12" fmla="*/ 0 w 1072"/>
                  <a:gd name="T13" fmla="*/ 0 h 277"/>
                  <a:gd name="T14" fmla="*/ 0 w 1072"/>
                  <a:gd name="T15" fmla="*/ 0 h 277"/>
                  <a:gd name="T16" fmla="*/ 0 w 1072"/>
                  <a:gd name="T17" fmla="*/ 0 h 277"/>
                  <a:gd name="T18" fmla="*/ 0 w 1072"/>
                  <a:gd name="T19" fmla="*/ 0 h 27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072"/>
                  <a:gd name="T31" fmla="*/ 0 h 277"/>
                  <a:gd name="T32" fmla="*/ 1072 w 1072"/>
                  <a:gd name="T33" fmla="*/ 277 h 277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072" h="277">
                    <a:moveTo>
                      <a:pt x="1" y="0"/>
                    </a:moveTo>
                    <a:lnTo>
                      <a:pt x="1" y="0"/>
                    </a:lnTo>
                    <a:cubicBezTo>
                      <a:pt x="1" y="0"/>
                      <a:pt x="220" y="92"/>
                      <a:pt x="374" y="152"/>
                    </a:cubicBezTo>
                    <a:cubicBezTo>
                      <a:pt x="526" y="211"/>
                      <a:pt x="642" y="216"/>
                      <a:pt x="735" y="226"/>
                    </a:cubicBezTo>
                    <a:cubicBezTo>
                      <a:pt x="776" y="230"/>
                      <a:pt x="1072" y="260"/>
                      <a:pt x="1072" y="260"/>
                    </a:cubicBezTo>
                    <a:lnTo>
                      <a:pt x="1072" y="277"/>
                    </a:lnTo>
                    <a:cubicBezTo>
                      <a:pt x="1072" y="277"/>
                      <a:pt x="895" y="263"/>
                      <a:pt x="734" y="249"/>
                    </a:cubicBezTo>
                    <a:cubicBezTo>
                      <a:pt x="573" y="235"/>
                      <a:pt x="504" y="229"/>
                      <a:pt x="373" y="187"/>
                    </a:cubicBezTo>
                    <a:cubicBezTo>
                      <a:pt x="241" y="144"/>
                      <a:pt x="0" y="62"/>
                      <a:pt x="0" y="62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4C4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en-GB" smtClean="0">
                  <a:ea typeface="Arial Unicode MS" pitchFamily="34" charset="-128"/>
                  <a:cs typeface="Arial Unicode MS" pitchFamily="34" charset="-128"/>
                </a:endParaRPr>
              </a:p>
            </p:txBody>
          </p:sp>
          <p:sp>
            <p:nvSpPr>
              <p:cNvPr id="66" name="Freeform 69"/>
              <p:cNvSpPr>
                <a:spLocks noChangeAspect="1"/>
              </p:cNvSpPr>
              <p:nvPr userDrawn="1"/>
            </p:nvSpPr>
            <p:spPr bwMode="gray">
              <a:xfrm>
                <a:off x="3169" y="627"/>
                <a:ext cx="313" cy="59"/>
              </a:xfrm>
              <a:custGeom>
                <a:avLst/>
                <a:gdLst>
                  <a:gd name="T0" fmla="*/ 0 w 1072"/>
                  <a:gd name="T1" fmla="*/ 0 h 207"/>
                  <a:gd name="T2" fmla="*/ 0 w 1072"/>
                  <a:gd name="T3" fmla="*/ 0 h 207"/>
                  <a:gd name="T4" fmla="*/ 0 w 1072"/>
                  <a:gd name="T5" fmla="*/ 0 h 207"/>
                  <a:gd name="T6" fmla="*/ 0 w 1072"/>
                  <a:gd name="T7" fmla="*/ 0 h 207"/>
                  <a:gd name="T8" fmla="*/ 0 w 1072"/>
                  <a:gd name="T9" fmla="*/ 0 h 207"/>
                  <a:gd name="T10" fmla="*/ 0 w 1072"/>
                  <a:gd name="T11" fmla="*/ 0 h 207"/>
                  <a:gd name="T12" fmla="*/ 0 w 1072"/>
                  <a:gd name="T13" fmla="*/ 0 h 207"/>
                  <a:gd name="T14" fmla="*/ 0 w 1072"/>
                  <a:gd name="T15" fmla="*/ 0 h 207"/>
                  <a:gd name="T16" fmla="*/ 0 w 1072"/>
                  <a:gd name="T17" fmla="*/ 0 h 207"/>
                  <a:gd name="T18" fmla="*/ 0 w 1072"/>
                  <a:gd name="T19" fmla="*/ 0 h 20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072"/>
                  <a:gd name="T31" fmla="*/ 0 h 207"/>
                  <a:gd name="T32" fmla="*/ 1072 w 1072"/>
                  <a:gd name="T33" fmla="*/ 207 h 207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072" h="207">
                    <a:moveTo>
                      <a:pt x="1" y="0"/>
                    </a:moveTo>
                    <a:lnTo>
                      <a:pt x="1" y="0"/>
                    </a:lnTo>
                    <a:cubicBezTo>
                      <a:pt x="1" y="0"/>
                      <a:pt x="223" y="67"/>
                      <a:pt x="374" y="106"/>
                    </a:cubicBezTo>
                    <a:cubicBezTo>
                      <a:pt x="526" y="145"/>
                      <a:pt x="665" y="161"/>
                      <a:pt x="735" y="165"/>
                    </a:cubicBezTo>
                    <a:cubicBezTo>
                      <a:pt x="805" y="170"/>
                      <a:pt x="1072" y="191"/>
                      <a:pt x="1072" y="191"/>
                    </a:cubicBezTo>
                    <a:lnTo>
                      <a:pt x="1072" y="207"/>
                    </a:lnTo>
                    <a:cubicBezTo>
                      <a:pt x="1072" y="207"/>
                      <a:pt x="921" y="197"/>
                      <a:pt x="734" y="184"/>
                    </a:cubicBezTo>
                    <a:cubicBezTo>
                      <a:pt x="583" y="174"/>
                      <a:pt x="462" y="162"/>
                      <a:pt x="373" y="143"/>
                    </a:cubicBezTo>
                    <a:cubicBezTo>
                      <a:pt x="275" y="122"/>
                      <a:pt x="0" y="58"/>
                      <a:pt x="0" y="58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4C4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en-GB" smtClean="0">
                  <a:ea typeface="Arial Unicode MS" pitchFamily="34" charset="-128"/>
                  <a:cs typeface="Arial Unicode MS" pitchFamily="34" charset="-128"/>
                </a:endParaRPr>
              </a:p>
            </p:txBody>
          </p:sp>
          <p:sp>
            <p:nvSpPr>
              <p:cNvPr id="67" name="Freeform 70"/>
              <p:cNvSpPr>
                <a:spLocks noChangeAspect="1"/>
              </p:cNvSpPr>
              <p:nvPr userDrawn="1"/>
            </p:nvSpPr>
            <p:spPr bwMode="gray">
              <a:xfrm>
                <a:off x="3169" y="666"/>
                <a:ext cx="313" cy="43"/>
              </a:xfrm>
              <a:custGeom>
                <a:avLst/>
                <a:gdLst>
                  <a:gd name="T0" fmla="*/ 0 w 1073"/>
                  <a:gd name="T1" fmla="*/ 0 h 140"/>
                  <a:gd name="T2" fmla="*/ 0 w 1073"/>
                  <a:gd name="T3" fmla="*/ 0 h 140"/>
                  <a:gd name="T4" fmla="*/ 0 w 1073"/>
                  <a:gd name="T5" fmla="*/ 0 h 140"/>
                  <a:gd name="T6" fmla="*/ 0 w 1073"/>
                  <a:gd name="T7" fmla="*/ 0 h 140"/>
                  <a:gd name="T8" fmla="*/ 0 w 1073"/>
                  <a:gd name="T9" fmla="*/ 0 h 140"/>
                  <a:gd name="T10" fmla="*/ 0 w 1073"/>
                  <a:gd name="T11" fmla="*/ 0 h 140"/>
                  <a:gd name="T12" fmla="*/ 0 w 1073"/>
                  <a:gd name="T13" fmla="*/ 0 h 140"/>
                  <a:gd name="T14" fmla="*/ 0 w 1073"/>
                  <a:gd name="T15" fmla="*/ 0 h 140"/>
                  <a:gd name="T16" fmla="*/ 0 w 1073"/>
                  <a:gd name="T17" fmla="*/ 0 h 140"/>
                  <a:gd name="T18" fmla="*/ 0 w 1073"/>
                  <a:gd name="T19" fmla="*/ 0 h 14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073"/>
                  <a:gd name="T31" fmla="*/ 0 h 140"/>
                  <a:gd name="T32" fmla="*/ 1073 w 1073"/>
                  <a:gd name="T33" fmla="*/ 140 h 140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073" h="140">
                    <a:moveTo>
                      <a:pt x="0" y="0"/>
                    </a:moveTo>
                    <a:lnTo>
                      <a:pt x="0" y="0"/>
                    </a:lnTo>
                    <a:cubicBezTo>
                      <a:pt x="0" y="0"/>
                      <a:pt x="182" y="31"/>
                      <a:pt x="374" y="62"/>
                    </a:cubicBezTo>
                    <a:cubicBezTo>
                      <a:pt x="518" y="85"/>
                      <a:pt x="713" y="100"/>
                      <a:pt x="734" y="101"/>
                    </a:cubicBezTo>
                    <a:cubicBezTo>
                      <a:pt x="755" y="102"/>
                      <a:pt x="1073" y="123"/>
                      <a:pt x="1073" y="123"/>
                    </a:cubicBezTo>
                    <a:lnTo>
                      <a:pt x="1073" y="140"/>
                    </a:lnTo>
                    <a:cubicBezTo>
                      <a:pt x="1073" y="140"/>
                      <a:pt x="869" y="129"/>
                      <a:pt x="734" y="122"/>
                    </a:cubicBezTo>
                    <a:cubicBezTo>
                      <a:pt x="593" y="114"/>
                      <a:pt x="453" y="106"/>
                      <a:pt x="373" y="98"/>
                    </a:cubicBezTo>
                    <a:cubicBezTo>
                      <a:pt x="195" y="80"/>
                      <a:pt x="0" y="56"/>
                      <a:pt x="0" y="56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4C4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en-GB" smtClean="0">
                  <a:ea typeface="Arial Unicode MS" pitchFamily="34" charset="-128"/>
                  <a:cs typeface="Arial Unicode MS" pitchFamily="34" charset="-128"/>
                </a:endParaRPr>
              </a:p>
            </p:txBody>
          </p:sp>
          <p:sp>
            <p:nvSpPr>
              <p:cNvPr id="68" name="Freeform 71"/>
              <p:cNvSpPr>
                <a:spLocks noChangeAspect="1"/>
              </p:cNvSpPr>
              <p:nvPr userDrawn="1"/>
            </p:nvSpPr>
            <p:spPr bwMode="gray">
              <a:xfrm>
                <a:off x="3169" y="710"/>
                <a:ext cx="313" cy="15"/>
              </a:xfrm>
              <a:custGeom>
                <a:avLst/>
                <a:gdLst>
                  <a:gd name="T0" fmla="*/ 0 w 1072"/>
                  <a:gd name="T1" fmla="*/ 0 h 55"/>
                  <a:gd name="T2" fmla="*/ 0 w 1072"/>
                  <a:gd name="T3" fmla="*/ 0 h 55"/>
                  <a:gd name="T4" fmla="*/ 0 w 1072"/>
                  <a:gd name="T5" fmla="*/ 0 h 55"/>
                  <a:gd name="T6" fmla="*/ 0 w 1072"/>
                  <a:gd name="T7" fmla="*/ 0 h 55"/>
                  <a:gd name="T8" fmla="*/ 0 w 1072"/>
                  <a:gd name="T9" fmla="*/ 0 h 55"/>
                  <a:gd name="T10" fmla="*/ 0 w 1072"/>
                  <a:gd name="T11" fmla="*/ 0 h 55"/>
                  <a:gd name="T12" fmla="*/ 0 w 1072"/>
                  <a:gd name="T13" fmla="*/ 0 h 5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072"/>
                  <a:gd name="T22" fmla="*/ 0 h 55"/>
                  <a:gd name="T23" fmla="*/ 1072 w 1072"/>
                  <a:gd name="T24" fmla="*/ 55 h 5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072" h="55">
                    <a:moveTo>
                      <a:pt x="0" y="0"/>
                    </a:moveTo>
                    <a:lnTo>
                      <a:pt x="0" y="0"/>
                    </a:lnTo>
                    <a:cubicBezTo>
                      <a:pt x="0" y="0"/>
                      <a:pt x="286" y="10"/>
                      <a:pt x="373" y="12"/>
                    </a:cubicBezTo>
                    <a:cubicBezTo>
                      <a:pt x="460" y="14"/>
                      <a:pt x="1072" y="38"/>
                      <a:pt x="1072" y="38"/>
                    </a:cubicBezTo>
                    <a:lnTo>
                      <a:pt x="1072" y="55"/>
                    </a:lnTo>
                    <a:lnTo>
                      <a:pt x="0" y="5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4C4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en-GB" smtClean="0">
                  <a:ea typeface="Arial Unicode MS" pitchFamily="34" charset="-128"/>
                  <a:cs typeface="Arial Unicode MS" pitchFamily="34" charset="-128"/>
                </a:endParaRPr>
              </a:p>
            </p:txBody>
          </p:sp>
        </p:grpSp>
        <p:grpSp>
          <p:nvGrpSpPr>
            <p:cNvPr id="28" name="Group 120"/>
            <p:cNvGrpSpPr>
              <a:grpSpLocks noChangeAspect="1"/>
            </p:cNvGrpSpPr>
            <p:nvPr userDrawn="1"/>
          </p:nvGrpSpPr>
          <p:grpSpPr bwMode="auto">
            <a:xfrm>
              <a:off x="2657" y="424"/>
              <a:ext cx="452" cy="305"/>
              <a:chOff x="2657" y="424"/>
              <a:chExt cx="452" cy="305"/>
            </a:xfrm>
          </p:grpSpPr>
          <p:sp>
            <p:nvSpPr>
              <p:cNvPr id="29" name="Freeform 43"/>
              <p:cNvSpPr>
                <a:spLocks noChangeAspect="1"/>
              </p:cNvSpPr>
              <p:nvPr userDrawn="1"/>
            </p:nvSpPr>
            <p:spPr bwMode="gray">
              <a:xfrm>
                <a:off x="2658" y="426"/>
                <a:ext cx="449" cy="301"/>
              </a:xfrm>
              <a:custGeom>
                <a:avLst/>
                <a:gdLst>
                  <a:gd name="T0" fmla="*/ 0 w 1536"/>
                  <a:gd name="T1" fmla="*/ 0 h 1031"/>
                  <a:gd name="T2" fmla="*/ 0 w 1536"/>
                  <a:gd name="T3" fmla="*/ 0 h 1031"/>
                  <a:gd name="T4" fmla="*/ 0 w 1536"/>
                  <a:gd name="T5" fmla="*/ 0 h 1031"/>
                  <a:gd name="T6" fmla="*/ 0 w 1536"/>
                  <a:gd name="T7" fmla="*/ 0 h 1031"/>
                  <a:gd name="T8" fmla="*/ 0 w 1536"/>
                  <a:gd name="T9" fmla="*/ 0 h 1031"/>
                  <a:gd name="T10" fmla="*/ 0 w 1536"/>
                  <a:gd name="T11" fmla="*/ 0 h 103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536"/>
                  <a:gd name="T19" fmla="*/ 0 h 1031"/>
                  <a:gd name="T20" fmla="*/ 1536 w 1536"/>
                  <a:gd name="T21" fmla="*/ 1031 h 103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536" h="1031">
                    <a:moveTo>
                      <a:pt x="0" y="0"/>
                    </a:moveTo>
                    <a:lnTo>
                      <a:pt x="0" y="0"/>
                    </a:lnTo>
                    <a:lnTo>
                      <a:pt x="1536" y="0"/>
                    </a:lnTo>
                    <a:lnTo>
                      <a:pt x="1536" y="1031"/>
                    </a:lnTo>
                    <a:lnTo>
                      <a:pt x="0" y="103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54AA4"/>
              </a:solidFill>
              <a:ln w="0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GB" smtClean="0">
                  <a:ea typeface="Arial Unicode MS" pitchFamily="34" charset="-128"/>
                  <a:cs typeface="Arial Unicode MS" pitchFamily="34" charset="-128"/>
                </a:endParaRPr>
              </a:p>
            </p:txBody>
          </p:sp>
          <p:sp>
            <p:nvSpPr>
              <p:cNvPr id="30" name="Freeform 44"/>
              <p:cNvSpPr>
                <a:spLocks noEditPoints="1"/>
              </p:cNvSpPr>
              <p:nvPr userDrawn="1"/>
            </p:nvSpPr>
            <p:spPr bwMode="gray">
              <a:xfrm>
                <a:off x="2657" y="424"/>
                <a:ext cx="452" cy="307"/>
              </a:xfrm>
              <a:custGeom>
                <a:avLst/>
                <a:gdLst>
                  <a:gd name="T0" fmla="*/ 0 w 1548"/>
                  <a:gd name="T1" fmla="*/ 0 h 1045"/>
                  <a:gd name="T2" fmla="*/ 0 w 1548"/>
                  <a:gd name="T3" fmla="*/ 0 h 1045"/>
                  <a:gd name="T4" fmla="*/ 0 w 1548"/>
                  <a:gd name="T5" fmla="*/ 0 h 1045"/>
                  <a:gd name="T6" fmla="*/ 0 w 1548"/>
                  <a:gd name="T7" fmla="*/ 0 h 1045"/>
                  <a:gd name="T8" fmla="*/ 0 w 1548"/>
                  <a:gd name="T9" fmla="*/ 0 h 1045"/>
                  <a:gd name="T10" fmla="*/ 0 w 1548"/>
                  <a:gd name="T11" fmla="*/ 0 h 1045"/>
                  <a:gd name="T12" fmla="*/ 0 w 1548"/>
                  <a:gd name="T13" fmla="*/ 0 h 1045"/>
                  <a:gd name="T14" fmla="*/ 0 w 1548"/>
                  <a:gd name="T15" fmla="*/ 0 h 1045"/>
                  <a:gd name="T16" fmla="*/ 0 w 1548"/>
                  <a:gd name="T17" fmla="*/ 0 h 1045"/>
                  <a:gd name="T18" fmla="*/ 0 w 1548"/>
                  <a:gd name="T19" fmla="*/ 0 h 1045"/>
                  <a:gd name="T20" fmla="*/ 0 w 1548"/>
                  <a:gd name="T21" fmla="*/ 0 h 1045"/>
                  <a:gd name="T22" fmla="*/ 0 w 1548"/>
                  <a:gd name="T23" fmla="*/ 0 h 1045"/>
                  <a:gd name="T24" fmla="*/ 0 w 1548"/>
                  <a:gd name="T25" fmla="*/ 0 h 1045"/>
                  <a:gd name="T26" fmla="*/ 0 w 1548"/>
                  <a:gd name="T27" fmla="*/ 0 h 1045"/>
                  <a:gd name="T28" fmla="*/ 0 w 1548"/>
                  <a:gd name="T29" fmla="*/ 0 h 1045"/>
                  <a:gd name="T30" fmla="*/ 0 w 1548"/>
                  <a:gd name="T31" fmla="*/ 0 h 1045"/>
                  <a:gd name="T32" fmla="*/ 0 w 1548"/>
                  <a:gd name="T33" fmla="*/ 0 h 1045"/>
                  <a:gd name="T34" fmla="*/ 0 w 1548"/>
                  <a:gd name="T35" fmla="*/ 0 h 1045"/>
                  <a:gd name="T36" fmla="*/ 0 w 1548"/>
                  <a:gd name="T37" fmla="*/ 0 h 1045"/>
                  <a:gd name="T38" fmla="*/ 0 w 1548"/>
                  <a:gd name="T39" fmla="*/ 0 h 1045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1548" h="1045">
                    <a:moveTo>
                      <a:pt x="1548" y="0"/>
                    </a:moveTo>
                    <a:lnTo>
                      <a:pt x="1548" y="0"/>
                    </a:lnTo>
                    <a:lnTo>
                      <a:pt x="1535" y="0"/>
                    </a:lnTo>
                    <a:lnTo>
                      <a:pt x="13" y="0"/>
                    </a:lnTo>
                    <a:lnTo>
                      <a:pt x="0" y="0"/>
                    </a:lnTo>
                    <a:lnTo>
                      <a:pt x="0" y="13"/>
                    </a:lnTo>
                    <a:lnTo>
                      <a:pt x="0" y="1031"/>
                    </a:lnTo>
                    <a:lnTo>
                      <a:pt x="0" y="1045"/>
                    </a:lnTo>
                    <a:lnTo>
                      <a:pt x="13" y="1045"/>
                    </a:lnTo>
                    <a:lnTo>
                      <a:pt x="1535" y="1045"/>
                    </a:lnTo>
                    <a:lnTo>
                      <a:pt x="1548" y="1045"/>
                    </a:lnTo>
                    <a:lnTo>
                      <a:pt x="1548" y="1031"/>
                    </a:lnTo>
                    <a:lnTo>
                      <a:pt x="1548" y="13"/>
                    </a:lnTo>
                    <a:lnTo>
                      <a:pt x="1548" y="0"/>
                    </a:lnTo>
                    <a:close/>
                    <a:moveTo>
                      <a:pt x="1535" y="1031"/>
                    </a:moveTo>
                    <a:lnTo>
                      <a:pt x="1535" y="1031"/>
                    </a:lnTo>
                    <a:lnTo>
                      <a:pt x="13" y="1031"/>
                    </a:lnTo>
                    <a:lnTo>
                      <a:pt x="13" y="13"/>
                    </a:lnTo>
                    <a:lnTo>
                      <a:pt x="1535" y="13"/>
                    </a:lnTo>
                    <a:lnTo>
                      <a:pt x="1535" y="1031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en-GB" smtClean="0">
                  <a:ea typeface="Arial Unicode MS" pitchFamily="34" charset="-128"/>
                  <a:cs typeface="Arial Unicode MS" pitchFamily="34" charset="-128"/>
                </a:endParaRPr>
              </a:p>
            </p:txBody>
          </p:sp>
          <p:sp>
            <p:nvSpPr>
              <p:cNvPr id="31" name="Freeform 45"/>
              <p:cNvSpPr>
                <a:spLocks/>
              </p:cNvSpPr>
              <p:nvPr userDrawn="1"/>
            </p:nvSpPr>
            <p:spPr bwMode="gray">
              <a:xfrm>
                <a:off x="2863" y="455"/>
                <a:ext cx="40" cy="40"/>
              </a:xfrm>
              <a:custGeom>
                <a:avLst/>
                <a:gdLst>
                  <a:gd name="T0" fmla="*/ 0 w 137"/>
                  <a:gd name="T1" fmla="*/ 0 h 137"/>
                  <a:gd name="T2" fmla="*/ 0 w 137"/>
                  <a:gd name="T3" fmla="*/ 0 h 137"/>
                  <a:gd name="T4" fmla="*/ 0 w 137"/>
                  <a:gd name="T5" fmla="*/ 0 h 137"/>
                  <a:gd name="T6" fmla="*/ 0 w 137"/>
                  <a:gd name="T7" fmla="*/ 0 h 137"/>
                  <a:gd name="T8" fmla="*/ 0 w 137"/>
                  <a:gd name="T9" fmla="*/ 0 h 137"/>
                  <a:gd name="T10" fmla="*/ 0 w 137"/>
                  <a:gd name="T11" fmla="*/ 0 h 137"/>
                  <a:gd name="T12" fmla="*/ 0 w 137"/>
                  <a:gd name="T13" fmla="*/ 0 h 137"/>
                  <a:gd name="T14" fmla="*/ 0 w 137"/>
                  <a:gd name="T15" fmla="*/ 0 h 137"/>
                  <a:gd name="T16" fmla="*/ 0 w 137"/>
                  <a:gd name="T17" fmla="*/ 0 h 137"/>
                  <a:gd name="T18" fmla="*/ 0 w 137"/>
                  <a:gd name="T19" fmla="*/ 0 h 137"/>
                  <a:gd name="T20" fmla="*/ 0 w 137"/>
                  <a:gd name="T21" fmla="*/ 0 h 137"/>
                  <a:gd name="T22" fmla="*/ 0 w 137"/>
                  <a:gd name="T23" fmla="*/ 0 h 137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37" h="137">
                    <a:moveTo>
                      <a:pt x="84" y="51"/>
                    </a:moveTo>
                    <a:lnTo>
                      <a:pt x="84" y="51"/>
                    </a:lnTo>
                    <a:lnTo>
                      <a:pt x="137" y="51"/>
                    </a:lnTo>
                    <a:lnTo>
                      <a:pt x="95" y="84"/>
                    </a:lnTo>
                    <a:lnTo>
                      <a:pt x="111" y="137"/>
                    </a:lnTo>
                    <a:lnTo>
                      <a:pt x="69" y="104"/>
                    </a:lnTo>
                    <a:lnTo>
                      <a:pt x="26" y="137"/>
                    </a:lnTo>
                    <a:lnTo>
                      <a:pt x="43" y="84"/>
                    </a:lnTo>
                    <a:lnTo>
                      <a:pt x="0" y="51"/>
                    </a:lnTo>
                    <a:lnTo>
                      <a:pt x="53" y="51"/>
                    </a:lnTo>
                    <a:lnTo>
                      <a:pt x="69" y="0"/>
                    </a:lnTo>
                    <a:lnTo>
                      <a:pt x="84" y="51"/>
                    </a:lnTo>
                    <a:close/>
                  </a:path>
                </a:pathLst>
              </a:custGeom>
              <a:solidFill>
                <a:srgbClr val="FEF1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en-GB" smtClean="0">
                  <a:ea typeface="Arial Unicode MS" pitchFamily="34" charset="-128"/>
                  <a:cs typeface="Arial Unicode MS" pitchFamily="34" charset="-128"/>
                </a:endParaRPr>
              </a:p>
            </p:txBody>
          </p:sp>
          <p:sp>
            <p:nvSpPr>
              <p:cNvPr id="32" name="Freeform 46"/>
              <p:cNvSpPr>
                <a:spLocks/>
              </p:cNvSpPr>
              <p:nvPr userDrawn="1"/>
            </p:nvSpPr>
            <p:spPr bwMode="gray">
              <a:xfrm>
                <a:off x="2864" y="654"/>
                <a:ext cx="39" cy="39"/>
              </a:xfrm>
              <a:custGeom>
                <a:avLst/>
                <a:gdLst>
                  <a:gd name="T0" fmla="*/ 0 w 137"/>
                  <a:gd name="T1" fmla="*/ 0 h 133"/>
                  <a:gd name="T2" fmla="*/ 0 w 137"/>
                  <a:gd name="T3" fmla="*/ 0 h 133"/>
                  <a:gd name="T4" fmla="*/ 0 w 137"/>
                  <a:gd name="T5" fmla="*/ 0 h 133"/>
                  <a:gd name="T6" fmla="*/ 0 w 137"/>
                  <a:gd name="T7" fmla="*/ 0 h 133"/>
                  <a:gd name="T8" fmla="*/ 0 w 137"/>
                  <a:gd name="T9" fmla="*/ 0 h 133"/>
                  <a:gd name="T10" fmla="*/ 0 w 137"/>
                  <a:gd name="T11" fmla="*/ 0 h 133"/>
                  <a:gd name="T12" fmla="*/ 0 w 137"/>
                  <a:gd name="T13" fmla="*/ 0 h 133"/>
                  <a:gd name="T14" fmla="*/ 0 w 137"/>
                  <a:gd name="T15" fmla="*/ 0 h 133"/>
                  <a:gd name="T16" fmla="*/ 0 w 137"/>
                  <a:gd name="T17" fmla="*/ 0 h 133"/>
                  <a:gd name="T18" fmla="*/ 0 w 137"/>
                  <a:gd name="T19" fmla="*/ 0 h 133"/>
                  <a:gd name="T20" fmla="*/ 0 w 137"/>
                  <a:gd name="T21" fmla="*/ 0 h 133"/>
                  <a:gd name="T22" fmla="*/ 0 w 137"/>
                  <a:gd name="T23" fmla="*/ 0 h 133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37" h="133">
                    <a:moveTo>
                      <a:pt x="84" y="50"/>
                    </a:moveTo>
                    <a:lnTo>
                      <a:pt x="84" y="50"/>
                    </a:lnTo>
                    <a:lnTo>
                      <a:pt x="137" y="50"/>
                    </a:lnTo>
                    <a:lnTo>
                      <a:pt x="95" y="82"/>
                    </a:lnTo>
                    <a:lnTo>
                      <a:pt x="111" y="133"/>
                    </a:lnTo>
                    <a:lnTo>
                      <a:pt x="69" y="101"/>
                    </a:lnTo>
                    <a:lnTo>
                      <a:pt x="26" y="133"/>
                    </a:lnTo>
                    <a:lnTo>
                      <a:pt x="43" y="82"/>
                    </a:lnTo>
                    <a:lnTo>
                      <a:pt x="0" y="50"/>
                    </a:lnTo>
                    <a:lnTo>
                      <a:pt x="53" y="50"/>
                    </a:lnTo>
                    <a:lnTo>
                      <a:pt x="69" y="0"/>
                    </a:lnTo>
                    <a:lnTo>
                      <a:pt x="84" y="50"/>
                    </a:lnTo>
                    <a:close/>
                  </a:path>
                </a:pathLst>
              </a:custGeom>
              <a:solidFill>
                <a:srgbClr val="FEF1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en-GB" smtClean="0">
                  <a:ea typeface="Arial Unicode MS" pitchFamily="34" charset="-128"/>
                  <a:cs typeface="Arial Unicode MS" pitchFamily="34" charset="-128"/>
                </a:endParaRPr>
              </a:p>
            </p:txBody>
          </p:sp>
          <p:sp>
            <p:nvSpPr>
              <p:cNvPr id="33" name="Freeform 47"/>
              <p:cNvSpPr>
                <a:spLocks/>
              </p:cNvSpPr>
              <p:nvPr userDrawn="1"/>
            </p:nvSpPr>
            <p:spPr bwMode="gray">
              <a:xfrm>
                <a:off x="2912" y="640"/>
                <a:ext cx="41" cy="40"/>
              </a:xfrm>
              <a:custGeom>
                <a:avLst/>
                <a:gdLst>
                  <a:gd name="T0" fmla="*/ 0 w 137"/>
                  <a:gd name="T1" fmla="*/ 0 h 133"/>
                  <a:gd name="T2" fmla="*/ 0 w 137"/>
                  <a:gd name="T3" fmla="*/ 0 h 133"/>
                  <a:gd name="T4" fmla="*/ 0 w 137"/>
                  <a:gd name="T5" fmla="*/ 0 h 133"/>
                  <a:gd name="T6" fmla="*/ 0 w 137"/>
                  <a:gd name="T7" fmla="*/ 0 h 133"/>
                  <a:gd name="T8" fmla="*/ 0 w 137"/>
                  <a:gd name="T9" fmla="*/ 0 h 133"/>
                  <a:gd name="T10" fmla="*/ 0 w 137"/>
                  <a:gd name="T11" fmla="*/ 0 h 133"/>
                  <a:gd name="T12" fmla="*/ 0 w 137"/>
                  <a:gd name="T13" fmla="*/ 0 h 133"/>
                  <a:gd name="T14" fmla="*/ 0 w 137"/>
                  <a:gd name="T15" fmla="*/ 0 h 133"/>
                  <a:gd name="T16" fmla="*/ 0 w 137"/>
                  <a:gd name="T17" fmla="*/ 0 h 133"/>
                  <a:gd name="T18" fmla="*/ 0 w 137"/>
                  <a:gd name="T19" fmla="*/ 0 h 133"/>
                  <a:gd name="T20" fmla="*/ 0 w 137"/>
                  <a:gd name="T21" fmla="*/ 0 h 133"/>
                  <a:gd name="T22" fmla="*/ 0 w 137"/>
                  <a:gd name="T23" fmla="*/ 0 h 133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37" h="133">
                    <a:moveTo>
                      <a:pt x="84" y="50"/>
                    </a:moveTo>
                    <a:lnTo>
                      <a:pt x="84" y="50"/>
                    </a:lnTo>
                    <a:lnTo>
                      <a:pt x="137" y="50"/>
                    </a:lnTo>
                    <a:lnTo>
                      <a:pt x="95" y="82"/>
                    </a:lnTo>
                    <a:lnTo>
                      <a:pt x="111" y="133"/>
                    </a:lnTo>
                    <a:lnTo>
                      <a:pt x="69" y="101"/>
                    </a:lnTo>
                    <a:lnTo>
                      <a:pt x="26" y="133"/>
                    </a:lnTo>
                    <a:lnTo>
                      <a:pt x="43" y="82"/>
                    </a:lnTo>
                    <a:lnTo>
                      <a:pt x="0" y="50"/>
                    </a:lnTo>
                    <a:lnTo>
                      <a:pt x="53" y="50"/>
                    </a:lnTo>
                    <a:lnTo>
                      <a:pt x="69" y="0"/>
                    </a:lnTo>
                    <a:lnTo>
                      <a:pt x="84" y="50"/>
                    </a:lnTo>
                    <a:close/>
                  </a:path>
                </a:pathLst>
              </a:custGeom>
              <a:solidFill>
                <a:srgbClr val="FEF1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en-GB" smtClean="0">
                  <a:ea typeface="Arial Unicode MS" pitchFamily="34" charset="-128"/>
                  <a:cs typeface="Arial Unicode MS" pitchFamily="34" charset="-128"/>
                </a:endParaRPr>
              </a:p>
            </p:txBody>
          </p:sp>
          <p:sp>
            <p:nvSpPr>
              <p:cNvPr id="34" name="Freeform 48"/>
              <p:cNvSpPr>
                <a:spLocks/>
              </p:cNvSpPr>
              <p:nvPr userDrawn="1"/>
            </p:nvSpPr>
            <p:spPr bwMode="gray">
              <a:xfrm>
                <a:off x="2912" y="468"/>
                <a:ext cx="41" cy="38"/>
              </a:xfrm>
              <a:custGeom>
                <a:avLst/>
                <a:gdLst>
                  <a:gd name="T0" fmla="*/ 0 w 137"/>
                  <a:gd name="T1" fmla="*/ 0 h 132"/>
                  <a:gd name="T2" fmla="*/ 0 w 137"/>
                  <a:gd name="T3" fmla="*/ 0 h 132"/>
                  <a:gd name="T4" fmla="*/ 0 w 137"/>
                  <a:gd name="T5" fmla="*/ 0 h 132"/>
                  <a:gd name="T6" fmla="*/ 0 w 137"/>
                  <a:gd name="T7" fmla="*/ 0 h 132"/>
                  <a:gd name="T8" fmla="*/ 0 w 137"/>
                  <a:gd name="T9" fmla="*/ 0 h 132"/>
                  <a:gd name="T10" fmla="*/ 0 w 137"/>
                  <a:gd name="T11" fmla="*/ 0 h 132"/>
                  <a:gd name="T12" fmla="*/ 0 w 137"/>
                  <a:gd name="T13" fmla="*/ 0 h 132"/>
                  <a:gd name="T14" fmla="*/ 0 w 137"/>
                  <a:gd name="T15" fmla="*/ 0 h 132"/>
                  <a:gd name="T16" fmla="*/ 0 w 137"/>
                  <a:gd name="T17" fmla="*/ 0 h 132"/>
                  <a:gd name="T18" fmla="*/ 0 w 137"/>
                  <a:gd name="T19" fmla="*/ 0 h 132"/>
                  <a:gd name="T20" fmla="*/ 0 w 137"/>
                  <a:gd name="T21" fmla="*/ 0 h 132"/>
                  <a:gd name="T22" fmla="*/ 0 w 137"/>
                  <a:gd name="T23" fmla="*/ 0 h 132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37" h="132">
                    <a:moveTo>
                      <a:pt x="84" y="49"/>
                    </a:moveTo>
                    <a:lnTo>
                      <a:pt x="84" y="49"/>
                    </a:lnTo>
                    <a:lnTo>
                      <a:pt x="137" y="49"/>
                    </a:lnTo>
                    <a:lnTo>
                      <a:pt x="95" y="81"/>
                    </a:lnTo>
                    <a:lnTo>
                      <a:pt x="111" y="132"/>
                    </a:lnTo>
                    <a:lnTo>
                      <a:pt x="69" y="101"/>
                    </a:lnTo>
                    <a:lnTo>
                      <a:pt x="26" y="132"/>
                    </a:lnTo>
                    <a:lnTo>
                      <a:pt x="43" y="81"/>
                    </a:lnTo>
                    <a:lnTo>
                      <a:pt x="0" y="49"/>
                    </a:lnTo>
                    <a:lnTo>
                      <a:pt x="53" y="49"/>
                    </a:lnTo>
                    <a:lnTo>
                      <a:pt x="69" y="0"/>
                    </a:lnTo>
                    <a:lnTo>
                      <a:pt x="84" y="49"/>
                    </a:lnTo>
                    <a:close/>
                  </a:path>
                </a:pathLst>
              </a:custGeom>
              <a:solidFill>
                <a:srgbClr val="FEF1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en-GB" smtClean="0">
                  <a:ea typeface="Arial Unicode MS" pitchFamily="34" charset="-128"/>
                  <a:cs typeface="Arial Unicode MS" pitchFamily="34" charset="-128"/>
                </a:endParaRPr>
              </a:p>
            </p:txBody>
          </p:sp>
          <p:sp>
            <p:nvSpPr>
              <p:cNvPr id="35" name="Freeform 49"/>
              <p:cNvSpPr>
                <a:spLocks/>
              </p:cNvSpPr>
              <p:nvPr userDrawn="1"/>
            </p:nvSpPr>
            <p:spPr bwMode="gray">
              <a:xfrm>
                <a:off x="2949" y="505"/>
                <a:ext cx="41" cy="38"/>
              </a:xfrm>
              <a:custGeom>
                <a:avLst/>
                <a:gdLst>
                  <a:gd name="T0" fmla="*/ 0 w 138"/>
                  <a:gd name="T1" fmla="*/ 0 h 133"/>
                  <a:gd name="T2" fmla="*/ 0 w 138"/>
                  <a:gd name="T3" fmla="*/ 0 h 133"/>
                  <a:gd name="T4" fmla="*/ 0 w 138"/>
                  <a:gd name="T5" fmla="*/ 0 h 133"/>
                  <a:gd name="T6" fmla="*/ 0 w 138"/>
                  <a:gd name="T7" fmla="*/ 0 h 133"/>
                  <a:gd name="T8" fmla="*/ 0 w 138"/>
                  <a:gd name="T9" fmla="*/ 0 h 133"/>
                  <a:gd name="T10" fmla="*/ 0 w 138"/>
                  <a:gd name="T11" fmla="*/ 0 h 133"/>
                  <a:gd name="T12" fmla="*/ 0 w 138"/>
                  <a:gd name="T13" fmla="*/ 0 h 133"/>
                  <a:gd name="T14" fmla="*/ 0 w 138"/>
                  <a:gd name="T15" fmla="*/ 0 h 133"/>
                  <a:gd name="T16" fmla="*/ 0 w 138"/>
                  <a:gd name="T17" fmla="*/ 0 h 133"/>
                  <a:gd name="T18" fmla="*/ 0 w 138"/>
                  <a:gd name="T19" fmla="*/ 0 h 133"/>
                  <a:gd name="T20" fmla="*/ 0 w 138"/>
                  <a:gd name="T21" fmla="*/ 0 h 133"/>
                  <a:gd name="T22" fmla="*/ 0 w 138"/>
                  <a:gd name="T23" fmla="*/ 0 h 133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38" h="133">
                    <a:moveTo>
                      <a:pt x="85" y="50"/>
                    </a:moveTo>
                    <a:lnTo>
                      <a:pt x="85" y="50"/>
                    </a:lnTo>
                    <a:lnTo>
                      <a:pt x="138" y="50"/>
                    </a:lnTo>
                    <a:lnTo>
                      <a:pt x="95" y="82"/>
                    </a:lnTo>
                    <a:lnTo>
                      <a:pt x="112" y="133"/>
                    </a:lnTo>
                    <a:lnTo>
                      <a:pt x="69" y="101"/>
                    </a:lnTo>
                    <a:lnTo>
                      <a:pt x="27" y="133"/>
                    </a:lnTo>
                    <a:lnTo>
                      <a:pt x="44" y="82"/>
                    </a:lnTo>
                    <a:lnTo>
                      <a:pt x="0" y="50"/>
                    </a:lnTo>
                    <a:lnTo>
                      <a:pt x="53" y="50"/>
                    </a:lnTo>
                    <a:lnTo>
                      <a:pt x="69" y="0"/>
                    </a:lnTo>
                    <a:lnTo>
                      <a:pt x="85" y="50"/>
                    </a:lnTo>
                    <a:close/>
                  </a:path>
                </a:pathLst>
              </a:custGeom>
              <a:solidFill>
                <a:srgbClr val="FEF1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en-GB" smtClean="0">
                  <a:ea typeface="Arial Unicode MS" pitchFamily="34" charset="-128"/>
                  <a:cs typeface="Arial Unicode MS" pitchFamily="34" charset="-128"/>
                </a:endParaRPr>
              </a:p>
            </p:txBody>
          </p:sp>
          <p:sp>
            <p:nvSpPr>
              <p:cNvPr id="36" name="Freeform 50"/>
              <p:cNvSpPr>
                <a:spLocks/>
              </p:cNvSpPr>
              <p:nvPr userDrawn="1"/>
            </p:nvSpPr>
            <p:spPr bwMode="gray">
              <a:xfrm>
                <a:off x="2949" y="605"/>
                <a:ext cx="41" cy="39"/>
              </a:xfrm>
              <a:custGeom>
                <a:avLst/>
                <a:gdLst>
                  <a:gd name="T0" fmla="*/ 0 w 138"/>
                  <a:gd name="T1" fmla="*/ 0 h 132"/>
                  <a:gd name="T2" fmla="*/ 0 w 138"/>
                  <a:gd name="T3" fmla="*/ 0 h 132"/>
                  <a:gd name="T4" fmla="*/ 0 w 138"/>
                  <a:gd name="T5" fmla="*/ 0 h 132"/>
                  <a:gd name="T6" fmla="*/ 0 w 138"/>
                  <a:gd name="T7" fmla="*/ 0 h 132"/>
                  <a:gd name="T8" fmla="*/ 0 w 138"/>
                  <a:gd name="T9" fmla="*/ 0 h 132"/>
                  <a:gd name="T10" fmla="*/ 0 w 138"/>
                  <a:gd name="T11" fmla="*/ 0 h 132"/>
                  <a:gd name="T12" fmla="*/ 0 w 138"/>
                  <a:gd name="T13" fmla="*/ 0 h 132"/>
                  <a:gd name="T14" fmla="*/ 0 w 138"/>
                  <a:gd name="T15" fmla="*/ 0 h 132"/>
                  <a:gd name="T16" fmla="*/ 0 w 138"/>
                  <a:gd name="T17" fmla="*/ 0 h 132"/>
                  <a:gd name="T18" fmla="*/ 0 w 138"/>
                  <a:gd name="T19" fmla="*/ 0 h 132"/>
                  <a:gd name="T20" fmla="*/ 0 w 138"/>
                  <a:gd name="T21" fmla="*/ 0 h 132"/>
                  <a:gd name="T22" fmla="*/ 0 w 138"/>
                  <a:gd name="T23" fmla="*/ 0 h 132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38" h="132">
                    <a:moveTo>
                      <a:pt x="85" y="49"/>
                    </a:moveTo>
                    <a:lnTo>
                      <a:pt x="85" y="49"/>
                    </a:lnTo>
                    <a:lnTo>
                      <a:pt x="138" y="49"/>
                    </a:lnTo>
                    <a:lnTo>
                      <a:pt x="95" y="81"/>
                    </a:lnTo>
                    <a:lnTo>
                      <a:pt x="112" y="132"/>
                    </a:lnTo>
                    <a:lnTo>
                      <a:pt x="69" y="101"/>
                    </a:lnTo>
                    <a:lnTo>
                      <a:pt x="27" y="132"/>
                    </a:lnTo>
                    <a:lnTo>
                      <a:pt x="44" y="81"/>
                    </a:lnTo>
                    <a:lnTo>
                      <a:pt x="0" y="49"/>
                    </a:lnTo>
                    <a:lnTo>
                      <a:pt x="53" y="49"/>
                    </a:lnTo>
                    <a:lnTo>
                      <a:pt x="69" y="0"/>
                    </a:lnTo>
                    <a:lnTo>
                      <a:pt x="85" y="49"/>
                    </a:lnTo>
                    <a:close/>
                  </a:path>
                </a:pathLst>
              </a:custGeom>
              <a:solidFill>
                <a:srgbClr val="FEF1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en-GB" smtClean="0">
                  <a:ea typeface="Arial Unicode MS" pitchFamily="34" charset="-128"/>
                  <a:cs typeface="Arial Unicode MS" pitchFamily="34" charset="-128"/>
                </a:endParaRPr>
              </a:p>
            </p:txBody>
          </p:sp>
          <p:sp>
            <p:nvSpPr>
              <p:cNvPr id="37" name="Freeform 51"/>
              <p:cNvSpPr>
                <a:spLocks/>
              </p:cNvSpPr>
              <p:nvPr userDrawn="1"/>
            </p:nvSpPr>
            <p:spPr bwMode="gray">
              <a:xfrm>
                <a:off x="2964" y="553"/>
                <a:ext cx="39" cy="39"/>
              </a:xfrm>
              <a:custGeom>
                <a:avLst/>
                <a:gdLst>
                  <a:gd name="T0" fmla="*/ 0 w 138"/>
                  <a:gd name="T1" fmla="*/ 0 h 133"/>
                  <a:gd name="T2" fmla="*/ 0 w 138"/>
                  <a:gd name="T3" fmla="*/ 0 h 133"/>
                  <a:gd name="T4" fmla="*/ 0 w 138"/>
                  <a:gd name="T5" fmla="*/ 0 h 133"/>
                  <a:gd name="T6" fmla="*/ 0 w 138"/>
                  <a:gd name="T7" fmla="*/ 0 h 133"/>
                  <a:gd name="T8" fmla="*/ 0 w 138"/>
                  <a:gd name="T9" fmla="*/ 0 h 133"/>
                  <a:gd name="T10" fmla="*/ 0 w 138"/>
                  <a:gd name="T11" fmla="*/ 0 h 133"/>
                  <a:gd name="T12" fmla="*/ 0 w 138"/>
                  <a:gd name="T13" fmla="*/ 0 h 133"/>
                  <a:gd name="T14" fmla="*/ 0 w 138"/>
                  <a:gd name="T15" fmla="*/ 0 h 133"/>
                  <a:gd name="T16" fmla="*/ 0 w 138"/>
                  <a:gd name="T17" fmla="*/ 0 h 133"/>
                  <a:gd name="T18" fmla="*/ 0 w 138"/>
                  <a:gd name="T19" fmla="*/ 0 h 133"/>
                  <a:gd name="T20" fmla="*/ 0 w 138"/>
                  <a:gd name="T21" fmla="*/ 0 h 133"/>
                  <a:gd name="T22" fmla="*/ 0 w 138"/>
                  <a:gd name="T23" fmla="*/ 0 h 133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38" h="133">
                    <a:moveTo>
                      <a:pt x="85" y="50"/>
                    </a:moveTo>
                    <a:lnTo>
                      <a:pt x="85" y="50"/>
                    </a:lnTo>
                    <a:lnTo>
                      <a:pt x="138" y="50"/>
                    </a:lnTo>
                    <a:lnTo>
                      <a:pt x="95" y="82"/>
                    </a:lnTo>
                    <a:lnTo>
                      <a:pt x="112" y="133"/>
                    </a:lnTo>
                    <a:lnTo>
                      <a:pt x="69" y="101"/>
                    </a:lnTo>
                    <a:lnTo>
                      <a:pt x="27" y="133"/>
                    </a:lnTo>
                    <a:lnTo>
                      <a:pt x="43" y="82"/>
                    </a:lnTo>
                    <a:lnTo>
                      <a:pt x="0" y="50"/>
                    </a:lnTo>
                    <a:lnTo>
                      <a:pt x="53" y="50"/>
                    </a:lnTo>
                    <a:lnTo>
                      <a:pt x="69" y="0"/>
                    </a:lnTo>
                    <a:lnTo>
                      <a:pt x="85" y="50"/>
                    </a:lnTo>
                    <a:close/>
                  </a:path>
                </a:pathLst>
              </a:custGeom>
              <a:solidFill>
                <a:srgbClr val="FEF1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en-GB" smtClean="0">
                  <a:ea typeface="Arial Unicode MS" pitchFamily="34" charset="-128"/>
                  <a:cs typeface="Arial Unicode MS" pitchFamily="34" charset="-128"/>
                </a:endParaRPr>
              </a:p>
            </p:txBody>
          </p:sp>
          <p:sp>
            <p:nvSpPr>
              <p:cNvPr id="38" name="Freeform 52"/>
              <p:cNvSpPr>
                <a:spLocks/>
              </p:cNvSpPr>
              <p:nvPr userDrawn="1"/>
            </p:nvSpPr>
            <p:spPr bwMode="gray">
              <a:xfrm>
                <a:off x="2813" y="468"/>
                <a:ext cx="40" cy="38"/>
              </a:xfrm>
              <a:custGeom>
                <a:avLst/>
                <a:gdLst>
                  <a:gd name="T0" fmla="*/ 0 w 137"/>
                  <a:gd name="T1" fmla="*/ 0 h 132"/>
                  <a:gd name="T2" fmla="*/ 0 w 137"/>
                  <a:gd name="T3" fmla="*/ 0 h 132"/>
                  <a:gd name="T4" fmla="*/ 0 w 137"/>
                  <a:gd name="T5" fmla="*/ 0 h 132"/>
                  <a:gd name="T6" fmla="*/ 0 w 137"/>
                  <a:gd name="T7" fmla="*/ 0 h 132"/>
                  <a:gd name="T8" fmla="*/ 0 w 137"/>
                  <a:gd name="T9" fmla="*/ 0 h 132"/>
                  <a:gd name="T10" fmla="*/ 0 w 137"/>
                  <a:gd name="T11" fmla="*/ 0 h 132"/>
                  <a:gd name="T12" fmla="*/ 0 w 137"/>
                  <a:gd name="T13" fmla="*/ 0 h 132"/>
                  <a:gd name="T14" fmla="*/ 0 w 137"/>
                  <a:gd name="T15" fmla="*/ 0 h 132"/>
                  <a:gd name="T16" fmla="*/ 0 w 137"/>
                  <a:gd name="T17" fmla="*/ 0 h 132"/>
                  <a:gd name="T18" fmla="*/ 0 w 137"/>
                  <a:gd name="T19" fmla="*/ 0 h 132"/>
                  <a:gd name="T20" fmla="*/ 0 w 137"/>
                  <a:gd name="T21" fmla="*/ 0 h 132"/>
                  <a:gd name="T22" fmla="*/ 0 w 137"/>
                  <a:gd name="T23" fmla="*/ 0 h 132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37" h="132">
                    <a:moveTo>
                      <a:pt x="84" y="50"/>
                    </a:moveTo>
                    <a:lnTo>
                      <a:pt x="84" y="50"/>
                    </a:lnTo>
                    <a:lnTo>
                      <a:pt x="137" y="50"/>
                    </a:lnTo>
                    <a:lnTo>
                      <a:pt x="94" y="82"/>
                    </a:lnTo>
                    <a:lnTo>
                      <a:pt x="111" y="132"/>
                    </a:lnTo>
                    <a:lnTo>
                      <a:pt x="69" y="101"/>
                    </a:lnTo>
                    <a:lnTo>
                      <a:pt x="26" y="132"/>
                    </a:lnTo>
                    <a:lnTo>
                      <a:pt x="43" y="82"/>
                    </a:lnTo>
                    <a:lnTo>
                      <a:pt x="0" y="50"/>
                    </a:lnTo>
                    <a:lnTo>
                      <a:pt x="53" y="50"/>
                    </a:lnTo>
                    <a:lnTo>
                      <a:pt x="69" y="0"/>
                    </a:lnTo>
                    <a:lnTo>
                      <a:pt x="84" y="50"/>
                    </a:lnTo>
                    <a:close/>
                  </a:path>
                </a:pathLst>
              </a:custGeom>
              <a:solidFill>
                <a:srgbClr val="FEF1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en-GB" smtClean="0">
                  <a:ea typeface="Arial Unicode MS" pitchFamily="34" charset="-128"/>
                  <a:cs typeface="Arial Unicode MS" pitchFamily="34" charset="-128"/>
                </a:endParaRPr>
              </a:p>
            </p:txBody>
          </p:sp>
          <p:sp>
            <p:nvSpPr>
              <p:cNvPr id="39" name="Freeform 53"/>
              <p:cNvSpPr>
                <a:spLocks/>
              </p:cNvSpPr>
              <p:nvPr userDrawn="1"/>
            </p:nvSpPr>
            <p:spPr bwMode="gray">
              <a:xfrm>
                <a:off x="2778" y="505"/>
                <a:ext cx="40" cy="38"/>
              </a:xfrm>
              <a:custGeom>
                <a:avLst/>
                <a:gdLst>
                  <a:gd name="T0" fmla="*/ 0 w 137"/>
                  <a:gd name="T1" fmla="*/ 0 h 132"/>
                  <a:gd name="T2" fmla="*/ 0 w 137"/>
                  <a:gd name="T3" fmla="*/ 0 h 132"/>
                  <a:gd name="T4" fmla="*/ 0 w 137"/>
                  <a:gd name="T5" fmla="*/ 0 h 132"/>
                  <a:gd name="T6" fmla="*/ 0 w 137"/>
                  <a:gd name="T7" fmla="*/ 0 h 132"/>
                  <a:gd name="T8" fmla="*/ 0 w 137"/>
                  <a:gd name="T9" fmla="*/ 0 h 132"/>
                  <a:gd name="T10" fmla="*/ 0 w 137"/>
                  <a:gd name="T11" fmla="*/ 0 h 132"/>
                  <a:gd name="T12" fmla="*/ 0 w 137"/>
                  <a:gd name="T13" fmla="*/ 0 h 132"/>
                  <a:gd name="T14" fmla="*/ 0 w 137"/>
                  <a:gd name="T15" fmla="*/ 0 h 132"/>
                  <a:gd name="T16" fmla="*/ 0 w 137"/>
                  <a:gd name="T17" fmla="*/ 0 h 132"/>
                  <a:gd name="T18" fmla="*/ 0 w 137"/>
                  <a:gd name="T19" fmla="*/ 0 h 132"/>
                  <a:gd name="T20" fmla="*/ 0 w 137"/>
                  <a:gd name="T21" fmla="*/ 0 h 132"/>
                  <a:gd name="T22" fmla="*/ 0 w 137"/>
                  <a:gd name="T23" fmla="*/ 0 h 132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37" h="132">
                    <a:moveTo>
                      <a:pt x="84" y="49"/>
                    </a:moveTo>
                    <a:lnTo>
                      <a:pt x="84" y="49"/>
                    </a:lnTo>
                    <a:lnTo>
                      <a:pt x="137" y="49"/>
                    </a:lnTo>
                    <a:lnTo>
                      <a:pt x="94" y="81"/>
                    </a:lnTo>
                    <a:lnTo>
                      <a:pt x="111" y="132"/>
                    </a:lnTo>
                    <a:lnTo>
                      <a:pt x="68" y="101"/>
                    </a:lnTo>
                    <a:lnTo>
                      <a:pt x="26" y="132"/>
                    </a:lnTo>
                    <a:lnTo>
                      <a:pt x="43" y="81"/>
                    </a:lnTo>
                    <a:lnTo>
                      <a:pt x="0" y="49"/>
                    </a:lnTo>
                    <a:lnTo>
                      <a:pt x="52" y="49"/>
                    </a:lnTo>
                    <a:lnTo>
                      <a:pt x="68" y="0"/>
                    </a:lnTo>
                    <a:lnTo>
                      <a:pt x="84" y="49"/>
                    </a:lnTo>
                    <a:close/>
                  </a:path>
                </a:pathLst>
              </a:custGeom>
              <a:solidFill>
                <a:srgbClr val="FEF1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en-GB" smtClean="0">
                  <a:ea typeface="Arial Unicode MS" pitchFamily="34" charset="-128"/>
                  <a:cs typeface="Arial Unicode MS" pitchFamily="34" charset="-128"/>
                </a:endParaRPr>
              </a:p>
            </p:txBody>
          </p:sp>
          <p:sp>
            <p:nvSpPr>
              <p:cNvPr id="40" name="Freeform 54"/>
              <p:cNvSpPr>
                <a:spLocks/>
              </p:cNvSpPr>
              <p:nvPr userDrawn="1"/>
            </p:nvSpPr>
            <p:spPr bwMode="gray">
              <a:xfrm>
                <a:off x="2766" y="553"/>
                <a:ext cx="39" cy="39"/>
              </a:xfrm>
              <a:custGeom>
                <a:avLst/>
                <a:gdLst>
                  <a:gd name="T0" fmla="*/ 0 w 137"/>
                  <a:gd name="T1" fmla="*/ 0 h 132"/>
                  <a:gd name="T2" fmla="*/ 0 w 137"/>
                  <a:gd name="T3" fmla="*/ 0 h 132"/>
                  <a:gd name="T4" fmla="*/ 0 w 137"/>
                  <a:gd name="T5" fmla="*/ 0 h 132"/>
                  <a:gd name="T6" fmla="*/ 0 w 137"/>
                  <a:gd name="T7" fmla="*/ 0 h 132"/>
                  <a:gd name="T8" fmla="*/ 0 w 137"/>
                  <a:gd name="T9" fmla="*/ 0 h 132"/>
                  <a:gd name="T10" fmla="*/ 0 w 137"/>
                  <a:gd name="T11" fmla="*/ 0 h 132"/>
                  <a:gd name="T12" fmla="*/ 0 w 137"/>
                  <a:gd name="T13" fmla="*/ 0 h 132"/>
                  <a:gd name="T14" fmla="*/ 0 w 137"/>
                  <a:gd name="T15" fmla="*/ 0 h 132"/>
                  <a:gd name="T16" fmla="*/ 0 w 137"/>
                  <a:gd name="T17" fmla="*/ 0 h 132"/>
                  <a:gd name="T18" fmla="*/ 0 w 137"/>
                  <a:gd name="T19" fmla="*/ 0 h 132"/>
                  <a:gd name="T20" fmla="*/ 0 w 137"/>
                  <a:gd name="T21" fmla="*/ 0 h 132"/>
                  <a:gd name="T22" fmla="*/ 0 w 137"/>
                  <a:gd name="T23" fmla="*/ 0 h 132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37" h="132">
                    <a:moveTo>
                      <a:pt x="84" y="49"/>
                    </a:moveTo>
                    <a:lnTo>
                      <a:pt x="84" y="49"/>
                    </a:lnTo>
                    <a:lnTo>
                      <a:pt x="137" y="49"/>
                    </a:lnTo>
                    <a:lnTo>
                      <a:pt x="94" y="81"/>
                    </a:lnTo>
                    <a:lnTo>
                      <a:pt x="111" y="132"/>
                    </a:lnTo>
                    <a:lnTo>
                      <a:pt x="68" y="101"/>
                    </a:lnTo>
                    <a:lnTo>
                      <a:pt x="26" y="132"/>
                    </a:lnTo>
                    <a:lnTo>
                      <a:pt x="43" y="81"/>
                    </a:lnTo>
                    <a:lnTo>
                      <a:pt x="0" y="49"/>
                    </a:lnTo>
                    <a:lnTo>
                      <a:pt x="52" y="49"/>
                    </a:lnTo>
                    <a:lnTo>
                      <a:pt x="68" y="0"/>
                    </a:lnTo>
                    <a:lnTo>
                      <a:pt x="84" y="49"/>
                    </a:lnTo>
                    <a:close/>
                  </a:path>
                </a:pathLst>
              </a:custGeom>
              <a:solidFill>
                <a:srgbClr val="FEF1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en-GB" smtClean="0">
                  <a:ea typeface="Arial Unicode MS" pitchFamily="34" charset="-128"/>
                  <a:cs typeface="Arial Unicode MS" pitchFamily="34" charset="-128"/>
                </a:endParaRPr>
              </a:p>
            </p:txBody>
          </p:sp>
          <p:sp>
            <p:nvSpPr>
              <p:cNvPr id="41" name="Freeform 55"/>
              <p:cNvSpPr>
                <a:spLocks/>
              </p:cNvSpPr>
              <p:nvPr userDrawn="1"/>
            </p:nvSpPr>
            <p:spPr bwMode="gray">
              <a:xfrm>
                <a:off x="2778" y="605"/>
                <a:ext cx="40" cy="39"/>
              </a:xfrm>
              <a:custGeom>
                <a:avLst/>
                <a:gdLst>
                  <a:gd name="T0" fmla="*/ 0 w 137"/>
                  <a:gd name="T1" fmla="*/ 0 h 132"/>
                  <a:gd name="T2" fmla="*/ 0 w 137"/>
                  <a:gd name="T3" fmla="*/ 0 h 132"/>
                  <a:gd name="T4" fmla="*/ 0 w 137"/>
                  <a:gd name="T5" fmla="*/ 0 h 132"/>
                  <a:gd name="T6" fmla="*/ 0 w 137"/>
                  <a:gd name="T7" fmla="*/ 0 h 132"/>
                  <a:gd name="T8" fmla="*/ 0 w 137"/>
                  <a:gd name="T9" fmla="*/ 0 h 132"/>
                  <a:gd name="T10" fmla="*/ 0 w 137"/>
                  <a:gd name="T11" fmla="*/ 0 h 132"/>
                  <a:gd name="T12" fmla="*/ 0 w 137"/>
                  <a:gd name="T13" fmla="*/ 0 h 132"/>
                  <a:gd name="T14" fmla="*/ 0 w 137"/>
                  <a:gd name="T15" fmla="*/ 0 h 132"/>
                  <a:gd name="T16" fmla="*/ 0 w 137"/>
                  <a:gd name="T17" fmla="*/ 0 h 132"/>
                  <a:gd name="T18" fmla="*/ 0 w 137"/>
                  <a:gd name="T19" fmla="*/ 0 h 132"/>
                  <a:gd name="T20" fmla="*/ 0 w 137"/>
                  <a:gd name="T21" fmla="*/ 0 h 132"/>
                  <a:gd name="T22" fmla="*/ 0 w 137"/>
                  <a:gd name="T23" fmla="*/ 0 h 132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37" h="132">
                    <a:moveTo>
                      <a:pt x="84" y="49"/>
                    </a:moveTo>
                    <a:lnTo>
                      <a:pt x="84" y="49"/>
                    </a:lnTo>
                    <a:lnTo>
                      <a:pt x="137" y="49"/>
                    </a:lnTo>
                    <a:lnTo>
                      <a:pt x="94" y="81"/>
                    </a:lnTo>
                    <a:lnTo>
                      <a:pt x="111" y="132"/>
                    </a:lnTo>
                    <a:lnTo>
                      <a:pt x="68" y="101"/>
                    </a:lnTo>
                    <a:lnTo>
                      <a:pt x="26" y="132"/>
                    </a:lnTo>
                    <a:lnTo>
                      <a:pt x="43" y="81"/>
                    </a:lnTo>
                    <a:lnTo>
                      <a:pt x="0" y="49"/>
                    </a:lnTo>
                    <a:lnTo>
                      <a:pt x="52" y="49"/>
                    </a:lnTo>
                    <a:lnTo>
                      <a:pt x="68" y="0"/>
                    </a:lnTo>
                    <a:lnTo>
                      <a:pt x="84" y="49"/>
                    </a:lnTo>
                    <a:close/>
                  </a:path>
                </a:pathLst>
              </a:custGeom>
              <a:solidFill>
                <a:srgbClr val="FEF1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en-GB" smtClean="0">
                  <a:ea typeface="Arial Unicode MS" pitchFamily="34" charset="-128"/>
                  <a:cs typeface="Arial Unicode MS" pitchFamily="34" charset="-128"/>
                </a:endParaRPr>
              </a:p>
            </p:txBody>
          </p:sp>
          <p:sp>
            <p:nvSpPr>
              <p:cNvPr id="42" name="Freeform 56"/>
              <p:cNvSpPr>
                <a:spLocks/>
              </p:cNvSpPr>
              <p:nvPr userDrawn="1"/>
            </p:nvSpPr>
            <p:spPr bwMode="gray">
              <a:xfrm>
                <a:off x="2814" y="640"/>
                <a:ext cx="40" cy="40"/>
              </a:xfrm>
              <a:custGeom>
                <a:avLst/>
                <a:gdLst>
                  <a:gd name="T0" fmla="*/ 0 w 137"/>
                  <a:gd name="T1" fmla="*/ 0 h 132"/>
                  <a:gd name="T2" fmla="*/ 0 w 137"/>
                  <a:gd name="T3" fmla="*/ 0 h 132"/>
                  <a:gd name="T4" fmla="*/ 0 w 137"/>
                  <a:gd name="T5" fmla="*/ 0 h 132"/>
                  <a:gd name="T6" fmla="*/ 0 w 137"/>
                  <a:gd name="T7" fmla="*/ 0 h 132"/>
                  <a:gd name="T8" fmla="*/ 0 w 137"/>
                  <a:gd name="T9" fmla="*/ 0 h 132"/>
                  <a:gd name="T10" fmla="*/ 0 w 137"/>
                  <a:gd name="T11" fmla="*/ 0 h 132"/>
                  <a:gd name="T12" fmla="*/ 0 w 137"/>
                  <a:gd name="T13" fmla="*/ 0 h 132"/>
                  <a:gd name="T14" fmla="*/ 0 w 137"/>
                  <a:gd name="T15" fmla="*/ 0 h 132"/>
                  <a:gd name="T16" fmla="*/ 0 w 137"/>
                  <a:gd name="T17" fmla="*/ 0 h 132"/>
                  <a:gd name="T18" fmla="*/ 0 w 137"/>
                  <a:gd name="T19" fmla="*/ 0 h 132"/>
                  <a:gd name="T20" fmla="*/ 0 w 137"/>
                  <a:gd name="T21" fmla="*/ 0 h 132"/>
                  <a:gd name="T22" fmla="*/ 0 w 137"/>
                  <a:gd name="T23" fmla="*/ 0 h 132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37" h="132">
                    <a:moveTo>
                      <a:pt x="84" y="49"/>
                    </a:moveTo>
                    <a:lnTo>
                      <a:pt x="84" y="49"/>
                    </a:lnTo>
                    <a:lnTo>
                      <a:pt x="137" y="49"/>
                    </a:lnTo>
                    <a:lnTo>
                      <a:pt x="94" y="81"/>
                    </a:lnTo>
                    <a:lnTo>
                      <a:pt x="111" y="132"/>
                    </a:lnTo>
                    <a:lnTo>
                      <a:pt x="68" y="101"/>
                    </a:lnTo>
                    <a:lnTo>
                      <a:pt x="26" y="132"/>
                    </a:lnTo>
                    <a:lnTo>
                      <a:pt x="43" y="81"/>
                    </a:lnTo>
                    <a:lnTo>
                      <a:pt x="0" y="49"/>
                    </a:lnTo>
                    <a:lnTo>
                      <a:pt x="52" y="49"/>
                    </a:lnTo>
                    <a:lnTo>
                      <a:pt x="68" y="0"/>
                    </a:lnTo>
                    <a:lnTo>
                      <a:pt x="84" y="49"/>
                    </a:lnTo>
                    <a:close/>
                  </a:path>
                </a:pathLst>
              </a:custGeom>
              <a:solidFill>
                <a:srgbClr val="FEF1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en-GB" smtClean="0">
                  <a:ea typeface="Arial Unicode MS" pitchFamily="34" charset="-128"/>
                  <a:cs typeface="Arial Unicode MS" pitchFamily="34" charset="-128"/>
                </a:endParaRPr>
              </a:p>
            </p:txBody>
          </p:sp>
        </p:grpSp>
      </p:grpSp>
      <p:pic>
        <p:nvPicPr>
          <p:cNvPr id="69" name="Picture 71" descr="bandea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0" y="5354638"/>
            <a:ext cx="9144000" cy="1503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0" name="Rectangle 6"/>
          <p:cNvSpPr>
            <a:spLocks noChangeArrowheads="1"/>
          </p:cNvSpPr>
          <p:nvPr/>
        </p:nvSpPr>
        <p:spPr bwMode="gray">
          <a:xfrm>
            <a:off x="4257675" y="6567488"/>
            <a:ext cx="619125" cy="290512"/>
          </a:xfrm>
          <a:prstGeom prst="rect">
            <a:avLst/>
          </a:prstGeom>
          <a:solidFill>
            <a:srgbClr val="EE803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4000" anchor="ctr"/>
          <a:lstStyle>
            <a:lvl1pPr defTabSz="457200" eaLnBrk="0" hangingPunct="0">
              <a:defRPr sz="1200">
                <a:solidFill>
                  <a:srgbClr val="0F5494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defTabSz="457200" eaLnBrk="0" hangingPunct="0">
              <a:defRPr sz="1200">
                <a:solidFill>
                  <a:srgbClr val="0F5494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defTabSz="457200" eaLnBrk="0" hangingPunct="0">
              <a:defRPr sz="1200">
                <a:solidFill>
                  <a:srgbClr val="0F5494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defTabSz="457200" eaLnBrk="0" hangingPunct="0">
              <a:defRPr sz="1200">
                <a:solidFill>
                  <a:srgbClr val="0F5494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defTabSz="457200" eaLnBrk="0" hangingPunct="0">
              <a:defRPr sz="1200">
                <a:solidFill>
                  <a:srgbClr val="0F5494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eaLnBrk="1" hangingPunct="1">
              <a:defRPr/>
            </a:pPr>
            <a:r>
              <a:rPr lang="fr-BE" altLang="en-US" sz="700" i="1" smtClean="0">
                <a:solidFill>
                  <a:srgbClr val="FFFFFF"/>
                </a:solidFill>
                <a:cs typeface="Arial Unicode MS" pitchFamily="34" charset="-128"/>
              </a:rPr>
              <a:t>Cohesion policy</a:t>
            </a:r>
            <a:endParaRPr lang="en-GB" altLang="en-US" sz="700" i="1" smtClean="0">
              <a:solidFill>
                <a:srgbClr val="FFFFFF"/>
              </a:solidFill>
              <a:cs typeface="Arial Unicode MS" pitchFamily="34" charset="-128"/>
            </a:endParaRPr>
          </a:p>
        </p:txBody>
      </p:sp>
      <p:sp>
        <p:nvSpPr>
          <p:cNvPr id="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ctr">
              <a:defRPr sz="3000" smtClean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altLang="fr-FR" noProof="0" smtClean="0"/>
              <a:t>Cliquez pour modifier le style du titre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 sz="2000" smtClean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altLang="fr-FR" noProof="0" smtClean="0"/>
              <a:t>Cliquez pour modifier le style des sous-titres du masque</a:t>
            </a:r>
          </a:p>
        </p:txBody>
      </p:sp>
    </p:spTree>
    <p:extLst>
      <p:ext uri="{BB962C8B-B14F-4D97-AF65-F5344CB8AC3E}">
        <p14:creationId xmlns:p14="http://schemas.microsoft.com/office/powerpoint/2010/main" val="2825302159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36"/>
          <p:cNvGrpSpPr>
            <a:grpSpLocks/>
          </p:cNvGrpSpPr>
          <p:nvPr userDrawn="1"/>
        </p:nvGrpSpPr>
        <p:grpSpPr bwMode="auto">
          <a:xfrm>
            <a:off x="4244975" y="998538"/>
            <a:ext cx="641350" cy="317500"/>
            <a:chOff x="2674" y="629"/>
            <a:chExt cx="404" cy="200"/>
          </a:xfrm>
        </p:grpSpPr>
        <p:sp>
          <p:nvSpPr>
            <p:cNvPr id="5" name="Freeform 41"/>
            <p:cNvSpPr>
              <a:spLocks/>
            </p:cNvSpPr>
            <p:nvPr/>
          </p:nvSpPr>
          <p:spPr bwMode="gray">
            <a:xfrm>
              <a:off x="2675" y="631"/>
              <a:ext cx="401" cy="180"/>
            </a:xfrm>
            <a:custGeom>
              <a:avLst/>
              <a:gdLst>
                <a:gd name="T0" fmla="*/ 0 w 1536"/>
                <a:gd name="T1" fmla="*/ 0 h 690"/>
                <a:gd name="T2" fmla="*/ 0 w 1536"/>
                <a:gd name="T3" fmla="*/ 0 h 690"/>
                <a:gd name="T4" fmla="*/ 0 w 1536"/>
                <a:gd name="T5" fmla="*/ 0 h 690"/>
                <a:gd name="T6" fmla="*/ 0 w 1536"/>
                <a:gd name="T7" fmla="*/ 0 h 690"/>
                <a:gd name="T8" fmla="*/ 0 w 1536"/>
                <a:gd name="T9" fmla="*/ 0 h 690"/>
                <a:gd name="T10" fmla="*/ 0 w 1536"/>
                <a:gd name="T11" fmla="*/ 0 h 69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36" h="690">
                  <a:moveTo>
                    <a:pt x="0" y="0"/>
                  </a:moveTo>
                  <a:lnTo>
                    <a:pt x="0" y="0"/>
                  </a:lnTo>
                  <a:lnTo>
                    <a:pt x="1536" y="0"/>
                  </a:lnTo>
                  <a:lnTo>
                    <a:pt x="1536" y="690"/>
                  </a:lnTo>
                  <a:lnTo>
                    <a:pt x="0" y="6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en-GB" smtClean="0"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6" name="Freeform 42"/>
            <p:cNvSpPr>
              <a:spLocks noEditPoints="1"/>
            </p:cNvSpPr>
            <p:nvPr/>
          </p:nvSpPr>
          <p:spPr bwMode="gray">
            <a:xfrm>
              <a:off x="2674" y="629"/>
              <a:ext cx="404" cy="184"/>
            </a:xfrm>
            <a:custGeom>
              <a:avLst/>
              <a:gdLst>
                <a:gd name="T0" fmla="*/ 0 w 1548"/>
                <a:gd name="T1" fmla="*/ 0 h 704"/>
                <a:gd name="T2" fmla="*/ 0 w 1548"/>
                <a:gd name="T3" fmla="*/ 0 h 704"/>
                <a:gd name="T4" fmla="*/ 0 w 1548"/>
                <a:gd name="T5" fmla="*/ 0 h 704"/>
                <a:gd name="T6" fmla="*/ 0 w 1548"/>
                <a:gd name="T7" fmla="*/ 0 h 704"/>
                <a:gd name="T8" fmla="*/ 0 w 1548"/>
                <a:gd name="T9" fmla="*/ 0 h 704"/>
                <a:gd name="T10" fmla="*/ 0 w 1548"/>
                <a:gd name="T11" fmla="*/ 0 h 704"/>
                <a:gd name="T12" fmla="*/ 0 w 1548"/>
                <a:gd name="T13" fmla="*/ 0 h 704"/>
                <a:gd name="T14" fmla="*/ 0 w 1548"/>
                <a:gd name="T15" fmla="*/ 0 h 704"/>
                <a:gd name="T16" fmla="*/ 0 w 1548"/>
                <a:gd name="T17" fmla="*/ 0 h 704"/>
                <a:gd name="T18" fmla="*/ 0 w 1548"/>
                <a:gd name="T19" fmla="*/ 0 h 704"/>
                <a:gd name="T20" fmla="*/ 0 w 1548"/>
                <a:gd name="T21" fmla="*/ 0 h 704"/>
                <a:gd name="T22" fmla="*/ 0 w 1548"/>
                <a:gd name="T23" fmla="*/ 0 h 704"/>
                <a:gd name="T24" fmla="*/ 0 w 1548"/>
                <a:gd name="T25" fmla="*/ 0 h 704"/>
                <a:gd name="T26" fmla="*/ 0 w 1548"/>
                <a:gd name="T27" fmla="*/ 0 h 704"/>
                <a:gd name="T28" fmla="*/ 0 w 1548"/>
                <a:gd name="T29" fmla="*/ 0 h 704"/>
                <a:gd name="T30" fmla="*/ 0 w 1548"/>
                <a:gd name="T31" fmla="*/ 0 h 704"/>
                <a:gd name="T32" fmla="*/ 0 w 1548"/>
                <a:gd name="T33" fmla="*/ 0 h 704"/>
                <a:gd name="T34" fmla="*/ 0 w 1548"/>
                <a:gd name="T35" fmla="*/ 0 h 704"/>
                <a:gd name="T36" fmla="*/ 0 w 1548"/>
                <a:gd name="T37" fmla="*/ 0 h 704"/>
                <a:gd name="T38" fmla="*/ 0 w 1548"/>
                <a:gd name="T39" fmla="*/ 0 h 70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1548" h="704">
                  <a:moveTo>
                    <a:pt x="1548" y="0"/>
                  </a:moveTo>
                  <a:lnTo>
                    <a:pt x="1548" y="0"/>
                  </a:lnTo>
                  <a:lnTo>
                    <a:pt x="1535" y="0"/>
                  </a:lnTo>
                  <a:lnTo>
                    <a:pt x="13" y="0"/>
                  </a:lnTo>
                  <a:lnTo>
                    <a:pt x="0" y="0"/>
                  </a:lnTo>
                  <a:lnTo>
                    <a:pt x="0" y="14"/>
                  </a:lnTo>
                  <a:lnTo>
                    <a:pt x="0" y="691"/>
                  </a:lnTo>
                  <a:lnTo>
                    <a:pt x="0" y="704"/>
                  </a:lnTo>
                  <a:lnTo>
                    <a:pt x="13" y="704"/>
                  </a:lnTo>
                  <a:lnTo>
                    <a:pt x="1535" y="704"/>
                  </a:lnTo>
                  <a:lnTo>
                    <a:pt x="1548" y="704"/>
                  </a:lnTo>
                  <a:lnTo>
                    <a:pt x="1548" y="691"/>
                  </a:lnTo>
                  <a:lnTo>
                    <a:pt x="1548" y="14"/>
                  </a:lnTo>
                  <a:lnTo>
                    <a:pt x="1548" y="0"/>
                  </a:lnTo>
                  <a:close/>
                  <a:moveTo>
                    <a:pt x="1535" y="691"/>
                  </a:moveTo>
                  <a:lnTo>
                    <a:pt x="1535" y="691"/>
                  </a:lnTo>
                  <a:lnTo>
                    <a:pt x="13" y="691"/>
                  </a:lnTo>
                  <a:lnTo>
                    <a:pt x="13" y="14"/>
                  </a:lnTo>
                  <a:lnTo>
                    <a:pt x="1535" y="14"/>
                  </a:lnTo>
                  <a:lnTo>
                    <a:pt x="1535" y="691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en-GB" smtClean="0"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7" name="Freeform 57"/>
            <p:cNvSpPr>
              <a:spLocks/>
            </p:cNvSpPr>
            <p:nvPr/>
          </p:nvSpPr>
          <p:spPr bwMode="gray">
            <a:xfrm>
              <a:off x="2675" y="803"/>
              <a:ext cx="401" cy="26"/>
            </a:xfrm>
            <a:custGeom>
              <a:avLst/>
              <a:gdLst>
                <a:gd name="T0" fmla="*/ 0 w 1536"/>
                <a:gd name="T1" fmla="*/ 0 h 100"/>
                <a:gd name="T2" fmla="*/ 0 w 1536"/>
                <a:gd name="T3" fmla="*/ 0 h 100"/>
                <a:gd name="T4" fmla="*/ 0 w 1536"/>
                <a:gd name="T5" fmla="*/ 0 h 100"/>
                <a:gd name="T6" fmla="*/ 0 w 1536"/>
                <a:gd name="T7" fmla="*/ 0 h 100"/>
                <a:gd name="T8" fmla="*/ 0 w 1536"/>
                <a:gd name="T9" fmla="*/ 0 h 100"/>
                <a:gd name="T10" fmla="*/ 0 w 1536"/>
                <a:gd name="T11" fmla="*/ 0 h 1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536"/>
                <a:gd name="T19" fmla="*/ 0 h 100"/>
                <a:gd name="T20" fmla="*/ 1536 w 1536"/>
                <a:gd name="T21" fmla="*/ 100 h 1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536" h="100">
                  <a:moveTo>
                    <a:pt x="0" y="0"/>
                  </a:moveTo>
                  <a:lnTo>
                    <a:pt x="0" y="0"/>
                  </a:lnTo>
                  <a:lnTo>
                    <a:pt x="1536" y="0"/>
                  </a:lnTo>
                  <a:lnTo>
                    <a:pt x="1536" y="100"/>
                  </a:lnTo>
                  <a:lnTo>
                    <a:pt x="0" y="1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8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lIns="54000" anchor="ctr"/>
            <a:lstStyle/>
            <a:p>
              <a:pPr eaLnBrk="0" hangingPunct="0"/>
              <a:endParaRPr lang="en-GB" smtClean="0"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8" name="Freeform 72"/>
            <p:cNvSpPr>
              <a:spLocks/>
            </p:cNvSpPr>
            <p:nvPr/>
          </p:nvSpPr>
          <p:spPr bwMode="gray">
            <a:xfrm>
              <a:off x="2700" y="666"/>
              <a:ext cx="26" cy="41"/>
            </a:xfrm>
            <a:custGeom>
              <a:avLst/>
              <a:gdLst>
                <a:gd name="T0" fmla="*/ 0 w 99"/>
                <a:gd name="T1" fmla="*/ 0 h 159"/>
                <a:gd name="T2" fmla="*/ 0 w 99"/>
                <a:gd name="T3" fmla="*/ 0 h 159"/>
                <a:gd name="T4" fmla="*/ 0 w 99"/>
                <a:gd name="T5" fmla="*/ 0 h 159"/>
                <a:gd name="T6" fmla="*/ 0 w 99"/>
                <a:gd name="T7" fmla="*/ 0 h 159"/>
                <a:gd name="T8" fmla="*/ 0 w 99"/>
                <a:gd name="T9" fmla="*/ 0 h 159"/>
                <a:gd name="T10" fmla="*/ 0 w 99"/>
                <a:gd name="T11" fmla="*/ 0 h 159"/>
                <a:gd name="T12" fmla="*/ 0 w 99"/>
                <a:gd name="T13" fmla="*/ 0 h 159"/>
                <a:gd name="T14" fmla="*/ 0 w 99"/>
                <a:gd name="T15" fmla="*/ 0 h 159"/>
                <a:gd name="T16" fmla="*/ 0 w 99"/>
                <a:gd name="T17" fmla="*/ 0 h 159"/>
                <a:gd name="T18" fmla="*/ 0 w 99"/>
                <a:gd name="T19" fmla="*/ 0 h 159"/>
                <a:gd name="T20" fmla="*/ 0 w 99"/>
                <a:gd name="T21" fmla="*/ 0 h 159"/>
                <a:gd name="T22" fmla="*/ 0 w 99"/>
                <a:gd name="T23" fmla="*/ 0 h 159"/>
                <a:gd name="T24" fmla="*/ 0 w 99"/>
                <a:gd name="T25" fmla="*/ 0 h 159"/>
                <a:gd name="T26" fmla="*/ 0 w 99"/>
                <a:gd name="T27" fmla="*/ 0 h 159"/>
                <a:gd name="T28" fmla="*/ 0 w 99"/>
                <a:gd name="T29" fmla="*/ 0 h 159"/>
                <a:gd name="T30" fmla="*/ 0 w 99"/>
                <a:gd name="T31" fmla="*/ 0 h 159"/>
                <a:gd name="T32" fmla="*/ 0 w 99"/>
                <a:gd name="T33" fmla="*/ 0 h 159"/>
                <a:gd name="T34" fmla="*/ 0 w 99"/>
                <a:gd name="T35" fmla="*/ 0 h 159"/>
                <a:gd name="T36" fmla="*/ 0 w 99"/>
                <a:gd name="T37" fmla="*/ 0 h 159"/>
                <a:gd name="T38" fmla="*/ 0 w 99"/>
                <a:gd name="T39" fmla="*/ 0 h 159"/>
                <a:gd name="T40" fmla="*/ 0 w 99"/>
                <a:gd name="T41" fmla="*/ 0 h 159"/>
                <a:gd name="T42" fmla="*/ 0 w 99"/>
                <a:gd name="T43" fmla="*/ 0 h 159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99" h="159">
                  <a:moveTo>
                    <a:pt x="0" y="5"/>
                  </a:moveTo>
                  <a:lnTo>
                    <a:pt x="0" y="5"/>
                  </a:lnTo>
                  <a:cubicBezTo>
                    <a:pt x="0" y="2"/>
                    <a:pt x="1" y="0"/>
                    <a:pt x="5" y="0"/>
                  </a:cubicBezTo>
                  <a:lnTo>
                    <a:pt x="93" y="0"/>
                  </a:lnTo>
                  <a:cubicBezTo>
                    <a:pt x="96" y="0"/>
                    <a:pt x="98" y="2"/>
                    <a:pt x="98" y="4"/>
                  </a:cubicBezTo>
                  <a:lnTo>
                    <a:pt x="98" y="19"/>
                  </a:lnTo>
                  <a:cubicBezTo>
                    <a:pt x="98" y="22"/>
                    <a:pt x="96" y="24"/>
                    <a:pt x="93" y="24"/>
                  </a:cubicBezTo>
                  <a:lnTo>
                    <a:pt x="27" y="24"/>
                  </a:lnTo>
                  <a:lnTo>
                    <a:pt x="27" y="65"/>
                  </a:lnTo>
                  <a:lnTo>
                    <a:pt x="85" y="65"/>
                  </a:lnTo>
                  <a:cubicBezTo>
                    <a:pt x="88" y="65"/>
                    <a:pt x="90" y="66"/>
                    <a:pt x="90" y="69"/>
                  </a:cubicBezTo>
                  <a:lnTo>
                    <a:pt x="90" y="84"/>
                  </a:lnTo>
                  <a:cubicBezTo>
                    <a:pt x="90" y="87"/>
                    <a:pt x="89" y="88"/>
                    <a:pt x="85" y="88"/>
                  </a:cubicBezTo>
                  <a:lnTo>
                    <a:pt x="27" y="88"/>
                  </a:lnTo>
                  <a:lnTo>
                    <a:pt x="27" y="136"/>
                  </a:lnTo>
                  <a:lnTo>
                    <a:pt x="94" y="136"/>
                  </a:lnTo>
                  <a:cubicBezTo>
                    <a:pt x="97" y="136"/>
                    <a:pt x="99" y="137"/>
                    <a:pt x="99" y="140"/>
                  </a:cubicBezTo>
                  <a:lnTo>
                    <a:pt x="99" y="155"/>
                  </a:lnTo>
                  <a:cubicBezTo>
                    <a:pt x="99" y="158"/>
                    <a:pt x="98" y="159"/>
                    <a:pt x="94" y="159"/>
                  </a:cubicBezTo>
                  <a:lnTo>
                    <a:pt x="5" y="159"/>
                  </a:lnTo>
                  <a:cubicBezTo>
                    <a:pt x="1" y="159"/>
                    <a:pt x="0" y="158"/>
                    <a:pt x="0" y="155"/>
                  </a:cubicBezTo>
                  <a:lnTo>
                    <a:pt x="0" y="5"/>
                  </a:lnTo>
                  <a:close/>
                </a:path>
              </a:pathLst>
            </a:custGeom>
            <a:solidFill>
              <a:srgbClr val="5353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en-GB" smtClean="0"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9" name="Freeform 73"/>
            <p:cNvSpPr>
              <a:spLocks/>
            </p:cNvSpPr>
            <p:nvPr/>
          </p:nvSpPr>
          <p:spPr bwMode="gray">
            <a:xfrm>
              <a:off x="2729" y="677"/>
              <a:ext cx="27" cy="31"/>
            </a:xfrm>
            <a:custGeom>
              <a:avLst/>
              <a:gdLst>
                <a:gd name="T0" fmla="*/ 0 w 103"/>
                <a:gd name="T1" fmla="*/ 0 h 119"/>
                <a:gd name="T2" fmla="*/ 0 w 103"/>
                <a:gd name="T3" fmla="*/ 0 h 119"/>
                <a:gd name="T4" fmla="*/ 0 w 103"/>
                <a:gd name="T5" fmla="*/ 0 h 119"/>
                <a:gd name="T6" fmla="*/ 0 w 103"/>
                <a:gd name="T7" fmla="*/ 0 h 119"/>
                <a:gd name="T8" fmla="*/ 0 w 103"/>
                <a:gd name="T9" fmla="*/ 0 h 119"/>
                <a:gd name="T10" fmla="*/ 0 w 103"/>
                <a:gd name="T11" fmla="*/ 0 h 119"/>
                <a:gd name="T12" fmla="*/ 0 w 103"/>
                <a:gd name="T13" fmla="*/ 0 h 119"/>
                <a:gd name="T14" fmla="*/ 0 w 103"/>
                <a:gd name="T15" fmla="*/ 0 h 119"/>
                <a:gd name="T16" fmla="*/ 0 w 103"/>
                <a:gd name="T17" fmla="*/ 0 h 119"/>
                <a:gd name="T18" fmla="*/ 0 w 103"/>
                <a:gd name="T19" fmla="*/ 0 h 119"/>
                <a:gd name="T20" fmla="*/ 0 w 103"/>
                <a:gd name="T21" fmla="*/ 0 h 119"/>
                <a:gd name="T22" fmla="*/ 0 w 103"/>
                <a:gd name="T23" fmla="*/ 0 h 119"/>
                <a:gd name="T24" fmla="*/ 0 w 103"/>
                <a:gd name="T25" fmla="*/ 0 h 119"/>
                <a:gd name="T26" fmla="*/ 0 w 103"/>
                <a:gd name="T27" fmla="*/ 0 h 119"/>
                <a:gd name="T28" fmla="*/ 0 w 103"/>
                <a:gd name="T29" fmla="*/ 0 h 119"/>
                <a:gd name="T30" fmla="*/ 0 w 103"/>
                <a:gd name="T31" fmla="*/ 0 h 119"/>
                <a:gd name="T32" fmla="*/ 0 w 103"/>
                <a:gd name="T33" fmla="*/ 0 h 119"/>
                <a:gd name="T34" fmla="*/ 0 w 103"/>
                <a:gd name="T35" fmla="*/ 0 h 119"/>
                <a:gd name="T36" fmla="*/ 0 w 103"/>
                <a:gd name="T37" fmla="*/ 0 h 119"/>
                <a:gd name="T38" fmla="*/ 0 w 103"/>
                <a:gd name="T39" fmla="*/ 0 h 119"/>
                <a:gd name="T40" fmla="*/ 0 w 103"/>
                <a:gd name="T41" fmla="*/ 0 h 119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03" h="119">
                  <a:moveTo>
                    <a:pt x="98" y="117"/>
                  </a:moveTo>
                  <a:lnTo>
                    <a:pt x="98" y="117"/>
                  </a:lnTo>
                  <a:lnTo>
                    <a:pt x="81" y="117"/>
                  </a:lnTo>
                  <a:cubicBezTo>
                    <a:pt x="77" y="117"/>
                    <a:pt x="77" y="116"/>
                    <a:pt x="77" y="113"/>
                  </a:cubicBezTo>
                  <a:lnTo>
                    <a:pt x="77" y="105"/>
                  </a:lnTo>
                  <a:lnTo>
                    <a:pt x="76" y="105"/>
                  </a:lnTo>
                  <a:cubicBezTo>
                    <a:pt x="67" y="112"/>
                    <a:pt x="50" y="119"/>
                    <a:pt x="36" y="119"/>
                  </a:cubicBezTo>
                  <a:cubicBezTo>
                    <a:pt x="3" y="119"/>
                    <a:pt x="0" y="100"/>
                    <a:pt x="0" y="75"/>
                  </a:cubicBezTo>
                  <a:lnTo>
                    <a:pt x="0" y="4"/>
                  </a:lnTo>
                  <a:cubicBezTo>
                    <a:pt x="0" y="2"/>
                    <a:pt x="1" y="0"/>
                    <a:pt x="5" y="0"/>
                  </a:cubicBezTo>
                  <a:lnTo>
                    <a:pt x="22" y="0"/>
                  </a:lnTo>
                  <a:cubicBezTo>
                    <a:pt x="25" y="0"/>
                    <a:pt x="27" y="1"/>
                    <a:pt x="27" y="4"/>
                  </a:cubicBezTo>
                  <a:lnTo>
                    <a:pt x="27" y="72"/>
                  </a:lnTo>
                  <a:cubicBezTo>
                    <a:pt x="27" y="86"/>
                    <a:pt x="29" y="95"/>
                    <a:pt x="44" y="95"/>
                  </a:cubicBezTo>
                  <a:cubicBezTo>
                    <a:pt x="54" y="95"/>
                    <a:pt x="70" y="88"/>
                    <a:pt x="77" y="85"/>
                  </a:cubicBezTo>
                  <a:lnTo>
                    <a:pt x="77" y="4"/>
                  </a:lnTo>
                  <a:cubicBezTo>
                    <a:pt x="77" y="2"/>
                    <a:pt x="77" y="0"/>
                    <a:pt x="81" y="0"/>
                  </a:cubicBezTo>
                  <a:lnTo>
                    <a:pt x="98" y="0"/>
                  </a:lnTo>
                  <a:cubicBezTo>
                    <a:pt x="102" y="0"/>
                    <a:pt x="103" y="1"/>
                    <a:pt x="103" y="4"/>
                  </a:cubicBezTo>
                  <a:lnTo>
                    <a:pt x="103" y="113"/>
                  </a:lnTo>
                  <a:cubicBezTo>
                    <a:pt x="103" y="116"/>
                    <a:pt x="102" y="117"/>
                    <a:pt x="98" y="117"/>
                  </a:cubicBezTo>
                  <a:close/>
                </a:path>
              </a:pathLst>
            </a:custGeom>
            <a:solidFill>
              <a:srgbClr val="5353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en-GB" smtClean="0"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10" name="Freeform 74"/>
            <p:cNvSpPr>
              <a:spLocks/>
            </p:cNvSpPr>
            <p:nvPr/>
          </p:nvSpPr>
          <p:spPr bwMode="gray">
            <a:xfrm>
              <a:off x="2762" y="676"/>
              <a:ext cx="18" cy="31"/>
            </a:xfrm>
            <a:custGeom>
              <a:avLst/>
              <a:gdLst>
                <a:gd name="T0" fmla="*/ 0 w 70"/>
                <a:gd name="T1" fmla="*/ 0 h 119"/>
                <a:gd name="T2" fmla="*/ 0 w 70"/>
                <a:gd name="T3" fmla="*/ 0 h 119"/>
                <a:gd name="T4" fmla="*/ 0 w 70"/>
                <a:gd name="T5" fmla="*/ 0 h 119"/>
                <a:gd name="T6" fmla="*/ 0 w 70"/>
                <a:gd name="T7" fmla="*/ 0 h 119"/>
                <a:gd name="T8" fmla="*/ 0 w 70"/>
                <a:gd name="T9" fmla="*/ 0 h 119"/>
                <a:gd name="T10" fmla="*/ 0 w 70"/>
                <a:gd name="T11" fmla="*/ 0 h 119"/>
                <a:gd name="T12" fmla="*/ 0 w 70"/>
                <a:gd name="T13" fmla="*/ 0 h 119"/>
                <a:gd name="T14" fmla="*/ 0 w 70"/>
                <a:gd name="T15" fmla="*/ 0 h 119"/>
                <a:gd name="T16" fmla="*/ 0 w 70"/>
                <a:gd name="T17" fmla="*/ 0 h 119"/>
                <a:gd name="T18" fmla="*/ 0 w 70"/>
                <a:gd name="T19" fmla="*/ 0 h 119"/>
                <a:gd name="T20" fmla="*/ 0 w 70"/>
                <a:gd name="T21" fmla="*/ 0 h 119"/>
                <a:gd name="T22" fmla="*/ 0 w 70"/>
                <a:gd name="T23" fmla="*/ 0 h 119"/>
                <a:gd name="T24" fmla="*/ 0 w 70"/>
                <a:gd name="T25" fmla="*/ 0 h 119"/>
                <a:gd name="T26" fmla="*/ 0 w 70"/>
                <a:gd name="T27" fmla="*/ 0 h 119"/>
                <a:gd name="T28" fmla="*/ 0 w 70"/>
                <a:gd name="T29" fmla="*/ 0 h 119"/>
                <a:gd name="T30" fmla="*/ 0 w 70"/>
                <a:gd name="T31" fmla="*/ 0 h 119"/>
                <a:gd name="T32" fmla="*/ 0 w 70"/>
                <a:gd name="T33" fmla="*/ 0 h 11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70" h="119">
                  <a:moveTo>
                    <a:pt x="26" y="115"/>
                  </a:moveTo>
                  <a:lnTo>
                    <a:pt x="26" y="115"/>
                  </a:lnTo>
                  <a:cubicBezTo>
                    <a:pt x="26" y="118"/>
                    <a:pt x="25" y="119"/>
                    <a:pt x="22" y="119"/>
                  </a:cubicBezTo>
                  <a:lnTo>
                    <a:pt x="5" y="119"/>
                  </a:lnTo>
                  <a:cubicBezTo>
                    <a:pt x="1" y="119"/>
                    <a:pt x="0" y="118"/>
                    <a:pt x="0" y="115"/>
                  </a:cubicBezTo>
                  <a:lnTo>
                    <a:pt x="0" y="6"/>
                  </a:lnTo>
                  <a:cubicBezTo>
                    <a:pt x="0" y="3"/>
                    <a:pt x="1" y="2"/>
                    <a:pt x="5" y="2"/>
                  </a:cubicBezTo>
                  <a:lnTo>
                    <a:pt x="22" y="2"/>
                  </a:lnTo>
                  <a:cubicBezTo>
                    <a:pt x="25" y="2"/>
                    <a:pt x="26" y="4"/>
                    <a:pt x="26" y="6"/>
                  </a:cubicBezTo>
                  <a:lnTo>
                    <a:pt x="26" y="17"/>
                  </a:lnTo>
                  <a:lnTo>
                    <a:pt x="27" y="18"/>
                  </a:lnTo>
                  <a:cubicBezTo>
                    <a:pt x="34" y="11"/>
                    <a:pt x="51" y="3"/>
                    <a:pt x="62" y="0"/>
                  </a:cubicBezTo>
                  <a:cubicBezTo>
                    <a:pt x="66" y="0"/>
                    <a:pt x="68" y="0"/>
                    <a:pt x="68" y="5"/>
                  </a:cubicBezTo>
                  <a:lnTo>
                    <a:pt x="70" y="21"/>
                  </a:lnTo>
                  <a:cubicBezTo>
                    <a:pt x="70" y="24"/>
                    <a:pt x="70" y="25"/>
                    <a:pt x="65" y="26"/>
                  </a:cubicBezTo>
                  <a:cubicBezTo>
                    <a:pt x="52" y="29"/>
                    <a:pt x="35" y="34"/>
                    <a:pt x="26" y="37"/>
                  </a:cubicBezTo>
                  <a:lnTo>
                    <a:pt x="26" y="115"/>
                  </a:lnTo>
                  <a:close/>
                </a:path>
              </a:pathLst>
            </a:custGeom>
            <a:solidFill>
              <a:srgbClr val="5353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en-GB" smtClean="0"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11" name="Freeform 75"/>
            <p:cNvSpPr>
              <a:spLocks noEditPoints="1"/>
            </p:cNvSpPr>
            <p:nvPr/>
          </p:nvSpPr>
          <p:spPr bwMode="gray">
            <a:xfrm>
              <a:off x="2781" y="676"/>
              <a:ext cx="28" cy="32"/>
            </a:xfrm>
            <a:custGeom>
              <a:avLst/>
              <a:gdLst>
                <a:gd name="T0" fmla="*/ 0 w 104"/>
                <a:gd name="T1" fmla="*/ 0 h 122"/>
                <a:gd name="T2" fmla="*/ 0 w 104"/>
                <a:gd name="T3" fmla="*/ 0 h 122"/>
                <a:gd name="T4" fmla="*/ 0 w 104"/>
                <a:gd name="T5" fmla="*/ 0 h 122"/>
                <a:gd name="T6" fmla="*/ 0 w 104"/>
                <a:gd name="T7" fmla="*/ 0 h 122"/>
                <a:gd name="T8" fmla="*/ 0 w 104"/>
                <a:gd name="T9" fmla="*/ 0 h 122"/>
                <a:gd name="T10" fmla="*/ 0 w 104"/>
                <a:gd name="T11" fmla="*/ 0 h 122"/>
                <a:gd name="T12" fmla="*/ 0 w 104"/>
                <a:gd name="T13" fmla="*/ 0 h 122"/>
                <a:gd name="T14" fmla="*/ 0 w 104"/>
                <a:gd name="T15" fmla="*/ 0 h 122"/>
                <a:gd name="T16" fmla="*/ 0 w 104"/>
                <a:gd name="T17" fmla="*/ 0 h 122"/>
                <a:gd name="T18" fmla="*/ 0 w 104"/>
                <a:gd name="T19" fmla="*/ 0 h 122"/>
                <a:gd name="T20" fmla="*/ 0 w 104"/>
                <a:gd name="T21" fmla="*/ 0 h 122"/>
                <a:gd name="T22" fmla="*/ 0 w 104"/>
                <a:gd name="T23" fmla="*/ 0 h 12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04" h="122">
                  <a:moveTo>
                    <a:pt x="52" y="23"/>
                  </a:moveTo>
                  <a:lnTo>
                    <a:pt x="52" y="23"/>
                  </a:lnTo>
                  <a:cubicBezTo>
                    <a:pt x="31" y="23"/>
                    <a:pt x="27" y="36"/>
                    <a:pt x="27" y="61"/>
                  </a:cubicBezTo>
                  <a:cubicBezTo>
                    <a:pt x="27" y="87"/>
                    <a:pt x="31" y="99"/>
                    <a:pt x="51" y="99"/>
                  </a:cubicBezTo>
                  <a:cubicBezTo>
                    <a:pt x="73" y="99"/>
                    <a:pt x="77" y="87"/>
                    <a:pt x="77" y="61"/>
                  </a:cubicBezTo>
                  <a:cubicBezTo>
                    <a:pt x="77" y="36"/>
                    <a:pt x="73" y="23"/>
                    <a:pt x="52" y="23"/>
                  </a:cubicBezTo>
                  <a:close/>
                  <a:moveTo>
                    <a:pt x="51" y="122"/>
                  </a:moveTo>
                  <a:lnTo>
                    <a:pt x="51" y="122"/>
                  </a:lnTo>
                  <a:cubicBezTo>
                    <a:pt x="3" y="122"/>
                    <a:pt x="0" y="87"/>
                    <a:pt x="0" y="60"/>
                  </a:cubicBezTo>
                  <a:cubicBezTo>
                    <a:pt x="0" y="37"/>
                    <a:pt x="5" y="0"/>
                    <a:pt x="51" y="0"/>
                  </a:cubicBezTo>
                  <a:cubicBezTo>
                    <a:pt x="98" y="0"/>
                    <a:pt x="104" y="31"/>
                    <a:pt x="104" y="60"/>
                  </a:cubicBezTo>
                  <a:cubicBezTo>
                    <a:pt x="104" y="87"/>
                    <a:pt x="101" y="122"/>
                    <a:pt x="51" y="122"/>
                  </a:cubicBezTo>
                  <a:close/>
                </a:path>
              </a:pathLst>
            </a:custGeom>
            <a:solidFill>
              <a:srgbClr val="5353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en-GB" smtClean="0"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12" name="Freeform 76"/>
            <p:cNvSpPr>
              <a:spLocks noEditPoints="1"/>
            </p:cNvSpPr>
            <p:nvPr/>
          </p:nvSpPr>
          <p:spPr bwMode="gray">
            <a:xfrm>
              <a:off x="2812" y="676"/>
              <a:ext cx="27" cy="43"/>
            </a:xfrm>
            <a:custGeom>
              <a:avLst/>
              <a:gdLst>
                <a:gd name="T0" fmla="*/ 0 w 104"/>
                <a:gd name="T1" fmla="*/ 0 h 163"/>
                <a:gd name="T2" fmla="*/ 0 w 104"/>
                <a:gd name="T3" fmla="*/ 0 h 163"/>
                <a:gd name="T4" fmla="*/ 0 w 104"/>
                <a:gd name="T5" fmla="*/ 0 h 163"/>
                <a:gd name="T6" fmla="*/ 0 w 104"/>
                <a:gd name="T7" fmla="*/ 0 h 163"/>
                <a:gd name="T8" fmla="*/ 0 w 104"/>
                <a:gd name="T9" fmla="*/ 0 h 163"/>
                <a:gd name="T10" fmla="*/ 0 w 104"/>
                <a:gd name="T11" fmla="*/ 0 h 163"/>
                <a:gd name="T12" fmla="*/ 0 w 104"/>
                <a:gd name="T13" fmla="*/ 0 h 163"/>
                <a:gd name="T14" fmla="*/ 0 w 104"/>
                <a:gd name="T15" fmla="*/ 0 h 163"/>
                <a:gd name="T16" fmla="*/ 0 w 104"/>
                <a:gd name="T17" fmla="*/ 0 h 163"/>
                <a:gd name="T18" fmla="*/ 0 w 104"/>
                <a:gd name="T19" fmla="*/ 0 h 163"/>
                <a:gd name="T20" fmla="*/ 0 w 104"/>
                <a:gd name="T21" fmla="*/ 0 h 163"/>
                <a:gd name="T22" fmla="*/ 0 w 104"/>
                <a:gd name="T23" fmla="*/ 0 h 163"/>
                <a:gd name="T24" fmla="*/ 0 w 104"/>
                <a:gd name="T25" fmla="*/ 0 h 163"/>
                <a:gd name="T26" fmla="*/ 0 w 104"/>
                <a:gd name="T27" fmla="*/ 0 h 163"/>
                <a:gd name="T28" fmla="*/ 0 w 104"/>
                <a:gd name="T29" fmla="*/ 0 h 163"/>
                <a:gd name="T30" fmla="*/ 0 w 104"/>
                <a:gd name="T31" fmla="*/ 0 h 163"/>
                <a:gd name="T32" fmla="*/ 0 w 104"/>
                <a:gd name="T33" fmla="*/ 0 h 163"/>
                <a:gd name="T34" fmla="*/ 0 w 104"/>
                <a:gd name="T35" fmla="*/ 0 h 163"/>
                <a:gd name="T36" fmla="*/ 0 w 104"/>
                <a:gd name="T37" fmla="*/ 0 h 163"/>
                <a:gd name="T38" fmla="*/ 0 w 104"/>
                <a:gd name="T39" fmla="*/ 0 h 163"/>
                <a:gd name="T40" fmla="*/ 0 w 104"/>
                <a:gd name="T41" fmla="*/ 0 h 163"/>
                <a:gd name="T42" fmla="*/ 0 w 104"/>
                <a:gd name="T43" fmla="*/ 0 h 163"/>
                <a:gd name="T44" fmla="*/ 0 w 104"/>
                <a:gd name="T45" fmla="*/ 0 h 163"/>
                <a:gd name="T46" fmla="*/ 0 w 104"/>
                <a:gd name="T47" fmla="*/ 0 h 163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104" h="163">
                  <a:moveTo>
                    <a:pt x="58" y="24"/>
                  </a:moveTo>
                  <a:lnTo>
                    <a:pt x="58" y="24"/>
                  </a:lnTo>
                  <a:cubicBezTo>
                    <a:pt x="48" y="24"/>
                    <a:pt x="33" y="31"/>
                    <a:pt x="26" y="35"/>
                  </a:cubicBezTo>
                  <a:lnTo>
                    <a:pt x="26" y="95"/>
                  </a:lnTo>
                  <a:cubicBezTo>
                    <a:pt x="37" y="98"/>
                    <a:pt x="45" y="99"/>
                    <a:pt x="54" y="99"/>
                  </a:cubicBezTo>
                  <a:cubicBezTo>
                    <a:pt x="71" y="99"/>
                    <a:pt x="77" y="90"/>
                    <a:pt x="77" y="60"/>
                  </a:cubicBezTo>
                  <a:cubicBezTo>
                    <a:pt x="77" y="29"/>
                    <a:pt x="71" y="24"/>
                    <a:pt x="58" y="24"/>
                  </a:cubicBezTo>
                  <a:close/>
                  <a:moveTo>
                    <a:pt x="56" y="121"/>
                  </a:moveTo>
                  <a:lnTo>
                    <a:pt x="56" y="121"/>
                  </a:lnTo>
                  <a:cubicBezTo>
                    <a:pt x="48" y="121"/>
                    <a:pt x="37" y="120"/>
                    <a:pt x="26" y="116"/>
                  </a:cubicBezTo>
                  <a:lnTo>
                    <a:pt x="26" y="159"/>
                  </a:lnTo>
                  <a:cubicBezTo>
                    <a:pt x="26" y="161"/>
                    <a:pt x="25" y="163"/>
                    <a:pt x="21" y="163"/>
                  </a:cubicBezTo>
                  <a:lnTo>
                    <a:pt x="4" y="163"/>
                  </a:lnTo>
                  <a:cubicBezTo>
                    <a:pt x="0" y="163"/>
                    <a:pt x="0" y="162"/>
                    <a:pt x="0" y="159"/>
                  </a:cubicBezTo>
                  <a:lnTo>
                    <a:pt x="0" y="6"/>
                  </a:lnTo>
                  <a:cubicBezTo>
                    <a:pt x="0" y="3"/>
                    <a:pt x="1" y="2"/>
                    <a:pt x="4" y="2"/>
                  </a:cubicBezTo>
                  <a:lnTo>
                    <a:pt x="21" y="2"/>
                  </a:lnTo>
                  <a:cubicBezTo>
                    <a:pt x="25" y="2"/>
                    <a:pt x="26" y="4"/>
                    <a:pt x="26" y="6"/>
                  </a:cubicBezTo>
                  <a:lnTo>
                    <a:pt x="26" y="14"/>
                  </a:lnTo>
                  <a:cubicBezTo>
                    <a:pt x="35" y="8"/>
                    <a:pt x="50" y="0"/>
                    <a:pt x="64" y="0"/>
                  </a:cubicBezTo>
                  <a:cubicBezTo>
                    <a:pt x="96" y="0"/>
                    <a:pt x="104" y="24"/>
                    <a:pt x="104" y="60"/>
                  </a:cubicBezTo>
                  <a:cubicBezTo>
                    <a:pt x="104" y="99"/>
                    <a:pt x="94" y="121"/>
                    <a:pt x="56" y="121"/>
                  </a:cubicBezTo>
                  <a:close/>
                </a:path>
              </a:pathLst>
            </a:custGeom>
            <a:solidFill>
              <a:srgbClr val="5353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en-GB" smtClean="0"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13" name="Freeform 77"/>
            <p:cNvSpPr>
              <a:spLocks noEditPoints="1"/>
            </p:cNvSpPr>
            <p:nvPr/>
          </p:nvSpPr>
          <p:spPr bwMode="gray">
            <a:xfrm>
              <a:off x="2843" y="676"/>
              <a:ext cx="27" cy="32"/>
            </a:xfrm>
            <a:custGeom>
              <a:avLst/>
              <a:gdLst>
                <a:gd name="T0" fmla="*/ 0 w 103"/>
                <a:gd name="T1" fmla="*/ 0 h 122"/>
                <a:gd name="T2" fmla="*/ 0 w 103"/>
                <a:gd name="T3" fmla="*/ 0 h 122"/>
                <a:gd name="T4" fmla="*/ 0 w 103"/>
                <a:gd name="T5" fmla="*/ 0 h 122"/>
                <a:gd name="T6" fmla="*/ 0 w 103"/>
                <a:gd name="T7" fmla="*/ 0 h 122"/>
                <a:gd name="T8" fmla="*/ 0 w 103"/>
                <a:gd name="T9" fmla="*/ 0 h 122"/>
                <a:gd name="T10" fmla="*/ 0 w 103"/>
                <a:gd name="T11" fmla="*/ 0 h 122"/>
                <a:gd name="T12" fmla="*/ 0 w 103"/>
                <a:gd name="T13" fmla="*/ 0 h 122"/>
                <a:gd name="T14" fmla="*/ 0 w 103"/>
                <a:gd name="T15" fmla="*/ 0 h 122"/>
                <a:gd name="T16" fmla="*/ 0 w 103"/>
                <a:gd name="T17" fmla="*/ 0 h 122"/>
                <a:gd name="T18" fmla="*/ 0 w 103"/>
                <a:gd name="T19" fmla="*/ 0 h 122"/>
                <a:gd name="T20" fmla="*/ 0 w 103"/>
                <a:gd name="T21" fmla="*/ 0 h 122"/>
                <a:gd name="T22" fmla="*/ 0 w 103"/>
                <a:gd name="T23" fmla="*/ 0 h 122"/>
                <a:gd name="T24" fmla="*/ 0 w 103"/>
                <a:gd name="T25" fmla="*/ 0 h 122"/>
                <a:gd name="T26" fmla="*/ 0 w 103"/>
                <a:gd name="T27" fmla="*/ 0 h 122"/>
                <a:gd name="T28" fmla="*/ 0 w 103"/>
                <a:gd name="T29" fmla="*/ 0 h 122"/>
                <a:gd name="T30" fmla="*/ 0 w 103"/>
                <a:gd name="T31" fmla="*/ 0 h 122"/>
                <a:gd name="T32" fmla="*/ 0 w 103"/>
                <a:gd name="T33" fmla="*/ 0 h 122"/>
                <a:gd name="T34" fmla="*/ 0 w 103"/>
                <a:gd name="T35" fmla="*/ 0 h 12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03" h="122">
                  <a:moveTo>
                    <a:pt x="27" y="51"/>
                  </a:moveTo>
                  <a:lnTo>
                    <a:pt x="27" y="51"/>
                  </a:lnTo>
                  <a:lnTo>
                    <a:pt x="75" y="51"/>
                  </a:lnTo>
                  <a:cubicBezTo>
                    <a:pt x="75" y="36"/>
                    <a:pt x="71" y="22"/>
                    <a:pt x="51" y="22"/>
                  </a:cubicBezTo>
                  <a:cubicBezTo>
                    <a:pt x="33" y="22"/>
                    <a:pt x="29" y="33"/>
                    <a:pt x="27" y="51"/>
                  </a:cubicBezTo>
                  <a:close/>
                  <a:moveTo>
                    <a:pt x="27" y="69"/>
                  </a:moveTo>
                  <a:lnTo>
                    <a:pt x="27" y="69"/>
                  </a:lnTo>
                  <a:cubicBezTo>
                    <a:pt x="28" y="93"/>
                    <a:pt x="37" y="100"/>
                    <a:pt x="56" y="100"/>
                  </a:cubicBezTo>
                  <a:cubicBezTo>
                    <a:pt x="65" y="100"/>
                    <a:pt x="78" y="98"/>
                    <a:pt x="87" y="97"/>
                  </a:cubicBezTo>
                  <a:cubicBezTo>
                    <a:pt x="92" y="97"/>
                    <a:pt x="93" y="97"/>
                    <a:pt x="94" y="101"/>
                  </a:cubicBezTo>
                  <a:lnTo>
                    <a:pt x="95" y="109"/>
                  </a:lnTo>
                  <a:cubicBezTo>
                    <a:pt x="96" y="113"/>
                    <a:pt x="96" y="115"/>
                    <a:pt x="91" y="116"/>
                  </a:cubicBezTo>
                  <a:cubicBezTo>
                    <a:pt x="82" y="120"/>
                    <a:pt x="64" y="122"/>
                    <a:pt x="53" y="122"/>
                  </a:cubicBezTo>
                  <a:cubicBezTo>
                    <a:pt x="7" y="122"/>
                    <a:pt x="0" y="93"/>
                    <a:pt x="0" y="62"/>
                  </a:cubicBezTo>
                  <a:cubicBezTo>
                    <a:pt x="0" y="39"/>
                    <a:pt x="4" y="0"/>
                    <a:pt x="51" y="0"/>
                  </a:cubicBezTo>
                  <a:cubicBezTo>
                    <a:pt x="94" y="0"/>
                    <a:pt x="102" y="28"/>
                    <a:pt x="103" y="54"/>
                  </a:cubicBezTo>
                  <a:cubicBezTo>
                    <a:pt x="103" y="63"/>
                    <a:pt x="100" y="69"/>
                    <a:pt x="91" y="69"/>
                  </a:cubicBezTo>
                  <a:lnTo>
                    <a:pt x="27" y="69"/>
                  </a:lnTo>
                  <a:close/>
                </a:path>
              </a:pathLst>
            </a:custGeom>
            <a:solidFill>
              <a:srgbClr val="5353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en-GB" smtClean="0"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14" name="Freeform 78"/>
            <p:cNvSpPr>
              <a:spLocks noEditPoints="1"/>
            </p:cNvSpPr>
            <p:nvPr/>
          </p:nvSpPr>
          <p:spPr bwMode="gray">
            <a:xfrm>
              <a:off x="2872" y="676"/>
              <a:ext cx="30" cy="32"/>
            </a:xfrm>
            <a:custGeom>
              <a:avLst/>
              <a:gdLst>
                <a:gd name="T0" fmla="*/ 0 w 115"/>
                <a:gd name="T1" fmla="*/ 0 h 122"/>
                <a:gd name="T2" fmla="*/ 0 w 115"/>
                <a:gd name="T3" fmla="*/ 0 h 122"/>
                <a:gd name="T4" fmla="*/ 0 w 115"/>
                <a:gd name="T5" fmla="*/ 0 h 122"/>
                <a:gd name="T6" fmla="*/ 0 w 115"/>
                <a:gd name="T7" fmla="*/ 0 h 122"/>
                <a:gd name="T8" fmla="*/ 0 w 115"/>
                <a:gd name="T9" fmla="*/ 0 h 122"/>
                <a:gd name="T10" fmla="*/ 0 w 115"/>
                <a:gd name="T11" fmla="*/ 0 h 122"/>
                <a:gd name="T12" fmla="*/ 0 w 115"/>
                <a:gd name="T13" fmla="*/ 0 h 122"/>
                <a:gd name="T14" fmla="*/ 0 w 115"/>
                <a:gd name="T15" fmla="*/ 0 h 122"/>
                <a:gd name="T16" fmla="*/ 0 w 115"/>
                <a:gd name="T17" fmla="*/ 0 h 122"/>
                <a:gd name="T18" fmla="*/ 0 w 115"/>
                <a:gd name="T19" fmla="*/ 0 h 122"/>
                <a:gd name="T20" fmla="*/ 0 w 115"/>
                <a:gd name="T21" fmla="*/ 0 h 122"/>
                <a:gd name="T22" fmla="*/ 0 w 115"/>
                <a:gd name="T23" fmla="*/ 0 h 122"/>
                <a:gd name="T24" fmla="*/ 0 w 115"/>
                <a:gd name="T25" fmla="*/ 0 h 122"/>
                <a:gd name="T26" fmla="*/ 0 w 115"/>
                <a:gd name="T27" fmla="*/ 0 h 122"/>
                <a:gd name="T28" fmla="*/ 0 w 115"/>
                <a:gd name="T29" fmla="*/ 0 h 122"/>
                <a:gd name="T30" fmla="*/ 0 w 115"/>
                <a:gd name="T31" fmla="*/ 0 h 122"/>
                <a:gd name="T32" fmla="*/ 0 w 115"/>
                <a:gd name="T33" fmla="*/ 0 h 122"/>
                <a:gd name="T34" fmla="*/ 0 w 115"/>
                <a:gd name="T35" fmla="*/ 0 h 122"/>
                <a:gd name="T36" fmla="*/ 0 w 115"/>
                <a:gd name="T37" fmla="*/ 0 h 122"/>
                <a:gd name="T38" fmla="*/ 0 w 115"/>
                <a:gd name="T39" fmla="*/ 0 h 122"/>
                <a:gd name="T40" fmla="*/ 0 w 115"/>
                <a:gd name="T41" fmla="*/ 0 h 122"/>
                <a:gd name="T42" fmla="*/ 0 w 115"/>
                <a:gd name="T43" fmla="*/ 0 h 122"/>
                <a:gd name="T44" fmla="*/ 0 w 115"/>
                <a:gd name="T45" fmla="*/ 0 h 122"/>
                <a:gd name="T46" fmla="*/ 0 w 115"/>
                <a:gd name="T47" fmla="*/ 0 h 122"/>
                <a:gd name="T48" fmla="*/ 0 w 115"/>
                <a:gd name="T49" fmla="*/ 0 h 122"/>
                <a:gd name="T50" fmla="*/ 0 w 115"/>
                <a:gd name="T51" fmla="*/ 0 h 122"/>
                <a:gd name="T52" fmla="*/ 0 w 115"/>
                <a:gd name="T53" fmla="*/ 0 h 122"/>
                <a:gd name="T54" fmla="*/ 0 w 115"/>
                <a:gd name="T55" fmla="*/ 0 h 122"/>
                <a:gd name="T56" fmla="*/ 0 w 115"/>
                <a:gd name="T57" fmla="*/ 0 h 122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115" h="122">
                  <a:moveTo>
                    <a:pt x="76" y="67"/>
                  </a:moveTo>
                  <a:lnTo>
                    <a:pt x="76" y="67"/>
                  </a:lnTo>
                  <a:lnTo>
                    <a:pt x="46" y="67"/>
                  </a:lnTo>
                  <a:cubicBezTo>
                    <a:pt x="34" y="67"/>
                    <a:pt x="27" y="71"/>
                    <a:pt x="27" y="87"/>
                  </a:cubicBezTo>
                  <a:cubicBezTo>
                    <a:pt x="27" y="97"/>
                    <a:pt x="30" y="101"/>
                    <a:pt x="41" y="101"/>
                  </a:cubicBezTo>
                  <a:cubicBezTo>
                    <a:pt x="52" y="101"/>
                    <a:pt x="66" y="95"/>
                    <a:pt x="76" y="90"/>
                  </a:cubicBezTo>
                  <a:lnTo>
                    <a:pt x="76" y="67"/>
                  </a:lnTo>
                  <a:close/>
                  <a:moveTo>
                    <a:pt x="77" y="107"/>
                  </a:moveTo>
                  <a:lnTo>
                    <a:pt x="77" y="107"/>
                  </a:lnTo>
                  <a:cubicBezTo>
                    <a:pt x="65" y="116"/>
                    <a:pt x="49" y="122"/>
                    <a:pt x="33" y="122"/>
                  </a:cubicBezTo>
                  <a:cubicBezTo>
                    <a:pt x="7" y="122"/>
                    <a:pt x="0" y="108"/>
                    <a:pt x="0" y="88"/>
                  </a:cubicBezTo>
                  <a:cubicBezTo>
                    <a:pt x="0" y="60"/>
                    <a:pt x="15" y="48"/>
                    <a:pt x="45" y="48"/>
                  </a:cubicBezTo>
                  <a:lnTo>
                    <a:pt x="76" y="48"/>
                  </a:lnTo>
                  <a:lnTo>
                    <a:pt x="76" y="42"/>
                  </a:lnTo>
                  <a:cubicBezTo>
                    <a:pt x="76" y="27"/>
                    <a:pt x="70" y="22"/>
                    <a:pt x="51" y="22"/>
                  </a:cubicBezTo>
                  <a:cubicBezTo>
                    <a:pt x="43" y="22"/>
                    <a:pt x="28" y="24"/>
                    <a:pt x="18" y="25"/>
                  </a:cubicBezTo>
                  <a:cubicBezTo>
                    <a:pt x="13" y="25"/>
                    <a:pt x="12" y="25"/>
                    <a:pt x="11" y="22"/>
                  </a:cubicBezTo>
                  <a:lnTo>
                    <a:pt x="9" y="13"/>
                  </a:lnTo>
                  <a:cubicBezTo>
                    <a:pt x="9" y="10"/>
                    <a:pt x="10" y="8"/>
                    <a:pt x="15" y="6"/>
                  </a:cubicBezTo>
                  <a:cubicBezTo>
                    <a:pt x="25" y="2"/>
                    <a:pt x="44" y="0"/>
                    <a:pt x="55" y="0"/>
                  </a:cubicBezTo>
                  <a:cubicBezTo>
                    <a:pt x="97" y="0"/>
                    <a:pt x="102" y="17"/>
                    <a:pt x="102" y="44"/>
                  </a:cubicBezTo>
                  <a:lnTo>
                    <a:pt x="102" y="91"/>
                  </a:lnTo>
                  <a:cubicBezTo>
                    <a:pt x="102" y="100"/>
                    <a:pt x="103" y="101"/>
                    <a:pt x="111" y="102"/>
                  </a:cubicBezTo>
                  <a:cubicBezTo>
                    <a:pt x="114" y="102"/>
                    <a:pt x="115" y="103"/>
                    <a:pt x="115" y="105"/>
                  </a:cubicBezTo>
                  <a:lnTo>
                    <a:pt x="115" y="115"/>
                  </a:lnTo>
                  <a:cubicBezTo>
                    <a:pt x="115" y="118"/>
                    <a:pt x="113" y="120"/>
                    <a:pt x="109" y="120"/>
                  </a:cubicBezTo>
                  <a:cubicBezTo>
                    <a:pt x="106" y="121"/>
                    <a:pt x="102" y="121"/>
                    <a:pt x="98" y="121"/>
                  </a:cubicBezTo>
                  <a:cubicBezTo>
                    <a:pt x="87" y="121"/>
                    <a:pt x="80" y="118"/>
                    <a:pt x="77" y="107"/>
                  </a:cubicBezTo>
                  <a:close/>
                </a:path>
              </a:pathLst>
            </a:custGeom>
            <a:solidFill>
              <a:srgbClr val="5353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en-GB" smtClean="0"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15" name="Freeform 79"/>
            <p:cNvSpPr>
              <a:spLocks/>
            </p:cNvSpPr>
            <p:nvPr/>
          </p:nvSpPr>
          <p:spPr bwMode="gray">
            <a:xfrm>
              <a:off x="2904" y="676"/>
              <a:ext cx="27" cy="31"/>
            </a:xfrm>
            <a:custGeom>
              <a:avLst/>
              <a:gdLst>
                <a:gd name="T0" fmla="*/ 0 w 102"/>
                <a:gd name="T1" fmla="*/ 0 h 119"/>
                <a:gd name="T2" fmla="*/ 0 w 102"/>
                <a:gd name="T3" fmla="*/ 0 h 119"/>
                <a:gd name="T4" fmla="*/ 0 w 102"/>
                <a:gd name="T5" fmla="*/ 0 h 119"/>
                <a:gd name="T6" fmla="*/ 0 w 102"/>
                <a:gd name="T7" fmla="*/ 0 h 119"/>
                <a:gd name="T8" fmla="*/ 0 w 102"/>
                <a:gd name="T9" fmla="*/ 0 h 119"/>
                <a:gd name="T10" fmla="*/ 0 w 102"/>
                <a:gd name="T11" fmla="*/ 0 h 119"/>
                <a:gd name="T12" fmla="*/ 0 w 102"/>
                <a:gd name="T13" fmla="*/ 0 h 119"/>
                <a:gd name="T14" fmla="*/ 0 w 102"/>
                <a:gd name="T15" fmla="*/ 0 h 119"/>
                <a:gd name="T16" fmla="*/ 0 w 102"/>
                <a:gd name="T17" fmla="*/ 0 h 119"/>
                <a:gd name="T18" fmla="*/ 0 w 102"/>
                <a:gd name="T19" fmla="*/ 0 h 119"/>
                <a:gd name="T20" fmla="*/ 0 w 102"/>
                <a:gd name="T21" fmla="*/ 0 h 119"/>
                <a:gd name="T22" fmla="*/ 0 w 102"/>
                <a:gd name="T23" fmla="*/ 0 h 119"/>
                <a:gd name="T24" fmla="*/ 0 w 102"/>
                <a:gd name="T25" fmla="*/ 0 h 119"/>
                <a:gd name="T26" fmla="*/ 0 w 102"/>
                <a:gd name="T27" fmla="*/ 0 h 119"/>
                <a:gd name="T28" fmla="*/ 0 w 102"/>
                <a:gd name="T29" fmla="*/ 0 h 119"/>
                <a:gd name="T30" fmla="*/ 0 w 102"/>
                <a:gd name="T31" fmla="*/ 0 h 119"/>
                <a:gd name="T32" fmla="*/ 0 w 102"/>
                <a:gd name="T33" fmla="*/ 0 h 119"/>
                <a:gd name="T34" fmla="*/ 0 w 102"/>
                <a:gd name="T35" fmla="*/ 0 h 119"/>
                <a:gd name="T36" fmla="*/ 0 w 102"/>
                <a:gd name="T37" fmla="*/ 0 h 119"/>
                <a:gd name="T38" fmla="*/ 0 w 102"/>
                <a:gd name="T39" fmla="*/ 0 h 119"/>
                <a:gd name="T40" fmla="*/ 0 w 102"/>
                <a:gd name="T41" fmla="*/ 0 h 119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02" h="119">
                  <a:moveTo>
                    <a:pt x="98" y="119"/>
                  </a:moveTo>
                  <a:lnTo>
                    <a:pt x="98" y="119"/>
                  </a:lnTo>
                  <a:lnTo>
                    <a:pt x="80" y="119"/>
                  </a:lnTo>
                  <a:cubicBezTo>
                    <a:pt x="77" y="119"/>
                    <a:pt x="76" y="118"/>
                    <a:pt x="76" y="115"/>
                  </a:cubicBezTo>
                  <a:lnTo>
                    <a:pt x="76" y="47"/>
                  </a:lnTo>
                  <a:cubicBezTo>
                    <a:pt x="76" y="33"/>
                    <a:pt x="73" y="24"/>
                    <a:pt x="59" y="24"/>
                  </a:cubicBezTo>
                  <a:cubicBezTo>
                    <a:pt x="49" y="24"/>
                    <a:pt x="32" y="31"/>
                    <a:pt x="26" y="35"/>
                  </a:cubicBezTo>
                  <a:lnTo>
                    <a:pt x="26" y="115"/>
                  </a:lnTo>
                  <a:cubicBezTo>
                    <a:pt x="26" y="118"/>
                    <a:pt x="25" y="119"/>
                    <a:pt x="21" y="119"/>
                  </a:cubicBezTo>
                  <a:lnTo>
                    <a:pt x="4" y="119"/>
                  </a:lnTo>
                  <a:cubicBezTo>
                    <a:pt x="1" y="119"/>
                    <a:pt x="0" y="118"/>
                    <a:pt x="0" y="115"/>
                  </a:cubicBezTo>
                  <a:lnTo>
                    <a:pt x="0" y="6"/>
                  </a:lnTo>
                  <a:cubicBezTo>
                    <a:pt x="0" y="3"/>
                    <a:pt x="1" y="2"/>
                    <a:pt x="4" y="2"/>
                  </a:cubicBezTo>
                  <a:lnTo>
                    <a:pt x="21" y="2"/>
                  </a:lnTo>
                  <a:cubicBezTo>
                    <a:pt x="25" y="2"/>
                    <a:pt x="26" y="3"/>
                    <a:pt x="26" y="6"/>
                  </a:cubicBezTo>
                  <a:lnTo>
                    <a:pt x="26" y="14"/>
                  </a:lnTo>
                  <a:cubicBezTo>
                    <a:pt x="26" y="14"/>
                    <a:pt x="26" y="14"/>
                    <a:pt x="27" y="14"/>
                  </a:cubicBezTo>
                  <a:cubicBezTo>
                    <a:pt x="36" y="8"/>
                    <a:pt x="52" y="0"/>
                    <a:pt x="67" y="0"/>
                  </a:cubicBezTo>
                  <a:cubicBezTo>
                    <a:pt x="99" y="0"/>
                    <a:pt x="102" y="21"/>
                    <a:pt x="102" y="45"/>
                  </a:cubicBezTo>
                  <a:lnTo>
                    <a:pt x="102" y="115"/>
                  </a:lnTo>
                  <a:cubicBezTo>
                    <a:pt x="102" y="118"/>
                    <a:pt x="101" y="119"/>
                    <a:pt x="98" y="119"/>
                  </a:cubicBezTo>
                  <a:close/>
                </a:path>
              </a:pathLst>
            </a:custGeom>
            <a:solidFill>
              <a:srgbClr val="5353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en-GB" smtClean="0"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16" name="Freeform 80"/>
            <p:cNvSpPr>
              <a:spLocks/>
            </p:cNvSpPr>
            <p:nvPr/>
          </p:nvSpPr>
          <p:spPr bwMode="gray">
            <a:xfrm>
              <a:off x="2700" y="732"/>
              <a:ext cx="29" cy="42"/>
            </a:xfrm>
            <a:custGeom>
              <a:avLst/>
              <a:gdLst>
                <a:gd name="T0" fmla="*/ 0 w 114"/>
                <a:gd name="T1" fmla="*/ 0 h 163"/>
                <a:gd name="T2" fmla="*/ 0 w 114"/>
                <a:gd name="T3" fmla="*/ 0 h 163"/>
                <a:gd name="T4" fmla="*/ 0 w 114"/>
                <a:gd name="T5" fmla="*/ 0 h 163"/>
                <a:gd name="T6" fmla="*/ 0 w 114"/>
                <a:gd name="T7" fmla="*/ 0 h 163"/>
                <a:gd name="T8" fmla="*/ 0 w 114"/>
                <a:gd name="T9" fmla="*/ 0 h 163"/>
                <a:gd name="T10" fmla="*/ 0 w 114"/>
                <a:gd name="T11" fmla="*/ 0 h 163"/>
                <a:gd name="T12" fmla="*/ 0 w 114"/>
                <a:gd name="T13" fmla="*/ 0 h 163"/>
                <a:gd name="T14" fmla="*/ 0 w 114"/>
                <a:gd name="T15" fmla="*/ 0 h 163"/>
                <a:gd name="T16" fmla="*/ 0 w 114"/>
                <a:gd name="T17" fmla="*/ 0 h 163"/>
                <a:gd name="T18" fmla="*/ 0 w 114"/>
                <a:gd name="T19" fmla="*/ 0 h 163"/>
                <a:gd name="T20" fmla="*/ 0 w 114"/>
                <a:gd name="T21" fmla="*/ 0 h 163"/>
                <a:gd name="T22" fmla="*/ 0 w 114"/>
                <a:gd name="T23" fmla="*/ 0 h 163"/>
                <a:gd name="T24" fmla="*/ 0 w 114"/>
                <a:gd name="T25" fmla="*/ 0 h 163"/>
                <a:gd name="T26" fmla="*/ 0 w 114"/>
                <a:gd name="T27" fmla="*/ 0 h 163"/>
                <a:gd name="T28" fmla="*/ 0 w 114"/>
                <a:gd name="T29" fmla="*/ 0 h 163"/>
                <a:gd name="T30" fmla="*/ 0 w 114"/>
                <a:gd name="T31" fmla="*/ 0 h 163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14" h="163">
                  <a:moveTo>
                    <a:pt x="65" y="0"/>
                  </a:moveTo>
                  <a:lnTo>
                    <a:pt x="65" y="0"/>
                  </a:lnTo>
                  <a:cubicBezTo>
                    <a:pt x="76" y="0"/>
                    <a:pt x="96" y="1"/>
                    <a:pt x="108" y="7"/>
                  </a:cubicBezTo>
                  <a:cubicBezTo>
                    <a:pt x="112" y="8"/>
                    <a:pt x="114" y="10"/>
                    <a:pt x="113" y="14"/>
                  </a:cubicBezTo>
                  <a:lnTo>
                    <a:pt x="111" y="24"/>
                  </a:lnTo>
                  <a:cubicBezTo>
                    <a:pt x="110" y="27"/>
                    <a:pt x="109" y="28"/>
                    <a:pt x="105" y="27"/>
                  </a:cubicBezTo>
                  <a:cubicBezTo>
                    <a:pt x="93" y="26"/>
                    <a:pt x="78" y="24"/>
                    <a:pt x="66" y="24"/>
                  </a:cubicBezTo>
                  <a:cubicBezTo>
                    <a:pt x="33" y="24"/>
                    <a:pt x="29" y="51"/>
                    <a:pt x="29" y="82"/>
                  </a:cubicBezTo>
                  <a:cubicBezTo>
                    <a:pt x="29" y="113"/>
                    <a:pt x="35" y="138"/>
                    <a:pt x="66" y="138"/>
                  </a:cubicBezTo>
                  <a:cubicBezTo>
                    <a:pt x="80" y="138"/>
                    <a:pt x="92" y="137"/>
                    <a:pt x="105" y="135"/>
                  </a:cubicBezTo>
                  <a:cubicBezTo>
                    <a:pt x="109" y="134"/>
                    <a:pt x="110" y="136"/>
                    <a:pt x="111" y="139"/>
                  </a:cubicBezTo>
                  <a:lnTo>
                    <a:pt x="113" y="148"/>
                  </a:lnTo>
                  <a:cubicBezTo>
                    <a:pt x="114" y="152"/>
                    <a:pt x="113" y="154"/>
                    <a:pt x="109" y="156"/>
                  </a:cubicBezTo>
                  <a:cubicBezTo>
                    <a:pt x="97" y="161"/>
                    <a:pt x="76" y="163"/>
                    <a:pt x="65" y="163"/>
                  </a:cubicBezTo>
                  <a:cubicBezTo>
                    <a:pt x="11" y="163"/>
                    <a:pt x="0" y="123"/>
                    <a:pt x="0" y="82"/>
                  </a:cubicBezTo>
                  <a:cubicBezTo>
                    <a:pt x="0" y="41"/>
                    <a:pt x="10" y="0"/>
                    <a:pt x="65" y="0"/>
                  </a:cubicBezTo>
                  <a:close/>
                </a:path>
              </a:pathLst>
            </a:custGeom>
            <a:solidFill>
              <a:srgbClr val="5353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en-GB" smtClean="0"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17" name="Freeform 81"/>
            <p:cNvSpPr>
              <a:spLocks noEditPoints="1"/>
            </p:cNvSpPr>
            <p:nvPr/>
          </p:nvSpPr>
          <p:spPr bwMode="gray">
            <a:xfrm>
              <a:off x="2730" y="742"/>
              <a:ext cx="27" cy="32"/>
            </a:xfrm>
            <a:custGeom>
              <a:avLst/>
              <a:gdLst>
                <a:gd name="T0" fmla="*/ 0 w 104"/>
                <a:gd name="T1" fmla="*/ 0 h 122"/>
                <a:gd name="T2" fmla="*/ 0 w 104"/>
                <a:gd name="T3" fmla="*/ 0 h 122"/>
                <a:gd name="T4" fmla="*/ 0 w 104"/>
                <a:gd name="T5" fmla="*/ 0 h 122"/>
                <a:gd name="T6" fmla="*/ 0 w 104"/>
                <a:gd name="T7" fmla="*/ 0 h 122"/>
                <a:gd name="T8" fmla="*/ 0 w 104"/>
                <a:gd name="T9" fmla="*/ 0 h 122"/>
                <a:gd name="T10" fmla="*/ 0 w 104"/>
                <a:gd name="T11" fmla="*/ 0 h 122"/>
                <a:gd name="T12" fmla="*/ 0 w 104"/>
                <a:gd name="T13" fmla="*/ 0 h 122"/>
                <a:gd name="T14" fmla="*/ 0 w 104"/>
                <a:gd name="T15" fmla="*/ 0 h 122"/>
                <a:gd name="T16" fmla="*/ 0 w 104"/>
                <a:gd name="T17" fmla="*/ 0 h 122"/>
                <a:gd name="T18" fmla="*/ 0 w 104"/>
                <a:gd name="T19" fmla="*/ 0 h 122"/>
                <a:gd name="T20" fmla="*/ 0 w 104"/>
                <a:gd name="T21" fmla="*/ 0 h 122"/>
                <a:gd name="T22" fmla="*/ 0 w 104"/>
                <a:gd name="T23" fmla="*/ 0 h 12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04" h="122">
                  <a:moveTo>
                    <a:pt x="51" y="23"/>
                  </a:moveTo>
                  <a:lnTo>
                    <a:pt x="51" y="23"/>
                  </a:lnTo>
                  <a:cubicBezTo>
                    <a:pt x="31" y="23"/>
                    <a:pt x="27" y="36"/>
                    <a:pt x="27" y="61"/>
                  </a:cubicBezTo>
                  <a:cubicBezTo>
                    <a:pt x="27" y="86"/>
                    <a:pt x="31" y="99"/>
                    <a:pt x="51" y="99"/>
                  </a:cubicBezTo>
                  <a:cubicBezTo>
                    <a:pt x="73" y="99"/>
                    <a:pt x="77" y="86"/>
                    <a:pt x="77" y="61"/>
                  </a:cubicBezTo>
                  <a:cubicBezTo>
                    <a:pt x="77" y="35"/>
                    <a:pt x="73" y="23"/>
                    <a:pt x="51" y="23"/>
                  </a:cubicBezTo>
                  <a:close/>
                  <a:moveTo>
                    <a:pt x="51" y="122"/>
                  </a:moveTo>
                  <a:lnTo>
                    <a:pt x="51" y="122"/>
                  </a:lnTo>
                  <a:cubicBezTo>
                    <a:pt x="3" y="122"/>
                    <a:pt x="0" y="86"/>
                    <a:pt x="0" y="59"/>
                  </a:cubicBezTo>
                  <a:cubicBezTo>
                    <a:pt x="0" y="36"/>
                    <a:pt x="5" y="0"/>
                    <a:pt x="51" y="0"/>
                  </a:cubicBezTo>
                  <a:cubicBezTo>
                    <a:pt x="98" y="0"/>
                    <a:pt x="104" y="31"/>
                    <a:pt x="104" y="59"/>
                  </a:cubicBezTo>
                  <a:cubicBezTo>
                    <a:pt x="104" y="86"/>
                    <a:pt x="101" y="122"/>
                    <a:pt x="51" y="122"/>
                  </a:cubicBezTo>
                  <a:close/>
                </a:path>
              </a:pathLst>
            </a:custGeom>
            <a:solidFill>
              <a:srgbClr val="5353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en-GB" smtClean="0"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18" name="Freeform 82"/>
            <p:cNvSpPr>
              <a:spLocks/>
            </p:cNvSpPr>
            <p:nvPr/>
          </p:nvSpPr>
          <p:spPr bwMode="gray">
            <a:xfrm>
              <a:off x="2761" y="742"/>
              <a:ext cx="45" cy="32"/>
            </a:xfrm>
            <a:custGeom>
              <a:avLst/>
              <a:gdLst>
                <a:gd name="T0" fmla="*/ 0 w 172"/>
                <a:gd name="T1" fmla="*/ 0 h 120"/>
                <a:gd name="T2" fmla="*/ 0 w 172"/>
                <a:gd name="T3" fmla="*/ 0 h 120"/>
                <a:gd name="T4" fmla="*/ 0 w 172"/>
                <a:gd name="T5" fmla="*/ 0 h 120"/>
                <a:gd name="T6" fmla="*/ 0 w 172"/>
                <a:gd name="T7" fmla="*/ 0 h 120"/>
                <a:gd name="T8" fmla="*/ 0 w 172"/>
                <a:gd name="T9" fmla="*/ 0 h 120"/>
                <a:gd name="T10" fmla="*/ 0 w 172"/>
                <a:gd name="T11" fmla="*/ 0 h 120"/>
                <a:gd name="T12" fmla="*/ 0 w 172"/>
                <a:gd name="T13" fmla="*/ 0 h 120"/>
                <a:gd name="T14" fmla="*/ 0 w 172"/>
                <a:gd name="T15" fmla="*/ 0 h 120"/>
                <a:gd name="T16" fmla="*/ 0 w 172"/>
                <a:gd name="T17" fmla="*/ 0 h 120"/>
                <a:gd name="T18" fmla="*/ 0 w 172"/>
                <a:gd name="T19" fmla="*/ 0 h 120"/>
                <a:gd name="T20" fmla="*/ 0 w 172"/>
                <a:gd name="T21" fmla="*/ 0 h 120"/>
                <a:gd name="T22" fmla="*/ 0 w 172"/>
                <a:gd name="T23" fmla="*/ 0 h 120"/>
                <a:gd name="T24" fmla="*/ 0 w 172"/>
                <a:gd name="T25" fmla="*/ 0 h 120"/>
                <a:gd name="T26" fmla="*/ 0 w 172"/>
                <a:gd name="T27" fmla="*/ 0 h 120"/>
                <a:gd name="T28" fmla="*/ 0 w 172"/>
                <a:gd name="T29" fmla="*/ 0 h 120"/>
                <a:gd name="T30" fmla="*/ 0 w 172"/>
                <a:gd name="T31" fmla="*/ 0 h 120"/>
                <a:gd name="T32" fmla="*/ 0 w 172"/>
                <a:gd name="T33" fmla="*/ 0 h 120"/>
                <a:gd name="T34" fmla="*/ 0 w 172"/>
                <a:gd name="T35" fmla="*/ 0 h 120"/>
                <a:gd name="T36" fmla="*/ 0 w 172"/>
                <a:gd name="T37" fmla="*/ 0 h 120"/>
                <a:gd name="T38" fmla="*/ 0 w 172"/>
                <a:gd name="T39" fmla="*/ 0 h 120"/>
                <a:gd name="T40" fmla="*/ 0 w 172"/>
                <a:gd name="T41" fmla="*/ 0 h 120"/>
                <a:gd name="T42" fmla="*/ 0 w 172"/>
                <a:gd name="T43" fmla="*/ 0 h 120"/>
                <a:gd name="T44" fmla="*/ 0 w 172"/>
                <a:gd name="T45" fmla="*/ 0 h 120"/>
                <a:gd name="T46" fmla="*/ 0 w 172"/>
                <a:gd name="T47" fmla="*/ 0 h 120"/>
                <a:gd name="T48" fmla="*/ 0 w 172"/>
                <a:gd name="T49" fmla="*/ 0 h 120"/>
                <a:gd name="T50" fmla="*/ 0 w 172"/>
                <a:gd name="T51" fmla="*/ 0 h 120"/>
                <a:gd name="T52" fmla="*/ 0 w 172"/>
                <a:gd name="T53" fmla="*/ 0 h 120"/>
                <a:gd name="T54" fmla="*/ 0 w 172"/>
                <a:gd name="T55" fmla="*/ 0 h 120"/>
                <a:gd name="T56" fmla="*/ 0 w 172"/>
                <a:gd name="T57" fmla="*/ 0 h 120"/>
                <a:gd name="T58" fmla="*/ 0 w 172"/>
                <a:gd name="T59" fmla="*/ 0 h 120"/>
                <a:gd name="T60" fmla="*/ 0 w 172"/>
                <a:gd name="T61" fmla="*/ 0 h 120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172" h="120">
                  <a:moveTo>
                    <a:pt x="168" y="120"/>
                  </a:moveTo>
                  <a:lnTo>
                    <a:pt x="168" y="120"/>
                  </a:lnTo>
                  <a:lnTo>
                    <a:pt x="150" y="120"/>
                  </a:lnTo>
                  <a:cubicBezTo>
                    <a:pt x="147" y="120"/>
                    <a:pt x="146" y="118"/>
                    <a:pt x="146" y="115"/>
                  </a:cubicBezTo>
                  <a:lnTo>
                    <a:pt x="146" y="47"/>
                  </a:lnTo>
                  <a:cubicBezTo>
                    <a:pt x="146" y="29"/>
                    <a:pt x="142" y="24"/>
                    <a:pt x="130" y="24"/>
                  </a:cubicBezTo>
                  <a:cubicBezTo>
                    <a:pt x="121" y="24"/>
                    <a:pt x="106" y="31"/>
                    <a:pt x="99" y="35"/>
                  </a:cubicBezTo>
                  <a:cubicBezTo>
                    <a:pt x="99" y="37"/>
                    <a:pt x="99" y="42"/>
                    <a:pt x="99" y="47"/>
                  </a:cubicBezTo>
                  <a:lnTo>
                    <a:pt x="99" y="115"/>
                  </a:lnTo>
                  <a:cubicBezTo>
                    <a:pt x="99" y="118"/>
                    <a:pt x="98" y="120"/>
                    <a:pt x="95" y="120"/>
                  </a:cubicBezTo>
                  <a:lnTo>
                    <a:pt x="77" y="120"/>
                  </a:lnTo>
                  <a:cubicBezTo>
                    <a:pt x="74" y="120"/>
                    <a:pt x="73" y="118"/>
                    <a:pt x="73" y="115"/>
                  </a:cubicBezTo>
                  <a:lnTo>
                    <a:pt x="73" y="46"/>
                  </a:lnTo>
                  <a:cubicBezTo>
                    <a:pt x="73" y="31"/>
                    <a:pt x="69" y="24"/>
                    <a:pt x="57" y="24"/>
                  </a:cubicBezTo>
                  <a:cubicBezTo>
                    <a:pt x="49" y="24"/>
                    <a:pt x="35" y="30"/>
                    <a:pt x="26" y="35"/>
                  </a:cubicBezTo>
                  <a:lnTo>
                    <a:pt x="26" y="115"/>
                  </a:lnTo>
                  <a:cubicBezTo>
                    <a:pt x="26" y="118"/>
                    <a:pt x="25" y="120"/>
                    <a:pt x="22" y="120"/>
                  </a:cubicBezTo>
                  <a:lnTo>
                    <a:pt x="4" y="120"/>
                  </a:lnTo>
                  <a:cubicBezTo>
                    <a:pt x="1" y="120"/>
                    <a:pt x="0" y="118"/>
                    <a:pt x="0" y="115"/>
                  </a:cubicBezTo>
                  <a:lnTo>
                    <a:pt x="0" y="7"/>
                  </a:lnTo>
                  <a:cubicBezTo>
                    <a:pt x="0" y="4"/>
                    <a:pt x="1" y="2"/>
                    <a:pt x="4" y="2"/>
                  </a:cubicBezTo>
                  <a:lnTo>
                    <a:pt x="21" y="2"/>
                  </a:lnTo>
                  <a:cubicBezTo>
                    <a:pt x="25" y="2"/>
                    <a:pt x="26" y="4"/>
                    <a:pt x="26" y="7"/>
                  </a:cubicBezTo>
                  <a:lnTo>
                    <a:pt x="26" y="14"/>
                  </a:lnTo>
                  <a:cubicBezTo>
                    <a:pt x="36" y="8"/>
                    <a:pt x="49" y="0"/>
                    <a:pt x="62" y="0"/>
                  </a:cubicBezTo>
                  <a:cubicBezTo>
                    <a:pt x="76" y="0"/>
                    <a:pt x="88" y="3"/>
                    <a:pt x="95" y="17"/>
                  </a:cubicBezTo>
                  <a:cubicBezTo>
                    <a:pt x="107" y="8"/>
                    <a:pt x="122" y="0"/>
                    <a:pt x="137" y="0"/>
                  </a:cubicBezTo>
                  <a:cubicBezTo>
                    <a:pt x="169" y="0"/>
                    <a:pt x="172" y="20"/>
                    <a:pt x="172" y="44"/>
                  </a:cubicBezTo>
                  <a:lnTo>
                    <a:pt x="172" y="115"/>
                  </a:lnTo>
                  <a:cubicBezTo>
                    <a:pt x="172" y="118"/>
                    <a:pt x="171" y="120"/>
                    <a:pt x="168" y="120"/>
                  </a:cubicBezTo>
                  <a:close/>
                </a:path>
              </a:pathLst>
            </a:custGeom>
            <a:solidFill>
              <a:srgbClr val="5353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en-GB" smtClean="0"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19" name="Freeform 83"/>
            <p:cNvSpPr>
              <a:spLocks/>
            </p:cNvSpPr>
            <p:nvPr/>
          </p:nvSpPr>
          <p:spPr bwMode="gray">
            <a:xfrm>
              <a:off x="2810" y="742"/>
              <a:ext cx="45" cy="32"/>
            </a:xfrm>
            <a:custGeom>
              <a:avLst/>
              <a:gdLst>
                <a:gd name="T0" fmla="*/ 0 w 172"/>
                <a:gd name="T1" fmla="*/ 0 h 120"/>
                <a:gd name="T2" fmla="*/ 0 w 172"/>
                <a:gd name="T3" fmla="*/ 0 h 120"/>
                <a:gd name="T4" fmla="*/ 0 w 172"/>
                <a:gd name="T5" fmla="*/ 0 h 120"/>
                <a:gd name="T6" fmla="*/ 0 w 172"/>
                <a:gd name="T7" fmla="*/ 0 h 120"/>
                <a:gd name="T8" fmla="*/ 0 w 172"/>
                <a:gd name="T9" fmla="*/ 0 h 120"/>
                <a:gd name="T10" fmla="*/ 0 w 172"/>
                <a:gd name="T11" fmla="*/ 0 h 120"/>
                <a:gd name="T12" fmla="*/ 0 w 172"/>
                <a:gd name="T13" fmla="*/ 0 h 120"/>
                <a:gd name="T14" fmla="*/ 0 w 172"/>
                <a:gd name="T15" fmla="*/ 0 h 120"/>
                <a:gd name="T16" fmla="*/ 0 w 172"/>
                <a:gd name="T17" fmla="*/ 0 h 120"/>
                <a:gd name="T18" fmla="*/ 0 w 172"/>
                <a:gd name="T19" fmla="*/ 0 h 120"/>
                <a:gd name="T20" fmla="*/ 0 w 172"/>
                <a:gd name="T21" fmla="*/ 0 h 120"/>
                <a:gd name="T22" fmla="*/ 0 w 172"/>
                <a:gd name="T23" fmla="*/ 0 h 120"/>
                <a:gd name="T24" fmla="*/ 0 w 172"/>
                <a:gd name="T25" fmla="*/ 0 h 120"/>
                <a:gd name="T26" fmla="*/ 0 w 172"/>
                <a:gd name="T27" fmla="*/ 0 h 120"/>
                <a:gd name="T28" fmla="*/ 0 w 172"/>
                <a:gd name="T29" fmla="*/ 0 h 120"/>
                <a:gd name="T30" fmla="*/ 0 w 172"/>
                <a:gd name="T31" fmla="*/ 0 h 120"/>
                <a:gd name="T32" fmla="*/ 0 w 172"/>
                <a:gd name="T33" fmla="*/ 0 h 120"/>
                <a:gd name="T34" fmla="*/ 0 w 172"/>
                <a:gd name="T35" fmla="*/ 0 h 120"/>
                <a:gd name="T36" fmla="*/ 0 w 172"/>
                <a:gd name="T37" fmla="*/ 0 h 120"/>
                <a:gd name="T38" fmla="*/ 0 w 172"/>
                <a:gd name="T39" fmla="*/ 0 h 120"/>
                <a:gd name="T40" fmla="*/ 0 w 172"/>
                <a:gd name="T41" fmla="*/ 0 h 120"/>
                <a:gd name="T42" fmla="*/ 0 w 172"/>
                <a:gd name="T43" fmla="*/ 0 h 120"/>
                <a:gd name="T44" fmla="*/ 0 w 172"/>
                <a:gd name="T45" fmla="*/ 0 h 120"/>
                <a:gd name="T46" fmla="*/ 0 w 172"/>
                <a:gd name="T47" fmla="*/ 0 h 120"/>
                <a:gd name="T48" fmla="*/ 0 w 172"/>
                <a:gd name="T49" fmla="*/ 0 h 120"/>
                <a:gd name="T50" fmla="*/ 0 w 172"/>
                <a:gd name="T51" fmla="*/ 0 h 120"/>
                <a:gd name="T52" fmla="*/ 0 w 172"/>
                <a:gd name="T53" fmla="*/ 0 h 120"/>
                <a:gd name="T54" fmla="*/ 0 w 172"/>
                <a:gd name="T55" fmla="*/ 0 h 120"/>
                <a:gd name="T56" fmla="*/ 0 w 172"/>
                <a:gd name="T57" fmla="*/ 0 h 120"/>
                <a:gd name="T58" fmla="*/ 0 w 172"/>
                <a:gd name="T59" fmla="*/ 0 h 120"/>
                <a:gd name="T60" fmla="*/ 0 w 172"/>
                <a:gd name="T61" fmla="*/ 0 h 120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172" h="120">
                  <a:moveTo>
                    <a:pt x="168" y="120"/>
                  </a:moveTo>
                  <a:lnTo>
                    <a:pt x="168" y="120"/>
                  </a:lnTo>
                  <a:lnTo>
                    <a:pt x="151" y="120"/>
                  </a:lnTo>
                  <a:cubicBezTo>
                    <a:pt x="147" y="120"/>
                    <a:pt x="146" y="118"/>
                    <a:pt x="146" y="115"/>
                  </a:cubicBezTo>
                  <a:lnTo>
                    <a:pt x="146" y="47"/>
                  </a:lnTo>
                  <a:cubicBezTo>
                    <a:pt x="146" y="29"/>
                    <a:pt x="142" y="24"/>
                    <a:pt x="130" y="24"/>
                  </a:cubicBezTo>
                  <a:cubicBezTo>
                    <a:pt x="121" y="24"/>
                    <a:pt x="106" y="31"/>
                    <a:pt x="99" y="35"/>
                  </a:cubicBezTo>
                  <a:cubicBezTo>
                    <a:pt x="99" y="37"/>
                    <a:pt x="99" y="42"/>
                    <a:pt x="99" y="47"/>
                  </a:cubicBezTo>
                  <a:lnTo>
                    <a:pt x="99" y="115"/>
                  </a:lnTo>
                  <a:cubicBezTo>
                    <a:pt x="99" y="118"/>
                    <a:pt x="98" y="120"/>
                    <a:pt x="95" y="120"/>
                  </a:cubicBezTo>
                  <a:lnTo>
                    <a:pt x="77" y="120"/>
                  </a:lnTo>
                  <a:cubicBezTo>
                    <a:pt x="74" y="120"/>
                    <a:pt x="73" y="118"/>
                    <a:pt x="73" y="115"/>
                  </a:cubicBezTo>
                  <a:lnTo>
                    <a:pt x="73" y="46"/>
                  </a:lnTo>
                  <a:cubicBezTo>
                    <a:pt x="73" y="31"/>
                    <a:pt x="69" y="24"/>
                    <a:pt x="57" y="24"/>
                  </a:cubicBezTo>
                  <a:cubicBezTo>
                    <a:pt x="49" y="24"/>
                    <a:pt x="35" y="30"/>
                    <a:pt x="26" y="35"/>
                  </a:cubicBezTo>
                  <a:lnTo>
                    <a:pt x="26" y="115"/>
                  </a:lnTo>
                  <a:cubicBezTo>
                    <a:pt x="26" y="118"/>
                    <a:pt x="25" y="120"/>
                    <a:pt x="22" y="120"/>
                  </a:cubicBezTo>
                  <a:lnTo>
                    <a:pt x="4" y="120"/>
                  </a:lnTo>
                  <a:cubicBezTo>
                    <a:pt x="1" y="120"/>
                    <a:pt x="0" y="118"/>
                    <a:pt x="0" y="115"/>
                  </a:cubicBezTo>
                  <a:lnTo>
                    <a:pt x="0" y="7"/>
                  </a:lnTo>
                  <a:cubicBezTo>
                    <a:pt x="0" y="4"/>
                    <a:pt x="1" y="2"/>
                    <a:pt x="4" y="2"/>
                  </a:cubicBezTo>
                  <a:lnTo>
                    <a:pt x="21" y="2"/>
                  </a:lnTo>
                  <a:cubicBezTo>
                    <a:pt x="25" y="2"/>
                    <a:pt x="26" y="4"/>
                    <a:pt x="26" y="7"/>
                  </a:cubicBezTo>
                  <a:lnTo>
                    <a:pt x="26" y="14"/>
                  </a:lnTo>
                  <a:lnTo>
                    <a:pt x="27" y="14"/>
                  </a:lnTo>
                  <a:cubicBezTo>
                    <a:pt x="36" y="8"/>
                    <a:pt x="49" y="0"/>
                    <a:pt x="62" y="0"/>
                  </a:cubicBezTo>
                  <a:cubicBezTo>
                    <a:pt x="76" y="0"/>
                    <a:pt x="88" y="3"/>
                    <a:pt x="95" y="17"/>
                  </a:cubicBezTo>
                  <a:cubicBezTo>
                    <a:pt x="107" y="8"/>
                    <a:pt x="122" y="0"/>
                    <a:pt x="137" y="0"/>
                  </a:cubicBezTo>
                  <a:cubicBezTo>
                    <a:pt x="169" y="0"/>
                    <a:pt x="172" y="20"/>
                    <a:pt x="172" y="44"/>
                  </a:cubicBezTo>
                  <a:lnTo>
                    <a:pt x="172" y="115"/>
                  </a:lnTo>
                  <a:cubicBezTo>
                    <a:pt x="172" y="118"/>
                    <a:pt x="171" y="120"/>
                    <a:pt x="168" y="120"/>
                  </a:cubicBezTo>
                  <a:close/>
                </a:path>
              </a:pathLst>
            </a:custGeom>
            <a:solidFill>
              <a:srgbClr val="5353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en-GB" smtClean="0"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20" name="Freeform 84"/>
            <p:cNvSpPr>
              <a:spLocks noEditPoints="1"/>
            </p:cNvSpPr>
            <p:nvPr/>
          </p:nvSpPr>
          <p:spPr bwMode="gray">
            <a:xfrm>
              <a:off x="2860" y="731"/>
              <a:ext cx="7" cy="43"/>
            </a:xfrm>
            <a:custGeom>
              <a:avLst/>
              <a:gdLst>
                <a:gd name="T0" fmla="*/ 0 w 28"/>
                <a:gd name="T1" fmla="*/ 0 h 163"/>
                <a:gd name="T2" fmla="*/ 0 w 28"/>
                <a:gd name="T3" fmla="*/ 0 h 163"/>
                <a:gd name="T4" fmla="*/ 0 w 28"/>
                <a:gd name="T5" fmla="*/ 0 h 163"/>
                <a:gd name="T6" fmla="*/ 0 w 28"/>
                <a:gd name="T7" fmla="*/ 0 h 163"/>
                <a:gd name="T8" fmla="*/ 0 w 28"/>
                <a:gd name="T9" fmla="*/ 0 h 163"/>
                <a:gd name="T10" fmla="*/ 0 w 28"/>
                <a:gd name="T11" fmla="*/ 0 h 163"/>
                <a:gd name="T12" fmla="*/ 0 w 28"/>
                <a:gd name="T13" fmla="*/ 0 h 163"/>
                <a:gd name="T14" fmla="*/ 0 w 28"/>
                <a:gd name="T15" fmla="*/ 0 h 163"/>
                <a:gd name="T16" fmla="*/ 0 w 28"/>
                <a:gd name="T17" fmla="*/ 0 h 163"/>
                <a:gd name="T18" fmla="*/ 0 w 28"/>
                <a:gd name="T19" fmla="*/ 0 h 163"/>
                <a:gd name="T20" fmla="*/ 0 w 28"/>
                <a:gd name="T21" fmla="*/ 0 h 163"/>
                <a:gd name="T22" fmla="*/ 0 w 28"/>
                <a:gd name="T23" fmla="*/ 0 h 163"/>
                <a:gd name="T24" fmla="*/ 0 w 28"/>
                <a:gd name="T25" fmla="*/ 0 h 163"/>
                <a:gd name="T26" fmla="*/ 0 w 28"/>
                <a:gd name="T27" fmla="*/ 0 h 163"/>
                <a:gd name="T28" fmla="*/ 0 w 28"/>
                <a:gd name="T29" fmla="*/ 0 h 163"/>
                <a:gd name="T30" fmla="*/ 0 w 28"/>
                <a:gd name="T31" fmla="*/ 0 h 163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28" h="163">
                  <a:moveTo>
                    <a:pt x="27" y="158"/>
                  </a:moveTo>
                  <a:lnTo>
                    <a:pt x="27" y="158"/>
                  </a:lnTo>
                  <a:cubicBezTo>
                    <a:pt x="27" y="161"/>
                    <a:pt x="26" y="163"/>
                    <a:pt x="23" y="163"/>
                  </a:cubicBezTo>
                  <a:lnTo>
                    <a:pt x="6" y="163"/>
                  </a:lnTo>
                  <a:cubicBezTo>
                    <a:pt x="2" y="163"/>
                    <a:pt x="1" y="161"/>
                    <a:pt x="1" y="158"/>
                  </a:cubicBezTo>
                  <a:lnTo>
                    <a:pt x="1" y="50"/>
                  </a:lnTo>
                  <a:cubicBezTo>
                    <a:pt x="1" y="46"/>
                    <a:pt x="2" y="45"/>
                    <a:pt x="6" y="45"/>
                  </a:cubicBezTo>
                  <a:lnTo>
                    <a:pt x="23" y="45"/>
                  </a:lnTo>
                  <a:cubicBezTo>
                    <a:pt x="26" y="45"/>
                    <a:pt x="27" y="47"/>
                    <a:pt x="27" y="50"/>
                  </a:cubicBezTo>
                  <a:lnTo>
                    <a:pt x="27" y="158"/>
                  </a:lnTo>
                  <a:close/>
                  <a:moveTo>
                    <a:pt x="14" y="28"/>
                  </a:moveTo>
                  <a:lnTo>
                    <a:pt x="14" y="28"/>
                  </a:lnTo>
                  <a:cubicBezTo>
                    <a:pt x="2" y="28"/>
                    <a:pt x="0" y="21"/>
                    <a:pt x="0" y="14"/>
                  </a:cubicBezTo>
                  <a:cubicBezTo>
                    <a:pt x="0" y="6"/>
                    <a:pt x="3" y="0"/>
                    <a:pt x="14" y="0"/>
                  </a:cubicBezTo>
                  <a:cubicBezTo>
                    <a:pt x="26" y="0"/>
                    <a:pt x="28" y="6"/>
                    <a:pt x="28" y="14"/>
                  </a:cubicBezTo>
                  <a:cubicBezTo>
                    <a:pt x="28" y="21"/>
                    <a:pt x="26" y="28"/>
                    <a:pt x="14" y="28"/>
                  </a:cubicBezTo>
                  <a:close/>
                </a:path>
              </a:pathLst>
            </a:custGeom>
            <a:solidFill>
              <a:srgbClr val="5353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en-GB" smtClean="0"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21" name="Freeform 85"/>
            <p:cNvSpPr>
              <a:spLocks/>
            </p:cNvSpPr>
            <p:nvPr/>
          </p:nvSpPr>
          <p:spPr bwMode="gray">
            <a:xfrm>
              <a:off x="2871" y="742"/>
              <a:ext cx="24" cy="32"/>
            </a:xfrm>
            <a:custGeom>
              <a:avLst/>
              <a:gdLst>
                <a:gd name="T0" fmla="*/ 0 w 91"/>
                <a:gd name="T1" fmla="*/ 0 h 122"/>
                <a:gd name="T2" fmla="*/ 0 w 91"/>
                <a:gd name="T3" fmla="*/ 0 h 122"/>
                <a:gd name="T4" fmla="*/ 0 w 91"/>
                <a:gd name="T5" fmla="*/ 0 h 122"/>
                <a:gd name="T6" fmla="*/ 0 w 91"/>
                <a:gd name="T7" fmla="*/ 0 h 122"/>
                <a:gd name="T8" fmla="*/ 0 w 91"/>
                <a:gd name="T9" fmla="*/ 0 h 122"/>
                <a:gd name="T10" fmla="*/ 0 w 91"/>
                <a:gd name="T11" fmla="*/ 0 h 122"/>
                <a:gd name="T12" fmla="*/ 0 w 91"/>
                <a:gd name="T13" fmla="*/ 0 h 122"/>
                <a:gd name="T14" fmla="*/ 0 w 91"/>
                <a:gd name="T15" fmla="*/ 0 h 122"/>
                <a:gd name="T16" fmla="*/ 0 w 91"/>
                <a:gd name="T17" fmla="*/ 0 h 122"/>
                <a:gd name="T18" fmla="*/ 0 w 91"/>
                <a:gd name="T19" fmla="*/ 0 h 122"/>
                <a:gd name="T20" fmla="*/ 0 w 91"/>
                <a:gd name="T21" fmla="*/ 0 h 122"/>
                <a:gd name="T22" fmla="*/ 0 w 91"/>
                <a:gd name="T23" fmla="*/ 0 h 122"/>
                <a:gd name="T24" fmla="*/ 0 w 91"/>
                <a:gd name="T25" fmla="*/ 0 h 122"/>
                <a:gd name="T26" fmla="*/ 0 w 91"/>
                <a:gd name="T27" fmla="*/ 0 h 122"/>
                <a:gd name="T28" fmla="*/ 0 w 91"/>
                <a:gd name="T29" fmla="*/ 0 h 122"/>
                <a:gd name="T30" fmla="*/ 0 w 91"/>
                <a:gd name="T31" fmla="*/ 0 h 122"/>
                <a:gd name="T32" fmla="*/ 0 w 91"/>
                <a:gd name="T33" fmla="*/ 0 h 122"/>
                <a:gd name="T34" fmla="*/ 0 w 91"/>
                <a:gd name="T35" fmla="*/ 0 h 122"/>
                <a:gd name="T36" fmla="*/ 0 w 91"/>
                <a:gd name="T37" fmla="*/ 0 h 122"/>
                <a:gd name="T38" fmla="*/ 0 w 91"/>
                <a:gd name="T39" fmla="*/ 0 h 122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91" h="122">
                  <a:moveTo>
                    <a:pt x="43" y="122"/>
                  </a:moveTo>
                  <a:lnTo>
                    <a:pt x="43" y="122"/>
                  </a:lnTo>
                  <a:cubicBezTo>
                    <a:pt x="31" y="122"/>
                    <a:pt x="14" y="120"/>
                    <a:pt x="5" y="116"/>
                  </a:cubicBezTo>
                  <a:cubicBezTo>
                    <a:pt x="1" y="114"/>
                    <a:pt x="0" y="112"/>
                    <a:pt x="0" y="108"/>
                  </a:cubicBezTo>
                  <a:lnTo>
                    <a:pt x="2" y="100"/>
                  </a:lnTo>
                  <a:cubicBezTo>
                    <a:pt x="3" y="97"/>
                    <a:pt x="4" y="96"/>
                    <a:pt x="8" y="97"/>
                  </a:cubicBezTo>
                  <a:cubicBezTo>
                    <a:pt x="19" y="99"/>
                    <a:pt x="34" y="100"/>
                    <a:pt x="42" y="100"/>
                  </a:cubicBezTo>
                  <a:cubicBezTo>
                    <a:pt x="58" y="100"/>
                    <a:pt x="64" y="96"/>
                    <a:pt x="64" y="86"/>
                  </a:cubicBezTo>
                  <a:cubicBezTo>
                    <a:pt x="64" y="75"/>
                    <a:pt x="60" y="73"/>
                    <a:pt x="45" y="70"/>
                  </a:cubicBezTo>
                  <a:cubicBezTo>
                    <a:pt x="21" y="67"/>
                    <a:pt x="1" y="62"/>
                    <a:pt x="1" y="36"/>
                  </a:cubicBezTo>
                  <a:cubicBezTo>
                    <a:pt x="1" y="12"/>
                    <a:pt x="19" y="0"/>
                    <a:pt x="46" y="0"/>
                  </a:cubicBezTo>
                  <a:cubicBezTo>
                    <a:pt x="56" y="0"/>
                    <a:pt x="72" y="1"/>
                    <a:pt x="82" y="5"/>
                  </a:cubicBezTo>
                  <a:cubicBezTo>
                    <a:pt x="86" y="7"/>
                    <a:pt x="88" y="8"/>
                    <a:pt x="87" y="12"/>
                  </a:cubicBezTo>
                  <a:lnTo>
                    <a:pt x="85" y="21"/>
                  </a:lnTo>
                  <a:cubicBezTo>
                    <a:pt x="85" y="24"/>
                    <a:pt x="83" y="25"/>
                    <a:pt x="79" y="24"/>
                  </a:cubicBezTo>
                  <a:cubicBezTo>
                    <a:pt x="68" y="23"/>
                    <a:pt x="55" y="21"/>
                    <a:pt x="46" y="21"/>
                  </a:cubicBezTo>
                  <a:cubicBezTo>
                    <a:pt x="31" y="21"/>
                    <a:pt x="27" y="26"/>
                    <a:pt x="27" y="35"/>
                  </a:cubicBezTo>
                  <a:cubicBezTo>
                    <a:pt x="27" y="44"/>
                    <a:pt x="33" y="45"/>
                    <a:pt x="48" y="48"/>
                  </a:cubicBezTo>
                  <a:cubicBezTo>
                    <a:pt x="70" y="51"/>
                    <a:pt x="91" y="56"/>
                    <a:pt x="91" y="84"/>
                  </a:cubicBezTo>
                  <a:cubicBezTo>
                    <a:pt x="91" y="112"/>
                    <a:pt x="67" y="122"/>
                    <a:pt x="43" y="122"/>
                  </a:cubicBezTo>
                  <a:close/>
                </a:path>
              </a:pathLst>
            </a:custGeom>
            <a:solidFill>
              <a:srgbClr val="5353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en-GB" smtClean="0"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22" name="Freeform 86"/>
            <p:cNvSpPr>
              <a:spLocks/>
            </p:cNvSpPr>
            <p:nvPr/>
          </p:nvSpPr>
          <p:spPr bwMode="gray">
            <a:xfrm>
              <a:off x="2897" y="742"/>
              <a:ext cx="25" cy="32"/>
            </a:xfrm>
            <a:custGeom>
              <a:avLst/>
              <a:gdLst>
                <a:gd name="T0" fmla="*/ 0 w 92"/>
                <a:gd name="T1" fmla="*/ 0 h 122"/>
                <a:gd name="T2" fmla="*/ 0 w 92"/>
                <a:gd name="T3" fmla="*/ 0 h 122"/>
                <a:gd name="T4" fmla="*/ 0 w 92"/>
                <a:gd name="T5" fmla="*/ 0 h 122"/>
                <a:gd name="T6" fmla="*/ 0 w 92"/>
                <a:gd name="T7" fmla="*/ 0 h 122"/>
                <a:gd name="T8" fmla="*/ 0 w 92"/>
                <a:gd name="T9" fmla="*/ 0 h 122"/>
                <a:gd name="T10" fmla="*/ 0 w 92"/>
                <a:gd name="T11" fmla="*/ 0 h 122"/>
                <a:gd name="T12" fmla="*/ 0 w 92"/>
                <a:gd name="T13" fmla="*/ 0 h 122"/>
                <a:gd name="T14" fmla="*/ 0 w 92"/>
                <a:gd name="T15" fmla="*/ 0 h 122"/>
                <a:gd name="T16" fmla="*/ 0 w 92"/>
                <a:gd name="T17" fmla="*/ 0 h 122"/>
                <a:gd name="T18" fmla="*/ 0 w 92"/>
                <a:gd name="T19" fmla="*/ 0 h 122"/>
                <a:gd name="T20" fmla="*/ 0 w 92"/>
                <a:gd name="T21" fmla="*/ 0 h 122"/>
                <a:gd name="T22" fmla="*/ 0 w 92"/>
                <a:gd name="T23" fmla="*/ 0 h 122"/>
                <a:gd name="T24" fmla="*/ 0 w 92"/>
                <a:gd name="T25" fmla="*/ 0 h 122"/>
                <a:gd name="T26" fmla="*/ 0 w 92"/>
                <a:gd name="T27" fmla="*/ 0 h 122"/>
                <a:gd name="T28" fmla="*/ 0 w 92"/>
                <a:gd name="T29" fmla="*/ 0 h 122"/>
                <a:gd name="T30" fmla="*/ 0 w 92"/>
                <a:gd name="T31" fmla="*/ 0 h 122"/>
                <a:gd name="T32" fmla="*/ 0 w 92"/>
                <a:gd name="T33" fmla="*/ 0 h 122"/>
                <a:gd name="T34" fmla="*/ 0 w 92"/>
                <a:gd name="T35" fmla="*/ 0 h 122"/>
                <a:gd name="T36" fmla="*/ 0 w 92"/>
                <a:gd name="T37" fmla="*/ 0 h 122"/>
                <a:gd name="T38" fmla="*/ 0 w 92"/>
                <a:gd name="T39" fmla="*/ 0 h 122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92" h="122">
                  <a:moveTo>
                    <a:pt x="43" y="122"/>
                  </a:moveTo>
                  <a:lnTo>
                    <a:pt x="43" y="122"/>
                  </a:lnTo>
                  <a:cubicBezTo>
                    <a:pt x="31" y="122"/>
                    <a:pt x="15" y="120"/>
                    <a:pt x="6" y="116"/>
                  </a:cubicBezTo>
                  <a:cubicBezTo>
                    <a:pt x="1" y="114"/>
                    <a:pt x="0" y="112"/>
                    <a:pt x="1" y="108"/>
                  </a:cubicBezTo>
                  <a:lnTo>
                    <a:pt x="3" y="100"/>
                  </a:lnTo>
                  <a:cubicBezTo>
                    <a:pt x="3" y="97"/>
                    <a:pt x="5" y="96"/>
                    <a:pt x="9" y="97"/>
                  </a:cubicBezTo>
                  <a:cubicBezTo>
                    <a:pt x="19" y="99"/>
                    <a:pt x="35" y="100"/>
                    <a:pt x="43" y="100"/>
                  </a:cubicBezTo>
                  <a:cubicBezTo>
                    <a:pt x="58" y="100"/>
                    <a:pt x="64" y="96"/>
                    <a:pt x="64" y="86"/>
                  </a:cubicBezTo>
                  <a:cubicBezTo>
                    <a:pt x="64" y="75"/>
                    <a:pt x="60" y="73"/>
                    <a:pt x="45" y="70"/>
                  </a:cubicBezTo>
                  <a:cubicBezTo>
                    <a:pt x="22" y="67"/>
                    <a:pt x="1" y="62"/>
                    <a:pt x="1" y="36"/>
                  </a:cubicBezTo>
                  <a:cubicBezTo>
                    <a:pt x="1" y="12"/>
                    <a:pt x="19" y="0"/>
                    <a:pt x="46" y="0"/>
                  </a:cubicBezTo>
                  <a:cubicBezTo>
                    <a:pt x="56" y="0"/>
                    <a:pt x="73" y="1"/>
                    <a:pt x="83" y="5"/>
                  </a:cubicBezTo>
                  <a:cubicBezTo>
                    <a:pt x="87" y="7"/>
                    <a:pt x="88" y="8"/>
                    <a:pt x="88" y="12"/>
                  </a:cubicBezTo>
                  <a:lnTo>
                    <a:pt x="86" y="21"/>
                  </a:lnTo>
                  <a:cubicBezTo>
                    <a:pt x="85" y="24"/>
                    <a:pt x="84" y="25"/>
                    <a:pt x="79" y="24"/>
                  </a:cubicBezTo>
                  <a:cubicBezTo>
                    <a:pt x="69" y="23"/>
                    <a:pt x="56" y="21"/>
                    <a:pt x="47" y="21"/>
                  </a:cubicBezTo>
                  <a:cubicBezTo>
                    <a:pt x="31" y="21"/>
                    <a:pt x="28" y="26"/>
                    <a:pt x="28" y="35"/>
                  </a:cubicBezTo>
                  <a:cubicBezTo>
                    <a:pt x="28" y="44"/>
                    <a:pt x="34" y="45"/>
                    <a:pt x="48" y="48"/>
                  </a:cubicBezTo>
                  <a:cubicBezTo>
                    <a:pt x="71" y="51"/>
                    <a:pt x="92" y="56"/>
                    <a:pt x="92" y="84"/>
                  </a:cubicBezTo>
                  <a:cubicBezTo>
                    <a:pt x="92" y="112"/>
                    <a:pt x="68" y="122"/>
                    <a:pt x="43" y="122"/>
                  </a:cubicBezTo>
                  <a:close/>
                </a:path>
              </a:pathLst>
            </a:custGeom>
            <a:solidFill>
              <a:srgbClr val="5353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en-GB" smtClean="0"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23" name="Freeform 87"/>
            <p:cNvSpPr>
              <a:spLocks noEditPoints="1"/>
            </p:cNvSpPr>
            <p:nvPr/>
          </p:nvSpPr>
          <p:spPr bwMode="gray">
            <a:xfrm>
              <a:off x="2925" y="731"/>
              <a:ext cx="8" cy="43"/>
            </a:xfrm>
            <a:custGeom>
              <a:avLst/>
              <a:gdLst>
                <a:gd name="T0" fmla="*/ 0 w 28"/>
                <a:gd name="T1" fmla="*/ 0 h 163"/>
                <a:gd name="T2" fmla="*/ 0 w 28"/>
                <a:gd name="T3" fmla="*/ 0 h 163"/>
                <a:gd name="T4" fmla="*/ 0 w 28"/>
                <a:gd name="T5" fmla="*/ 0 h 163"/>
                <a:gd name="T6" fmla="*/ 0 w 28"/>
                <a:gd name="T7" fmla="*/ 0 h 163"/>
                <a:gd name="T8" fmla="*/ 0 w 28"/>
                <a:gd name="T9" fmla="*/ 0 h 163"/>
                <a:gd name="T10" fmla="*/ 0 w 28"/>
                <a:gd name="T11" fmla="*/ 0 h 163"/>
                <a:gd name="T12" fmla="*/ 0 w 28"/>
                <a:gd name="T13" fmla="*/ 0 h 163"/>
                <a:gd name="T14" fmla="*/ 0 w 28"/>
                <a:gd name="T15" fmla="*/ 0 h 163"/>
                <a:gd name="T16" fmla="*/ 0 w 28"/>
                <a:gd name="T17" fmla="*/ 0 h 163"/>
                <a:gd name="T18" fmla="*/ 0 w 28"/>
                <a:gd name="T19" fmla="*/ 0 h 163"/>
                <a:gd name="T20" fmla="*/ 0 w 28"/>
                <a:gd name="T21" fmla="*/ 0 h 163"/>
                <a:gd name="T22" fmla="*/ 0 w 28"/>
                <a:gd name="T23" fmla="*/ 0 h 163"/>
                <a:gd name="T24" fmla="*/ 0 w 28"/>
                <a:gd name="T25" fmla="*/ 0 h 163"/>
                <a:gd name="T26" fmla="*/ 0 w 28"/>
                <a:gd name="T27" fmla="*/ 0 h 163"/>
                <a:gd name="T28" fmla="*/ 0 w 28"/>
                <a:gd name="T29" fmla="*/ 0 h 163"/>
                <a:gd name="T30" fmla="*/ 0 w 28"/>
                <a:gd name="T31" fmla="*/ 0 h 163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28" h="163">
                  <a:moveTo>
                    <a:pt x="27" y="158"/>
                  </a:moveTo>
                  <a:lnTo>
                    <a:pt x="27" y="158"/>
                  </a:lnTo>
                  <a:cubicBezTo>
                    <a:pt x="27" y="161"/>
                    <a:pt x="26" y="163"/>
                    <a:pt x="23" y="163"/>
                  </a:cubicBezTo>
                  <a:lnTo>
                    <a:pt x="5" y="163"/>
                  </a:lnTo>
                  <a:cubicBezTo>
                    <a:pt x="2" y="163"/>
                    <a:pt x="1" y="161"/>
                    <a:pt x="1" y="158"/>
                  </a:cubicBezTo>
                  <a:lnTo>
                    <a:pt x="1" y="50"/>
                  </a:lnTo>
                  <a:cubicBezTo>
                    <a:pt x="1" y="46"/>
                    <a:pt x="2" y="45"/>
                    <a:pt x="5" y="45"/>
                  </a:cubicBezTo>
                  <a:lnTo>
                    <a:pt x="23" y="45"/>
                  </a:lnTo>
                  <a:cubicBezTo>
                    <a:pt x="26" y="45"/>
                    <a:pt x="27" y="47"/>
                    <a:pt x="27" y="50"/>
                  </a:cubicBezTo>
                  <a:lnTo>
                    <a:pt x="27" y="158"/>
                  </a:lnTo>
                  <a:close/>
                  <a:moveTo>
                    <a:pt x="14" y="28"/>
                  </a:moveTo>
                  <a:lnTo>
                    <a:pt x="14" y="28"/>
                  </a:lnTo>
                  <a:cubicBezTo>
                    <a:pt x="2" y="28"/>
                    <a:pt x="0" y="21"/>
                    <a:pt x="0" y="14"/>
                  </a:cubicBezTo>
                  <a:cubicBezTo>
                    <a:pt x="0" y="6"/>
                    <a:pt x="3" y="0"/>
                    <a:pt x="14" y="0"/>
                  </a:cubicBezTo>
                  <a:cubicBezTo>
                    <a:pt x="26" y="0"/>
                    <a:pt x="28" y="6"/>
                    <a:pt x="28" y="14"/>
                  </a:cubicBezTo>
                  <a:cubicBezTo>
                    <a:pt x="28" y="21"/>
                    <a:pt x="26" y="28"/>
                    <a:pt x="14" y="28"/>
                  </a:cubicBezTo>
                  <a:close/>
                </a:path>
              </a:pathLst>
            </a:custGeom>
            <a:solidFill>
              <a:srgbClr val="5353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en-GB" smtClean="0"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24" name="Freeform 88"/>
            <p:cNvSpPr>
              <a:spLocks noEditPoints="1"/>
            </p:cNvSpPr>
            <p:nvPr/>
          </p:nvSpPr>
          <p:spPr bwMode="gray">
            <a:xfrm>
              <a:off x="2937" y="742"/>
              <a:ext cx="27" cy="32"/>
            </a:xfrm>
            <a:custGeom>
              <a:avLst/>
              <a:gdLst>
                <a:gd name="T0" fmla="*/ 0 w 104"/>
                <a:gd name="T1" fmla="*/ 0 h 122"/>
                <a:gd name="T2" fmla="*/ 0 w 104"/>
                <a:gd name="T3" fmla="*/ 0 h 122"/>
                <a:gd name="T4" fmla="*/ 0 w 104"/>
                <a:gd name="T5" fmla="*/ 0 h 122"/>
                <a:gd name="T6" fmla="*/ 0 w 104"/>
                <a:gd name="T7" fmla="*/ 0 h 122"/>
                <a:gd name="T8" fmla="*/ 0 w 104"/>
                <a:gd name="T9" fmla="*/ 0 h 122"/>
                <a:gd name="T10" fmla="*/ 0 w 104"/>
                <a:gd name="T11" fmla="*/ 0 h 122"/>
                <a:gd name="T12" fmla="*/ 0 w 104"/>
                <a:gd name="T13" fmla="*/ 0 h 122"/>
                <a:gd name="T14" fmla="*/ 0 w 104"/>
                <a:gd name="T15" fmla="*/ 0 h 122"/>
                <a:gd name="T16" fmla="*/ 0 w 104"/>
                <a:gd name="T17" fmla="*/ 0 h 122"/>
                <a:gd name="T18" fmla="*/ 0 w 104"/>
                <a:gd name="T19" fmla="*/ 0 h 122"/>
                <a:gd name="T20" fmla="*/ 0 w 104"/>
                <a:gd name="T21" fmla="*/ 0 h 122"/>
                <a:gd name="T22" fmla="*/ 0 w 104"/>
                <a:gd name="T23" fmla="*/ 0 h 12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04" h="122">
                  <a:moveTo>
                    <a:pt x="51" y="23"/>
                  </a:moveTo>
                  <a:lnTo>
                    <a:pt x="51" y="23"/>
                  </a:lnTo>
                  <a:cubicBezTo>
                    <a:pt x="31" y="23"/>
                    <a:pt x="26" y="36"/>
                    <a:pt x="26" y="61"/>
                  </a:cubicBezTo>
                  <a:cubicBezTo>
                    <a:pt x="26" y="86"/>
                    <a:pt x="31" y="99"/>
                    <a:pt x="51" y="99"/>
                  </a:cubicBezTo>
                  <a:cubicBezTo>
                    <a:pt x="73" y="99"/>
                    <a:pt x="77" y="86"/>
                    <a:pt x="77" y="61"/>
                  </a:cubicBezTo>
                  <a:cubicBezTo>
                    <a:pt x="77" y="35"/>
                    <a:pt x="73" y="23"/>
                    <a:pt x="51" y="23"/>
                  </a:cubicBezTo>
                  <a:close/>
                  <a:moveTo>
                    <a:pt x="51" y="122"/>
                  </a:moveTo>
                  <a:lnTo>
                    <a:pt x="51" y="122"/>
                  </a:lnTo>
                  <a:cubicBezTo>
                    <a:pt x="3" y="122"/>
                    <a:pt x="0" y="86"/>
                    <a:pt x="0" y="59"/>
                  </a:cubicBezTo>
                  <a:cubicBezTo>
                    <a:pt x="0" y="36"/>
                    <a:pt x="5" y="0"/>
                    <a:pt x="51" y="0"/>
                  </a:cubicBezTo>
                  <a:cubicBezTo>
                    <a:pt x="98" y="0"/>
                    <a:pt x="104" y="31"/>
                    <a:pt x="104" y="59"/>
                  </a:cubicBezTo>
                  <a:cubicBezTo>
                    <a:pt x="104" y="86"/>
                    <a:pt x="101" y="122"/>
                    <a:pt x="51" y="122"/>
                  </a:cubicBezTo>
                  <a:close/>
                </a:path>
              </a:pathLst>
            </a:custGeom>
            <a:solidFill>
              <a:srgbClr val="5353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en-GB" smtClean="0"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25" name="Freeform 89"/>
            <p:cNvSpPr>
              <a:spLocks/>
            </p:cNvSpPr>
            <p:nvPr/>
          </p:nvSpPr>
          <p:spPr bwMode="gray">
            <a:xfrm>
              <a:off x="2968" y="742"/>
              <a:ext cx="26" cy="32"/>
            </a:xfrm>
            <a:custGeom>
              <a:avLst/>
              <a:gdLst>
                <a:gd name="T0" fmla="*/ 0 w 102"/>
                <a:gd name="T1" fmla="*/ 0 h 120"/>
                <a:gd name="T2" fmla="*/ 0 w 102"/>
                <a:gd name="T3" fmla="*/ 0 h 120"/>
                <a:gd name="T4" fmla="*/ 0 w 102"/>
                <a:gd name="T5" fmla="*/ 0 h 120"/>
                <a:gd name="T6" fmla="*/ 0 w 102"/>
                <a:gd name="T7" fmla="*/ 0 h 120"/>
                <a:gd name="T8" fmla="*/ 0 w 102"/>
                <a:gd name="T9" fmla="*/ 0 h 120"/>
                <a:gd name="T10" fmla="*/ 0 w 102"/>
                <a:gd name="T11" fmla="*/ 0 h 120"/>
                <a:gd name="T12" fmla="*/ 0 w 102"/>
                <a:gd name="T13" fmla="*/ 0 h 120"/>
                <a:gd name="T14" fmla="*/ 0 w 102"/>
                <a:gd name="T15" fmla="*/ 0 h 120"/>
                <a:gd name="T16" fmla="*/ 0 w 102"/>
                <a:gd name="T17" fmla="*/ 0 h 120"/>
                <a:gd name="T18" fmla="*/ 0 w 102"/>
                <a:gd name="T19" fmla="*/ 0 h 120"/>
                <a:gd name="T20" fmla="*/ 0 w 102"/>
                <a:gd name="T21" fmla="*/ 0 h 120"/>
                <a:gd name="T22" fmla="*/ 0 w 102"/>
                <a:gd name="T23" fmla="*/ 0 h 120"/>
                <a:gd name="T24" fmla="*/ 0 w 102"/>
                <a:gd name="T25" fmla="*/ 0 h 120"/>
                <a:gd name="T26" fmla="*/ 0 w 102"/>
                <a:gd name="T27" fmla="*/ 0 h 120"/>
                <a:gd name="T28" fmla="*/ 0 w 102"/>
                <a:gd name="T29" fmla="*/ 0 h 120"/>
                <a:gd name="T30" fmla="*/ 0 w 102"/>
                <a:gd name="T31" fmla="*/ 0 h 120"/>
                <a:gd name="T32" fmla="*/ 0 w 102"/>
                <a:gd name="T33" fmla="*/ 0 h 120"/>
                <a:gd name="T34" fmla="*/ 0 w 102"/>
                <a:gd name="T35" fmla="*/ 0 h 120"/>
                <a:gd name="T36" fmla="*/ 0 w 102"/>
                <a:gd name="T37" fmla="*/ 0 h 120"/>
                <a:gd name="T38" fmla="*/ 0 w 102"/>
                <a:gd name="T39" fmla="*/ 0 h 120"/>
                <a:gd name="T40" fmla="*/ 0 w 102"/>
                <a:gd name="T41" fmla="*/ 0 h 12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02" h="120">
                  <a:moveTo>
                    <a:pt x="98" y="120"/>
                  </a:moveTo>
                  <a:lnTo>
                    <a:pt x="98" y="120"/>
                  </a:lnTo>
                  <a:lnTo>
                    <a:pt x="81" y="120"/>
                  </a:lnTo>
                  <a:cubicBezTo>
                    <a:pt x="78" y="120"/>
                    <a:pt x="76" y="118"/>
                    <a:pt x="76" y="115"/>
                  </a:cubicBezTo>
                  <a:lnTo>
                    <a:pt x="76" y="48"/>
                  </a:lnTo>
                  <a:cubicBezTo>
                    <a:pt x="76" y="33"/>
                    <a:pt x="73" y="24"/>
                    <a:pt x="59" y="24"/>
                  </a:cubicBezTo>
                  <a:cubicBezTo>
                    <a:pt x="49" y="24"/>
                    <a:pt x="33" y="32"/>
                    <a:pt x="26" y="35"/>
                  </a:cubicBezTo>
                  <a:lnTo>
                    <a:pt x="26" y="115"/>
                  </a:lnTo>
                  <a:cubicBezTo>
                    <a:pt x="26" y="118"/>
                    <a:pt x="25" y="120"/>
                    <a:pt x="22" y="120"/>
                  </a:cubicBezTo>
                  <a:lnTo>
                    <a:pt x="5" y="120"/>
                  </a:lnTo>
                  <a:cubicBezTo>
                    <a:pt x="1" y="120"/>
                    <a:pt x="0" y="118"/>
                    <a:pt x="0" y="115"/>
                  </a:cubicBezTo>
                  <a:lnTo>
                    <a:pt x="0" y="7"/>
                  </a:lnTo>
                  <a:cubicBezTo>
                    <a:pt x="0" y="4"/>
                    <a:pt x="1" y="2"/>
                    <a:pt x="5" y="2"/>
                  </a:cubicBezTo>
                  <a:lnTo>
                    <a:pt x="22" y="2"/>
                  </a:lnTo>
                  <a:cubicBezTo>
                    <a:pt x="25" y="2"/>
                    <a:pt x="26" y="4"/>
                    <a:pt x="26" y="7"/>
                  </a:cubicBezTo>
                  <a:lnTo>
                    <a:pt x="26" y="14"/>
                  </a:lnTo>
                  <a:cubicBezTo>
                    <a:pt x="26" y="14"/>
                    <a:pt x="27" y="14"/>
                    <a:pt x="27" y="14"/>
                  </a:cubicBezTo>
                  <a:cubicBezTo>
                    <a:pt x="36" y="8"/>
                    <a:pt x="53" y="0"/>
                    <a:pt x="67" y="0"/>
                  </a:cubicBezTo>
                  <a:cubicBezTo>
                    <a:pt x="100" y="0"/>
                    <a:pt x="102" y="21"/>
                    <a:pt x="102" y="45"/>
                  </a:cubicBezTo>
                  <a:lnTo>
                    <a:pt x="102" y="115"/>
                  </a:lnTo>
                  <a:cubicBezTo>
                    <a:pt x="102" y="118"/>
                    <a:pt x="102" y="120"/>
                    <a:pt x="98" y="120"/>
                  </a:cubicBezTo>
                  <a:close/>
                </a:path>
              </a:pathLst>
            </a:custGeom>
            <a:solidFill>
              <a:srgbClr val="5353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/>
              <a:endParaRPr lang="en-GB" smtClean="0">
                <a:ea typeface="Arial Unicode MS" pitchFamily="34" charset="-128"/>
                <a:cs typeface="Arial Unicode MS" pitchFamily="34" charset="-128"/>
              </a:endParaRPr>
            </a:p>
          </p:txBody>
        </p:sp>
      </p:grpSp>
      <p:grpSp>
        <p:nvGrpSpPr>
          <p:cNvPr id="26" name="Group 137"/>
          <p:cNvGrpSpPr>
            <a:grpSpLocks/>
          </p:cNvGrpSpPr>
          <p:nvPr userDrawn="1"/>
        </p:nvGrpSpPr>
        <p:grpSpPr bwMode="auto">
          <a:xfrm>
            <a:off x="0" y="0"/>
            <a:ext cx="9144000" cy="1022350"/>
            <a:chOff x="0" y="0"/>
            <a:chExt cx="5760" cy="644"/>
          </a:xfrm>
        </p:grpSpPr>
        <p:sp>
          <p:nvSpPr>
            <p:cNvPr id="27" name="Rectangle 11"/>
            <p:cNvSpPr>
              <a:spLocks noChangeArrowheads="1"/>
            </p:cNvSpPr>
            <p:nvPr/>
          </p:nvSpPr>
          <p:spPr bwMode="gray">
            <a:xfrm flipV="1">
              <a:off x="0" y="0"/>
              <a:ext cx="5760" cy="64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10800000" anchor="ctr"/>
            <a:lstStyle>
              <a:lvl1pPr eaLnBrk="0" hangingPunct="0">
                <a:defRPr sz="1200">
                  <a:solidFill>
                    <a:srgbClr val="0F5494"/>
                  </a:solidFill>
                  <a:latin typeface="Verdana" pitchFamily="34" charset="0"/>
                  <a:ea typeface="MS PGothic" pitchFamily="34" charset="-128"/>
                </a:defRPr>
              </a:lvl1pPr>
              <a:lvl2pPr marL="742950" indent="-285750" eaLnBrk="0" hangingPunct="0">
                <a:defRPr sz="1200">
                  <a:solidFill>
                    <a:srgbClr val="0F5494"/>
                  </a:solidFill>
                  <a:latin typeface="Verdana" pitchFamily="34" charset="0"/>
                  <a:ea typeface="MS PGothic" pitchFamily="34" charset="-128"/>
                </a:defRPr>
              </a:lvl2pPr>
              <a:lvl3pPr marL="1143000" indent="-228600" eaLnBrk="0" hangingPunct="0">
                <a:defRPr sz="1200">
                  <a:solidFill>
                    <a:srgbClr val="0F5494"/>
                  </a:solidFill>
                  <a:latin typeface="Verdana" pitchFamily="34" charset="0"/>
                  <a:ea typeface="MS PGothic" pitchFamily="34" charset="-128"/>
                </a:defRPr>
              </a:lvl3pPr>
              <a:lvl4pPr marL="1600200" indent="-228600" eaLnBrk="0" hangingPunct="0">
                <a:defRPr sz="1200">
                  <a:solidFill>
                    <a:srgbClr val="0F5494"/>
                  </a:solidFill>
                  <a:latin typeface="Verdana" pitchFamily="34" charset="0"/>
                  <a:ea typeface="MS PGothic" pitchFamily="34" charset="-128"/>
                </a:defRPr>
              </a:lvl4pPr>
              <a:lvl5pPr marL="2057400" indent="-228600" eaLnBrk="0" hangingPunct="0">
                <a:defRPr sz="1200">
                  <a:solidFill>
                    <a:srgbClr val="0F5494"/>
                  </a:solidFill>
                  <a:latin typeface="Verdana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rgbClr val="0F5494"/>
                  </a:solidFill>
                  <a:latin typeface="Verdana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rgbClr val="0F5494"/>
                  </a:solidFill>
                  <a:latin typeface="Verdana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rgbClr val="0F5494"/>
                  </a:solidFill>
                  <a:latin typeface="Verdana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rgbClr val="0F5494"/>
                  </a:solidFill>
                  <a:latin typeface="Verdana" pitchFamily="34" charset="0"/>
                  <a:ea typeface="MS PGothic" pitchFamily="34" charset="-128"/>
                </a:defRPr>
              </a:lvl9pPr>
            </a:lstStyle>
            <a:p>
              <a:pPr eaLnBrk="1" hangingPunct="1">
                <a:defRPr/>
              </a:pPr>
              <a:endParaRPr lang="en-US" altLang="en-US" smtClean="0">
                <a:cs typeface="Arial Unicode MS" pitchFamily="34" charset="-128"/>
              </a:endParaRPr>
            </a:p>
          </p:txBody>
        </p:sp>
        <p:pic>
          <p:nvPicPr>
            <p:cNvPr id="28" name="Picture 134" descr="bandeau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0" y="0"/>
              <a:ext cx="3886" cy="6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9" name="Group 135"/>
            <p:cNvGrpSpPr>
              <a:grpSpLocks/>
            </p:cNvGrpSpPr>
            <p:nvPr userDrawn="1"/>
          </p:nvGrpSpPr>
          <p:grpSpPr bwMode="auto">
            <a:xfrm>
              <a:off x="2488" y="189"/>
              <a:ext cx="923" cy="455"/>
              <a:chOff x="2488" y="189"/>
              <a:chExt cx="923" cy="455"/>
            </a:xfrm>
          </p:grpSpPr>
          <p:sp>
            <p:nvSpPr>
              <p:cNvPr id="30" name="Freeform 28"/>
              <p:cNvSpPr>
                <a:spLocks/>
              </p:cNvSpPr>
              <p:nvPr/>
            </p:nvSpPr>
            <p:spPr bwMode="gray">
              <a:xfrm>
                <a:off x="2488" y="190"/>
                <a:ext cx="454" cy="166"/>
              </a:xfrm>
              <a:custGeom>
                <a:avLst/>
                <a:gdLst>
                  <a:gd name="T0" fmla="*/ 0 w 1737"/>
                  <a:gd name="T1" fmla="*/ 0 h 638"/>
                  <a:gd name="T2" fmla="*/ 0 w 1737"/>
                  <a:gd name="T3" fmla="*/ 0 h 638"/>
                  <a:gd name="T4" fmla="*/ 0 w 1737"/>
                  <a:gd name="T5" fmla="*/ 0 h 638"/>
                  <a:gd name="T6" fmla="*/ 0 w 1737"/>
                  <a:gd name="T7" fmla="*/ 0 h 638"/>
                  <a:gd name="T8" fmla="*/ 0 w 1737"/>
                  <a:gd name="T9" fmla="*/ 0 h 638"/>
                  <a:gd name="T10" fmla="*/ 0 w 1737"/>
                  <a:gd name="T11" fmla="*/ 0 h 638"/>
                  <a:gd name="T12" fmla="*/ 0 w 1737"/>
                  <a:gd name="T13" fmla="*/ 0 h 638"/>
                  <a:gd name="T14" fmla="*/ 0 w 1737"/>
                  <a:gd name="T15" fmla="*/ 0 h 638"/>
                  <a:gd name="T16" fmla="*/ 0 w 1737"/>
                  <a:gd name="T17" fmla="*/ 0 h 638"/>
                  <a:gd name="T18" fmla="*/ 0 w 1737"/>
                  <a:gd name="T19" fmla="*/ 0 h 638"/>
                  <a:gd name="T20" fmla="*/ 0 w 1737"/>
                  <a:gd name="T21" fmla="*/ 0 h 638"/>
                  <a:gd name="T22" fmla="*/ 0 w 1737"/>
                  <a:gd name="T23" fmla="*/ 0 h 638"/>
                  <a:gd name="T24" fmla="*/ 0 w 1737"/>
                  <a:gd name="T25" fmla="*/ 0 h 638"/>
                  <a:gd name="T26" fmla="*/ 0 w 1737"/>
                  <a:gd name="T27" fmla="*/ 0 h 638"/>
                  <a:gd name="T28" fmla="*/ 0 w 1737"/>
                  <a:gd name="T29" fmla="*/ 0 h 638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1737" h="638">
                    <a:moveTo>
                      <a:pt x="0" y="638"/>
                    </a:moveTo>
                    <a:lnTo>
                      <a:pt x="0" y="638"/>
                    </a:lnTo>
                    <a:cubicBezTo>
                      <a:pt x="0" y="638"/>
                      <a:pt x="1047" y="503"/>
                      <a:pt x="1076" y="498"/>
                    </a:cubicBezTo>
                    <a:cubicBezTo>
                      <a:pt x="1121" y="490"/>
                      <a:pt x="1162" y="482"/>
                      <a:pt x="1199" y="471"/>
                    </a:cubicBezTo>
                    <a:cubicBezTo>
                      <a:pt x="1284" y="448"/>
                      <a:pt x="1362" y="413"/>
                      <a:pt x="1431" y="366"/>
                    </a:cubicBezTo>
                    <a:cubicBezTo>
                      <a:pt x="1497" y="322"/>
                      <a:pt x="1559" y="258"/>
                      <a:pt x="1620" y="187"/>
                    </a:cubicBezTo>
                    <a:cubicBezTo>
                      <a:pt x="1658" y="142"/>
                      <a:pt x="1699" y="83"/>
                      <a:pt x="1737" y="27"/>
                    </a:cubicBezTo>
                    <a:lnTo>
                      <a:pt x="1737" y="0"/>
                    </a:lnTo>
                    <a:cubicBezTo>
                      <a:pt x="1692" y="66"/>
                      <a:pt x="1648" y="124"/>
                      <a:pt x="1602" y="174"/>
                    </a:cubicBezTo>
                    <a:cubicBezTo>
                      <a:pt x="1541" y="241"/>
                      <a:pt x="1478" y="296"/>
                      <a:pt x="1413" y="338"/>
                    </a:cubicBezTo>
                    <a:cubicBezTo>
                      <a:pt x="1346" y="381"/>
                      <a:pt x="1271" y="413"/>
                      <a:pt x="1190" y="433"/>
                    </a:cubicBezTo>
                    <a:cubicBezTo>
                      <a:pt x="1153" y="442"/>
                      <a:pt x="1114" y="450"/>
                      <a:pt x="1070" y="456"/>
                    </a:cubicBezTo>
                    <a:cubicBezTo>
                      <a:pt x="1041" y="460"/>
                      <a:pt x="1011" y="463"/>
                      <a:pt x="982" y="466"/>
                    </a:cubicBezTo>
                    <a:cubicBezTo>
                      <a:pt x="971" y="467"/>
                      <a:pt x="0" y="570"/>
                      <a:pt x="0" y="570"/>
                    </a:cubicBezTo>
                    <a:lnTo>
                      <a:pt x="0" y="638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en-GB" smtClean="0">
                  <a:ea typeface="Arial Unicode MS" pitchFamily="34" charset="-128"/>
                  <a:cs typeface="Arial Unicode MS" pitchFamily="34" charset="-128"/>
                </a:endParaRPr>
              </a:p>
            </p:txBody>
          </p:sp>
          <p:sp>
            <p:nvSpPr>
              <p:cNvPr id="31" name="Freeform 29"/>
              <p:cNvSpPr>
                <a:spLocks/>
              </p:cNvSpPr>
              <p:nvPr/>
            </p:nvSpPr>
            <p:spPr bwMode="gray">
              <a:xfrm>
                <a:off x="2488" y="226"/>
                <a:ext cx="454" cy="154"/>
              </a:xfrm>
              <a:custGeom>
                <a:avLst/>
                <a:gdLst>
                  <a:gd name="T0" fmla="*/ 0 w 1737"/>
                  <a:gd name="T1" fmla="*/ 0 h 589"/>
                  <a:gd name="T2" fmla="*/ 0 w 1737"/>
                  <a:gd name="T3" fmla="*/ 0 h 589"/>
                  <a:gd name="T4" fmla="*/ 0 w 1737"/>
                  <a:gd name="T5" fmla="*/ 0 h 589"/>
                  <a:gd name="T6" fmla="*/ 0 w 1737"/>
                  <a:gd name="T7" fmla="*/ 0 h 589"/>
                  <a:gd name="T8" fmla="*/ 0 w 1737"/>
                  <a:gd name="T9" fmla="*/ 0 h 589"/>
                  <a:gd name="T10" fmla="*/ 0 w 1737"/>
                  <a:gd name="T11" fmla="*/ 0 h 589"/>
                  <a:gd name="T12" fmla="*/ 0 w 1737"/>
                  <a:gd name="T13" fmla="*/ 0 h 589"/>
                  <a:gd name="T14" fmla="*/ 0 w 1737"/>
                  <a:gd name="T15" fmla="*/ 0 h 589"/>
                  <a:gd name="T16" fmla="*/ 0 w 1737"/>
                  <a:gd name="T17" fmla="*/ 0 h 589"/>
                  <a:gd name="T18" fmla="*/ 0 w 1737"/>
                  <a:gd name="T19" fmla="*/ 0 h 589"/>
                  <a:gd name="T20" fmla="*/ 0 w 1737"/>
                  <a:gd name="T21" fmla="*/ 0 h 589"/>
                  <a:gd name="T22" fmla="*/ 0 w 1737"/>
                  <a:gd name="T23" fmla="*/ 0 h 589"/>
                  <a:gd name="T24" fmla="*/ 0 w 1737"/>
                  <a:gd name="T25" fmla="*/ 0 h 589"/>
                  <a:gd name="T26" fmla="*/ 0 w 1737"/>
                  <a:gd name="T27" fmla="*/ 0 h 589"/>
                  <a:gd name="T28" fmla="*/ 0 w 1737"/>
                  <a:gd name="T29" fmla="*/ 0 h 589"/>
                  <a:gd name="T30" fmla="*/ 0 w 1737"/>
                  <a:gd name="T31" fmla="*/ 0 h 589"/>
                  <a:gd name="T32" fmla="*/ 0 w 1737"/>
                  <a:gd name="T33" fmla="*/ 0 h 589"/>
                  <a:gd name="T34" fmla="*/ 0 w 1737"/>
                  <a:gd name="T35" fmla="*/ 0 h 589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1737" h="589">
                    <a:moveTo>
                      <a:pt x="1404" y="323"/>
                    </a:moveTo>
                    <a:lnTo>
                      <a:pt x="1404" y="323"/>
                    </a:lnTo>
                    <a:cubicBezTo>
                      <a:pt x="1338" y="360"/>
                      <a:pt x="1262" y="388"/>
                      <a:pt x="1179" y="404"/>
                    </a:cubicBezTo>
                    <a:cubicBezTo>
                      <a:pt x="1143" y="412"/>
                      <a:pt x="1104" y="418"/>
                      <a:pt x="1060" y="422"/>
                    </a:cubicBezTo>
                    <a:cubicBezTo>
                      <a:pt x="1033" y="425"/>
                      <a:pt x="1007" y="427"/>
                      <a:pt x="981" y="430"/>
                    </a:cubicBezTo>
                    <a:cubicBezTo>
                      <a:pt x="967" y="431"/>
                      <a:pt x="952" y="432"/>
                      <a:pt x="938" y="433"/>
                    </a:cubicBezTo>
                    <a:cubicBezTo>
                      <a:pt x="617" y="462"/>
                      <a:pt x="298" y="493"/>
                      <a:pt x="0" y="522"/>
                    </a:cubicBezTo>
                    <a:lnTo>
                      <a:pt x="0" y="589"/>
                    </a:lnTo>
                    <a:cubicBezTo>
                      <a:pt x="301" y="553"/>
                      <a:pt x="622" y="515"/>
                      <a:pt x="943" y="479"/>
                    </a:cubicBezTo>
                    <a:cubicBezTo>
                      <a:pt x="957" y="477"/>
                      <a:pt x="971" y="475"/>
                      <a:pt x="986" y="474"/>
                    </a:cubicBezTo>
                    <a:cubicBezTo>
                      <a:pt x="1012" y="471"/>
                      <a:pt x="1038" y="468"/>
                      <a:pt x="1064" y="465"/>
                    </a:cubicBezTo>
                    <a:cubicBezTo>
                      <a:pt x="1110" y="459"/>
                      <a:pt x="1150" y="452"/>
                      <a:pt x="1187" y="443"/>
                    </a:cubicBezTo>
                    <a:cubicBezTo>
                      <a:pt x="1273" y="424"/>
                      <a:pt x="1352" y="393"/>
                      <a:pt x="1420" y="352"/>
                    </a:cubicBezTo>
                    <a:cubicBezTo>
                      <a:pt x="1487" y="312"/>
                      <a:pt x="1547" y="255"/>
                      <a:pt x="1611" y="186"/>
                    </a:cubicBezTo>
                    <a:cubicBezTo>
                      <a:pt x="1651" y="143"/>
                      <a:pt x="1696" y="82"/>
                      <a:pt x="1737" y="25"/>
                    </a:cubicBezTo>
                    <a:lnTo>
                      <a:pt x="1737" y="0"/>
                    </a:lnTo>
                    <a:cubicBezTo>
                      <a:pt x="1688" y="66"/>
                      <a:pt x="1642" y="122"/>
                      <a:pt x="1596" y="170"/>
                    </a:cubicBezTo>
                    <a:cubicBezTo>
                      <a:pt x="1533" y="234"/>
                      <a:pt x="1468" y="286"/>
                      <a:pt x="1404" y="323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en-GB" smtClean="0">
                  <a:ea typeface="Arial Unicode MS" pitchFamily="34" charset="-128"/>
                  <a:cs typeface="Arial Unicode MS" pitchFamily="34" charset="-128"/>
                </a:endParaRPr>
              </a:p>
            </p:txBody>
          </p:sp>
          <p:sp>
            <p:nvSpPr>
              <p:cNvPr id="32" name="Freeform 30"/>
              <p:cNvSpPr>
                <a:spLocks/>
              </p:cNvSpPr>
              <p:nvPr/>
            </p:nvSpPr>
            <p:spPr bwMode="gray">
              <a:xfrm>
                <a:off x="2488" y="264"/>
                <a:ext cx="454" cy="140"/>
              </a:xfrm>
              <a:custGeom>
                <a:avLst/>
                <a:gdLst>
                  <a:gd name="T0" fmla="*/ 0 w 1737"/>
                  <a:gd name="T1" fmla="*/ 0 h 535"/>
                  <a:gd name="T2" fmla="*/ 0 w 1737"/>
                  <a:gd name="T3" fmla="*/ 0 h 535"/>
                  <a:gd name="T4" fmla="*/ 0 w 1737"/>
                  <a:gd name="T5" fmla="*/ 0 h 535"/>
                  <a:gd name="T6" fmla="*/ 0 w 1737"/>
                  <a:gd name="T7" fmla="*/ 0 h 535"/>
                  <a:gd name="T8" fmla="*/ 0 w 1737"/>
                  <a:gd name="T9" fmla="*/ 0 h 535"/>
                  <a:gd name="T10" fmla="*/ 0 w 1737"/>
                  <a:gd name="T11" fmla="*/ 0 h 535"/>
                  <a:gd name="T12" fmla="*/ 0 w 1737"/>
                  <a:gd name="T13" fmla="*/ 0 h 535"/>
                  <a:gd name="T14" fmla="*/ 0 w 1737"/>
                  <a:gd name="T15" fmla="*/ 0 h 535"/>
                  <a:gd name="T16" fmla="*/ 0 w 1737"/>
                  <a:gd name="T17" fmla="*/ 0 h 535"/>
                  <a:gd name="T18" fmla="*/ 0 w 1737"/>
                  <a:gd name="T19" fmla="*/ 0 h 535"/>
                  <a:gd name="T20" fmla="*/ 0 w 1737"/>
                  <a:gd name="T21" fmla="*/ 0 h 535"/>
                  <a:gd name="T22" fmla="*/ 0 w 1737"/>
                  <a:gd name="T23" fmla="*/ 0 h 535"/>
                  <a:gd name="T24" fmla="*/ 0 w 1737"/>
                  <a:gd name="T25" fmla="*/ 0 h 535"/>
                  <a:gd name="T26" fmla="*/ 0 w 1737"/>
                  <a:gd name="T27" fmla="*/ 0 h 535"/>
                  <a:gd name="T28" fmla="*/ 0 w 1737"/>
                  <a:gd name="T29" fmla="*/ 0 h 535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1737" h="535">
                    <a:moveTo>
                      <a:pt x="1587" y="162"/>
                    </a:moveTo>
                    <a:lnTo>
                      <a:pt x="1587" y="162"/>
                    </a:lnTo>
                    <a:cubicBezTo>
                      <a:pt x="1523" y="221"/>
                      <a:pt x="1456" y="266"/>
                      <a:pt x="1389" y="299"/>
                    </a:cubicBezTo>
                    <a:cubicBezTo>
                      <a:pt x="1322" y="331"/>
                      <a:pt x="1248" y="353"/>
                      <a:pt x="1162" y="367"/>
                    </a:cubicBezTo>
                    <a:cubicBezTo>
                      <a:pt x="1127" y="373"/>
                      <a:pt x="1088" y="378"/>
                      <a:pt x="1044" y="382"/>
                    </a:cubicBezTo>
                    <a:lnTo>
                      <a:pt x="0" y="467"/>
                    </a:lnTo>
                    <a:lnTo>
                      <a:pt x="0" y="535"/>
                    </a:lnTo>
                    <a:lnTo>
                      <a:pt x="928" y="437"/>
                    </a:lnTo>
                    <a:lnTo>
                      <a:pt x="1048" y="424"/>
                    </a:lnTo>
                    <a:cubicBezTo>
                      <a:pt x="1093" y="419"/>
                      <a:pt x="1133" y="413"/>
                      <a:pt x="1169" y="406"/>
                    </a:cubicBezTo>
                    <a:cubicBezTo>
                      <a:pt x="1258" y="389"/>
                      <a:pt x="1335" y="364"/>
                      <a:pt x="1403" y="329"/>
                    </a:cubicBezTo>
                    <a:cubicBezTo>
                      <a:pt x="1473" y="294"/>
                      <a:pt x="1542" y="236"/>
                      <a:pt x="1607" y="174"/>
                    </a:cubicBezTo>
                    <a:cubicBezTo>
                      <a:pt x="1650" y="132"/>
                      <a:pt x="1692" y="78"/>
                      <a:pt x="1737" y="22"/>
                    </a:cubicBezTo>
                    <a:lnTo>
                      <a:pt x="1737" y="0"/>
                    </a:lnTo>
                    <a:cubicBezTo>
                      <a:pt x="1685" y="64"/>
                      <a:pt x="1636" y="117"/>
                      <a:pt x="1587" y="162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en-GB" smtClean="0">
                  <a:ea typeface="Arial Unicode MS" pitchFamily="34" charset="-128"/>
                  <a:cs typeface="Arial Unicode MS" pitchFamily="34" charset="-128"/>
                </a:endParaRPr>
              </a:p>
            </p:txBody>
          </p:sp>
          <p:sp>
            <p:nvSpPr>
              <p:cNvPr id="33" name="Freeform 31"/>
              <p:cNvSpPr>
                <a:spLocks/>
              </p:cNvSpPr>
              <p:nvPr/>
            </p:nvSpPr>
            <p:spPr bwMode="gray">
              <a:xfrm>
                <a:off x="2488" y="338"/>
                <a:ext cx="454" cy="113"/>
              </a:xfrm>
              <a:custGeom>
                <a:avLst/>
                <a:gdLst>
                  <a:gd name="T0" fmla="*/ 0 w 1737"/>
                  <a:gd name="T1" fmla="*/ 0 h 434"/>
                  <a:gd name="T2" fmla="*/ 0 w 1737"/>
                  <a:gd name="T3" fmla="*/ 0 h 434"/>
                  <a:gd name="T4" fmla="*/ 0 w 1737"/>
                  <a:gd name="T5" fmla="*/ 0 h 434"/>
                  <a:gd name="T6" fmla="*/ 0 w 1737"/>
                  <a:gd name="T7" fmla="*/ 0 h 434"/>
                  <a:gd name="T8" fmla="*/ 0 w 1737"/>
                  <a:gd name="T9" fmla="*/ 0 h 434"/>
                  <a:gd name="T10" fmla="*/ 0 w 1737"/>
                  <a:gd name="T11" fmla="*/ 0 h 434"/>
                  <a:gd name="T12" fmla="*/ 0 w 1737"/>
                  <a:gd name="T13" fmla="*/ 0 h 434"/>
                  <a:gd name="T14" fmla="*/ 0 w 1737"/>
                  <a:gd name="T15" fmla="*/ 0 h 434"/>
                  <a:gd name="T16" fmla="*/ 0 w 1737"/>
                  <a:gd name="T17" fmla="*/ 0 h 434"/>
                  <a:gd name="T18" fmla="*/ 0 w 1737"/>
                  <a:gd name="T19" fmla="*/ 0 h 434"/>
                  <a:gd name="T20" fmla="*/ 0 w 1737"/>
                  <a:gd name="T21" fmla="*/ 0 h 434"/>
                  <a:gd name="T22" fmla="*/ 0 w 1737"/>
                  <a:gd name="T23" fmla="*/ 0 h 434"/>
                  <a:gd name="T24" fmla="*/ 0 w 1737"/>
                  <a:gd name="T25" fmla="*/ 0 h 434"/>
                  <a:gd name="T26" fmla="*/ 0 w 1737"/>
                  <a:gd name="T27" fmla="*/ 0 h 434"/>
                  <a:gd name="T28" fmla="*/ 0 w 1737"/>
                  <a:gd name="T29" fmla="*/ 0 h 434"/>
                  <a:gd name="T30" fmla="*/ 0 w 1737"/>
                  <a:gd name="T31" fmla="*/ 0 h 434"/>
                  <a:gd name="T32" fmla="*/ 0 w 1737"/>
                  <a:gd name="T33" fmla="*/ 0 h 434"/>
                  <a:gd name="T34" fmla="*/ 0 w 1737"/>
                  <a:gd name="T35" fmla="*/ 0 h 43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1737" h="434">
                    <a:moveTo>
                      <a:pt x="1334" y="230"/>
                    </a:moveTo>
                    <a:lnTo>
                      <a:pt x="1334" y="230"/>
                    </a:lnTo>
                    <a:cubicBezTo>
                      <a:pt x="1274" y="264"/>
                      <a:pt x="1228" y="284"/>
                      <a:pt x="1141" y="293"/>
                    </a:cubicBezTo>
                    <a:cubicBezTo>
                      <a:pt x="1089" y="298"/>
                      <a:pt x="1035" y="301"/>
                      <a:pt x="983" y="304"/>
                    </a:cubicBezTo>
                    <a:cubicBezTo>
                      <a:pt x="957" y="305"/>
                      <a:pt x="932" y="306"/>
                      <a:pt x="907" y="308"/>
                    </a:cubicBezTo>
                    <a:cubicBezTo>
                      <a:pt x="749" y="317"/>
                      <a:pt x="594" y="327"/>
                      <a:pt x="436" y="337"/>
                    </a:cubicBezTo>
                    <a:lnTo>
                      <a:pt x="0" y="366"/>
                    </a:lnTo>
                    <a:lnTo>
                      <a:pt x="0" y="434"/>
                    </a:lnTo>
                    <a:lnTo>
                      <a:pt x="441" y="394"/>
                    </a:lnTo>
                    <a:cubicBezTo>
                      <a:pt x="583" y="381"/>
                      <a:pt x="748" y="366"/>
                      <a:pt x="910" y="353"/>
                    </a:cubicBezTo>
                    <a:lnTo>
                      <a:pt x="1027" y="344"/>
                    </a:lnTo>
                    <a:cubicBezTo>
                      <a:pt x="1073" y="340"/>
                      <a:pt x="1111" y="337"/>
                      <a:pt x="1146" y="332"/>
                    </a:cubicBezTo>
                    <a:cubicBezTo>
                      <a:pt x="1235" y="321"/>
                      <a:pt x="1311" y="303"/>
                      <a:pt x="1379" y="277"/>
                    </a:cubicBezTo>
                    <a:cubicBezTo>
                      <a:pt x="1452" y="250"/>
                      <a:pt x="1520" y="208"/>
                      <a:pt x="1589" y="158"/>
                    </a:cubicBezTo>
                    <a:cubicBezTo>
                      <a:pt x="1651" y="113"/>
                      <a:pt x="1737" y="25"/>
                      <a:pt x="1737" y="24"/>
                    </a:cubicBezTo>
                    <a:lnTo>
                      <a:pt x="1737" y="0"/>
                    </a:lnTo>
                    <a:cubicBezTo>
                      <a:pt x="1681" y="55"/>
                      <a:pt x="1649" y="86"/>
                      <a:pt x="1587" y="126"/>
                    </a:cubicBezTo>
                    <a:cubicBezTo>
                      <a:pt x="1514" y="174"/>
                      <a:pt x="1389" y="200"/>
                      <a:pt x="1334" y="230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en-GB" smtClean="0">
                  <a:ea typeface="Arial Unicode MS" pitchFamily="34" charset="-128"/>
                  <a:cs typeface="Arial Unicode MS" pitchFamily="34" charset="-128"/>
                </a:endParaRPr>
              </a:p>
            </p:txBody>
          </p:sp>
          <p:sp>
            <p:nvSpPr>
              <p:cNvPr id="34" name="Freeform 32"/>
              <p:cNvSpPr>
                <a:spLocks/>
              </p:cNvSpPr>
              <p:nvPr/>
            </p:nvSpPr>
            <p:spPr bwMode="gray">
              <a:xfrm>
                <a:off x="2488" y="383"/>
                <a:ext cx="454" cy="92"/>
              </a:xfrm>
              <a:custGeom>
                <a:avLst/>
                <a:gdLst>
                  <a:gd name="T0" fmla="*/ 0 w 1737"/>
                  <a:gd name="T1" fmla="*/ 0 h 353"/>
                  <a:gd name="T2" fmla="*/ 0 w 1737"/>
                  <a:gd name="T3" fmla="*/ 0 h 353"/>
                  <a:gd name="T4" fmla="*/ 0 w 1737"/>
                  <a:gd name="T5" fmla="*/ 0 h 353"/>
                  <a:gd name="T6" fmla="*/ 0 w 1737"/>
                  <a:gd name="T7" fmla="*/ 0 h 353"/>
                  <a:gd name="T8" fmla="*/ 0 w 1737"/>
                  <a:gd name="T9" fmla="*/ 0 h 353"/>
                  <a:gd name="T10" fmla="*/ 0 w 1737"/>
                  <a:gd name="T11" fmla="*/ 0 h 353"/>
                  <a:gd name="T12" fmla="*/ 0 w 1737"/>
                  <a:gd name="T13" fmla="*/ 0 h 353"/>
                  <a:gd name="T14" fmla="*/ 0 w 1737"/>
                  <a:gd name="T15" fmla="*/ 0 h 353"/>
                  <a:gd name="T16" fmla="*/ 0 w 1737"/>
                  <a:gd name="T17" fmla="*/ 0 h 353"/>
                  <a:gd name="T18" fmla="*/ 0 w 1737"/>
                  <a:gd name="T19" fmla="*/ 0 h 353"/>
                  <a:gd name="T20" fmla="*/ 0 w 1737"/>
                  <a:gd name="T21" fmla="*/ 0 h 353"/>
                  <a:gd name="T22" fmla="*/ 0 w 1737"/>
                  <a:gd name="T23" fmla="*/ 0 h 353"/>
                  <a:gd name="T24" fmla="*/ 0 w 1737"/>
                  <a:gd name="T25" fmla="*/ 0 h 353"/>
                  <a:gd name="T26" fmla="*/ 0 w 1737"/>
                  <a:gd name="T27" fmla="*/ 0 h 353"/>
                  <a:gd name="T28" fmla="*/ 0 w 1737"/>
                  <a:gd name="T29" fmla="*/ 0 h 353"/>
                  <a:gd name="T30" fmla="*/ 0 w 1737"/>
                  <a:gd name="T31" fmla="*/ 0 h 35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1737" h="353">
                    <a:moveTo>
                      <a:pt x="1357" y="188"/>
                    </a:moveTo>
                    <a:lnTo>
                      <a:pt x="1357" y="188"/>
                    </a:lnTo>
                    <a:cubicBezTo>
                      <a:pt x="1291" y="207"/>
                      <a:pt x="1216" y="220"/>
                      <a:pt x="1130" y="228"/>
                    </a:cubicBezTo>
                    <a:cubicBezTo>
                      <a:pt x="1095" y="231"/>
                      <a:pt x="1057" y="233"/>
                      <a:pt x="1014" y="235"/>
                    </a:cubicBezTo>
                    <a:lnTo>
                      <a:pt x="897" y="240"/>
                    </a:lnTo>
                    <a:cubicBezTo>
                      <a:pt x="607" y="253"/>
                      <a:pt x="318" y="268"/>
                      <a:pt x="0" y="285"/>
                    </a:cubicBezTo>
                    <a:lnTo>
                      <a:pt x="0" y="353"/>
                    </a:lnTo>
                    <a:cubicBezTo>
                      <a:pt x="304" y="329"/>
                      <a:pt x="602" y="306"/>
                      <a:pt x="900" y="285"/>
                    </a:cubicBezTo>
                    <a:lnTo>
                      <a:pt x="1016" y="277"/>
                    </a:lnTo>
                    <a:cubicBezTo>
                      <a:pt x="1061" y="274"/>
                      <a:pt x="1099" y="271"/>
                      <a:pt x="1134" y="267"/>
                    </a:cubicBezTo>
                    <a:cubicBezTo>
                      <a:pt x="1222" y="257"/>
                      <a:pt x="1298" y="242"/>
                      <a:pt x="1366" y="220"/>
                    </a:cubicBezTo>
                    <a:cubicBezTo>
                      <a:pt x="1441" y="197"/>
                      <a:pt x="1513" y="162"/>
                      <a:pt x="1582" y="118"/>
                    </a:cubicBezTo>
                    <a:cubicBezTo>
                      <a:pt x="1633" y="86"/>
                      <a:pt x="1684" y="48"/>
                      <a:pt x="1737" y="2"/>
                    </a:cubicBezTo>
                    <a:lnTo>
                      <a:pt x="1737" y="0"/>
                    </a:lnTo>
                    <a:cubicBezTo>
                      <a:pt x="1679" y="50"/>
                      <a:pt x="1623" y="61"/>
                      <a:pt x="1568" y="94"/>
                    </a:cubicBezTo>
                    <a:cubicBezTo>
                      <a:pt x="1500" y="135"/>
                      <a:pt x="1429" y="167"/>
                      <a:pt x="1357" y="188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en-GB" smtClean="0">
                  <a:ea typeface="Arial Unicode MS" pitchFamily="34" charset="-128"/>
                  <a:cs typeface="Arial Unicode MS" pitchFamily="34" charset="-128"/>
                </a:endParaRPr>
              </a:p>
            </p:txBody>
          </p:sp>
          <p:sp>
            <p:nvSpPr>
              <p:cNvPr id="35" name="Freeform 33"/>
              <p:cNvSpPr>
                <a:spLocks/>
              </p:cNvSpPr>
              <p:nvPr/>
            </p:nvSpPr>
            <p:spPr bwMode="gray">
              <a:xfrm>
                <a:off x="2488" y="412"/>
                <a:ext cx="454" cy="87"/>
              </a:xfrm>
              <a:custGeom>
                <a:avLst/>
                <a:gdLst>
                  <a:gd name="T0" fmla="*/ 0 w 1737"/>
                  <a:gd name="T1" fmla="*/ 0 h 331"/>
                  <a:gd name="T2" fmla="*/ 0 w 1737"/>
                  <a:gd name="T3" fmla="*/ 0 h 331"/>
                  <a:gd name="T4" fmla="*/ 0 w 1737"/>
                  <a:gd name="T5" fmla="*/ 0 h 331"/>
                  <a:gd name="T6" fmla="*/ 0 w 1737"/>
                  <a:gd name="T7" fmla="*/ 0 h 331"/>
                  <a:gd name="T8" fmla="*/ 0 w 1737"/>
                  <a:gd name="T9" fmla="*/ 0 h 331"/>
                  <a:gd name="T10" fmla="*/ 0 w 1737"/>
                  <a:gd name="T11" fmla="*/ 0 h 331"/>
                  <a:gd name="T12" fmla="*/ 0 w 1737"/>
                  <a:gd name="T13" fmla="*/ 0 h 331"/>
                  <a:gd name="T14" fmla="*/ 0 w 1737"/>
                  <a:gd name="T15" fmla="*/ 0 h 331"/>
                  <a:gd name="T16" fmla="*/ 0 w 1737"/>
                  <a:gd name="T17" fmla="*/ 0 h 331"/>
                  <a:gd name="T18" fmla="*/ 0 w 1737"/>
                  <a:gd name="T19" fmla="*/ 0 h 331"/>
                  <a:gd name="T20" fmla="*/ 0 w 1737"/>
                  <a:gd name="T21" fmla="*/ 0 h 331"/>
                  <a:gd name="T22" fmla="*/ 0 w 1737"/>
                  <a:gd name="T23" fmla="*/ 0 h 331"/>
                  <a:gd name="T24" fmla="*/ 0 w 1737"/>
                  <a:gd name="T25" fmla="*/ 0 h 331"/>
                  <a:gd name="T26" fmla="*/ 0 w 1737"/>
                  <a:gd name="T27" fmla="*/ 0 h 331"/>
                  <a:gd name="T28" fmla="*/ 0 w 1737"/>
                  <a:gd name="T29" fmla="*/ 0 h 331"/>
                  <a:gd name="T30" fmla="*/ 0 w 1737"/>
                  <a:gd name="T31" fmla="*/ 0 h 331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1737" h="331">
                    <a:moveTo>
                      <a:pt x="1346" y="186"/>
                    </a:moveTo>
                    <a:lnTo>
                      <a:pt x="1346" y="186"/>
                    </a:lnTo>
                    <a:cubicBezTo>
                      <a:pt x="1279" y="201"/>
                      <a:pt x="1207" y="211"/>
                      <a:pt x="1119" y="217"/>
                    </a:cubicBezTo>
                    <a:cubicBezTo>
                      <a:pt x="1085" y="219"/>
                      <a:pt x="1049" y="221"/>
                      <a:pt x="1004" y="222"/>
                    </a:cubicBezTo>
                    <a:lnTo>
                      <a:pt x="889" y="227"/>
                    </a:lnTo>
                    <a:cubicBezTo>
                      <a:pt x="597" y="238"/>
                      <a:pt x="302" y="250"/>
                      <a:pt x="0" y="263"/>
                    </a:cubicBezTo>
                    <a:lnTo>
                      <a:pt x="0" y="331"/>
                    </a:lnTo>
                    <a:cubicBezTo>
                      <a:pt x="300" y="310"/>
                      <a:pt x="594" y="290"/>
                      <a:pt x="891" y="272"/>
                    </a:cubicBezTo>
                    <a:lnTo>
                      <a:pt x="1007" y="265"/>
                    </a:lnTo>
                    <a:cubicBezTo>
                      <a:pt x="1052" y="262"/>
                      <a:pt x="1089" y="260"/>
                      <a:pt x="1123" y="257"/>
                    </a:cubicBezTo>
                    <a:cubicBezTo>
                      <a:pt x="1212" y="248"/>
                      <a:pt x="1286" y="236"/>
                      <a:pt x="1353" y="219"/>
                    </a:cubicBezTo>
                    <a:cubicBezTo>
                      <a:pt x="1430" y="199"/>
                      <a:pt x="1504" y="171"/>
                      <a:pt x="1573" y="134"/>
                    </a:cubicBezTo>
                    <a:cubicBezTo>
                      <a:pt x="1627" y="105"/>
                      <a:pt x="1681" y="71"/>
                      <a:pt x="1737" y="29"/>
                    </a:cubicBezTo>
                    <a:lnTo>
                      <a:pt x="1737" y="0"/>
                    </a:lnTo>
                    <a:cubicBezTo>
                      <a:pt x="1677" y="44"/>
                      <a:pt x="1619" y="79"/>
                      <a:pt x="1561" y="108"/>
                    </a:cubicBezTo>
                    <a:cubicBezTo>
                      <a:pt x="1492" y="143"/>
                      <a:pt x="1420" y="169"/>
                      <a:pt x="1346" y="186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en-GB" smtClean="0">
                  <a:ea typeface="Arial Unicode MS" pitchFamily="34" charset="-128"/>
                  <a:cs typeface="Arial Unicode MS" pitchFamily="34" charset="-128"/>
                </a:endParaRPr>
              </a:p>
            </p:txBody>
          </p:sp>
          <p:sp>
            <p:nvSpPr>
              <p:cNvPr id="36" name="Freeform 34"/>
              <p:cNvSpPr>
                <a:spLocks/>
              </p:cNvSpPr>
              <p:nvPr/>
            </p:nvSpPr>
            <p:spPr bwMode="gray">
              <a:xfrm>
                <a:off x="2488" y="450"/>
                <a:ext cx="454" cy="72"/>
              </a:xfrm>
              <a:custGeom>
                <a:avLst/>
                <a:gdLst>
                  <a:gd name="T0" fmla="*/ 0 w 1737"/>
                  <a:gd name="T1" fmla="*/ 0 h 274"/>
                  <a:gd name="T2" fmla="*/ 0 w 1737"/>
                  <a:gd name="T3" fmla="*/ 0 h 274"/>
                  <a:gd name="T4" fmla="*/ 0 w 1737"/>
                  <a:gd name="T5" fmla="*/ 0 h 274"/>
                  <a:gd name="T6" fmla="*/ 0 w 1737"/>
                  <a:gd name="T7" fmla="*/ 0 h 274"/>
                  <a:gd name="T8" fmla="*/ 0 w 1737"/>
                  <a:gd name="T9" fmla="*/ 0 h 274"/>
                  <a:gd name="T10" fmla="*/ 0 w 1737"/>
                  <a:gd name="T11" fmla="*/ 0 h 274"/>
                  <a:gd name="T12" fmla="*/ 0 w 1737"/>
                  <a:gd name="T13" fmla="*/ 0 h 274"/>
                  <a:gd name="T14" fmla="*/ 0 w 1737"/>
                  <a:gd name="T15" fmla="*/ 0 h 274"/>
                  <a:gd name="T16" fmla="*/ 0 w 1737"/>
                  <a:gd name="T17" fmla="*/ 0 h 274"/>
                  <a:gd name="T18" fmla="*/ 0 w 1737"/>
                  <a:gd name="T19" fmla="*/ 0 h 274"/>
                  <a:gd name="T20" fmla="*/ 0 w 1737"/>
                  <a:gd name="T21" fmla="*/ 0 h 274"/>
                  <a:gd name="T22" fmla="*/ 0 w 1737"/>
                  <a:gd name="T23" fmla="*/ 0 h 274"/>
                  <a:gd name="T24" fmla="*/ 0 w 1737"/>
                  <a:gd name="T25" fmla="*/ 0 h 274"/>
                  <a:gd name="T26" fmla="*/ 0 w 1737"/>
                  <a:gd name="T27" fmla="*/ 0 h 274"/>
                  <a:gd name="T28" fmla="*/ 0 w 1737"/>
                  <a:gd name="T29" fmla="*/ 0 h 274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1737" h="274">
                    <a:moveTo>
                      <a:pt x="1336" y="152"/>
                    </a:moveTo>
                    <a:lnTo>
                      <a:pt x="1336" y="152"/>
                    </a:lnTo>
                    <a:cubicBezTo>
                      <a:pt x="1269" y="164"/>
                      <a:pt x="1198" y="172"/>
                      <a:pt x="1110" y="176"/>
                    </a:cubicBezTo>
                    <a:cubicBezTo>
                      <a:pt x="1077" y="178"/>
                      <a:pt x="1042" y="179"/>
                      <a:pt x="996" y="180"/>
                    </a:cubicBezTo>
                    <a:lnTo>
                      <a:pt x="0" y="207"/>
                    </a:lnTo>
                    <a:lnTo>
                      <a:pt x="0" y="274"/>
                    </a:lnTo>
                    <a:lnTo>
                      <a:pt x="883" y="228"/>
                    </a:lnTo>
                    <a:lnTo>
                      <a:pt x="998" y="222"/>
                    </a:lnTo>
                    <a:cubicBezTo>
                      <a:pt x="1042" y="220"/>
                      <a:pt x="1079" y="218"/>
                      <a:pt x="1113" y="216"/>
                    </a:cubicBezTo>
                    <a:cubicBezTo>
                      <a:pt x="1201" y="209"/>
                      <a:pt x="1274" y="199"/>
                      <a:pt x="1342" y="185"/>
                    </a:cubicBezTo>
                    <a:cubicBezTo>
                      <a:pt x="1419" y="169"/>
                      <a:pt x="1494" y="146"/>
                      <a:pt x="1564" y="116"/>
                    </a:cubicBezTo>
                    <a:cubicBezTo>
                      <a:pt x="1621" y="92"/>
                      <a:pt x="1678" y="62"/>
                      <a:pt x="1737" y="27"/>
                    </a:cubicBezTo>
                    <a:lnTo>
                      <a:pt x="1737" y="0"/>
                    </a:lnTo>
                    <a:cubicBezTo>
                      <a:pt x="1674" y="36"/>
                      <a:pt x="1614" y="66"/>
                      <a:pt x="1554" y="89"/>
                    </a:cubicBezTo>
                    <a:cubicBezTo>
                      <a:pt x="1485" y="117"/>
                      <a:pt x="1411" y="138"/>
                      <a:pt x="1336" y="152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en-GB" smtClean="0">
                  <a:ea typeface="Arial Unicode MS" pitchFamily="34" charset="-128"/>
                  <a:cs typeface="Arial Unicode MS" pitchFamily="34" charset="-128"/>
                </a:endParaRPr>
              </a:p>
            </p:txBody>
          </p:sp>
          <p:sp>
            <p:nvSpPr>
              <p:cNvPr id="37" name="Freeform 35"/>
              <p:cNvSpPr>
                <a:spLocks/>
              </p:cNvSpPr>
              <p:nvPr/>
            </p:nvSpPr>
            <p:spPr bwMode="gray">
              <a:xfrm>
                <a:off x="2488" y="487"/>
                <a:ext cx="454" cy="59"/>
              </a:xfrm>
              <a:custGeom>
                <a:avLst/>
                <a:gdLst>
                  <a:gd name="T0" fmla="*/ 0 w 1737"/>
                  <a:gd name="T1" fmla="*/ 0 h 225"/>
                  <a:gd name="T2" fmla="*/ 0 w 1737"/>
                  <a:gd name="T3" fmla="*/ 0 h 225"/>
                  <a:gd name="T4" fmla="*/ 0 w 1737"/>
                  <a:gd name="T5" fmla="*/ 0 h 225"/>
                  <a:gd name="T6" fmla="*/ 0 w 1737"/>
                  <a:gd name="T7" fmla="*/ 0 h 225"/>
                  <a:gd name="T8" fmla="*/ 0 w 1737"/>
                  <a:gd name="T9" fmla="*/ 0 h 225"/>
                  <a:gd name="T10" fmla="*/ 0 w 1737"/>
                  <a:gd name="T11" fmla="*/ 0 h 225"/>
                  <a:gd name="T12" fmla="*/ 0 w 1737"/>
                  <a:gd name="T13" fmla="*/ 0 h 225"/>
                  <a:gd name="T14" fmla="*/ 0 w 1737"/>
                  <a:gd name="T15" fmla="*/ 0 h 225"/>
                  <a:gd name="T16" fmla="*/ 0 w 1737"/>
                  <a:gd name="T17" fmla="*/ 0 h 225"/>
                  <a:gd name="T18" fmla="*/ 0 w 1737"/>
                  <a:gd name="T19" fmla="*/ 0 h 225"/>
                  <a:gd name="T20" fmla="*/ 0 w 1737"/>
                  <a:gd name="T21" fmla="*/ 0 h 225"/>
                  <a:gd name="T22" fmla="*/ 0 w 1737"/>
                  <a:gd name="T23" fmla="*/ 0 h 225"/>
                  <a:gd name="T24" fmla="*/ 0 w 1737"/>
                  <a:gd name="T25" fmla="*/ 0 h 225"/>
                  <a:gd name="T26" fmla="*/ 0 w 1737"/>
                  <a:gd name="T27" fmla="*/ 0 h 225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737" h="225">
                    <a:moveTo>
                      <a:pt x="1328" y="121"/>
                    </a:moveTo>
                    <a:lnTo>
                      <a:pt x="1328" y="121"/>
                    </a:lnTo>
                    <a:cubicBezTo>
                      <a:pt x="1206" y="137"/>
                      <a:pt x="1080" y="139"/>
                      <a:pt x="958" y="141"/>
                    </a:cubicBezTo>
                    <a:cubicBezTo>
                      <a:pt x="930" y="141"/>
                      <a:pt x="902" y="142"/>
                      <a:pt x="875" y="142"/>
                    </a:cubicBezTo>
                    <a:lnTo>
                      <a:pt x="0" y="158"/>
                    </a:lnTo>
                    <a:lnTo>
                      <a:pt x="0" y="225"/>
                    </a:lnTo>
                    <a:lnTo>
                      <a:pt x="876" y="188"/>
                    </a:lnTo>
                    <a:cubicBezTo>
                      <a:pt x="904" y="186"/>
                      <a:pt x="932" y="185"/>
                      <a:pt x="960" y="184"/>
                    </a:cubicBezTo>
                    <a:cubicBezTo>
                      <a:pt x="1082" y="179"/>
                      <a:pt x="1209" y="174"/>
                      <a:pt x="1333" y="155"/>
                    </a:cubicBezTo>
                    <a:cubicBezTo>
                      <a:pt x="1411" y="142"/>
                      <a:pt x="1487" y="124"/>
                      <a:pt x="1557" y="100"/>
                    </a:cubicBezTo>
                    <a:cubicBezTo>
                      <a:pt x="1615" y="81"/>
                      <a:pt x="1676" y="56"/>
                      <a:pt x="1737" y="26"/>
                    </a:cubicBezTo>
                    <a:lnTo>
                      <a:pt x="1737" y="0"/>
                    </a:lnTo>
                    <a:cubicBezTo>
                      <a:pt x="1673" y="30"/>
                      <a:pt x="1609" y="55"/>
                      <a:pt x="1549" y="73"/>
                    </a:cubicBezTo>
                    <a:cubicBezTo>
                      <a:pt x="1479" y="95"/>
                      <a:pt x="1405" y="111"/>
                      <a:pt x="1328" y="121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en-GB" smtClean="0">
                  <a:ea typeface="Arial Unicode MS" pitchFamily="34" charset="-128"/>
                  <a:cs typeface="Arial Unicode MS" pitchFamily="34" charset="-128"/>
                </a:endParaRPr>
              </a:p>
            </p:txBody>
          </p:sp>
          <p:sp>
            <p:nvSpPr>
              <p:cNvPr id="38" name="Freeform 36"/>
              <p:cNvSpPr>
                <a:spLocks/>
              </p:cNvSpPr>
              <p:nvPr/>
            </p:nvSpPr>
            <p:spPr bwMode="gray">
              <a:xfrm>
                <a:off x="2488" y="524"/>
                <a:ext cx="454" cy="45"/>
              </a:xfrm>
              <a:custGeom>
                <a:avLst/>
                <a:gdLst>
                  <a:gd name="T0" fmla="*/ 0 w 1737"/>
                  <a:gd name="T1" fmla="*/ 0 h 172"/>
                  <a:gd name="T2" fmla="*/ 0 w 1737"/>
                  <a:gd name="T3" fmla="*/ 0 h 172"/>
                  <a:gd name="T4" fmla="*/ 0 w 1737"/>
                  <a:gd name="T5" fmla="*/ 0 h 172"/>
                  <a:gd name="T6" fmla="*/ 0 w 1737"/>
                  <a:gd name="T7" fmla="*/ 0 h 172"/>
                  <a:gd name="T8" fmla="*/ 0 w 1737"/>
                  <a:gd name="T9" fmla="*/ 0 h 172"/>
                  <a:gd name="T10" fmla="*/ 0 w 1737"/>
                  <a:gd name="T11" fmla="*/ 0 h 172"/>
                  <a:gd name="T12" fmla="*/ 0 w 1737"/>
                  <a:gd name="T13" fmla="*/ 0 h 172"/>
                  <a:gd name="T14" fmla="*/ 0 w 1737"/>
                  <a:gd name="T15" fmla="*/ 0 h 172"/>
                  <a:gd name="T16" fmla="*/ 0 w 1737"/>
                  <a:gd name="T17" fmla="*/ 0 h 172"/>
                  <a:gd name="T18" fmla="*/ 0 w 1737"/>
                  <a:gd name="T19" fmla="*/ 0 h 172"/>
                  <a:gd name="T20" fmla="*/ 0 w 1737"/>
                  <a:gd name="T21" fmla="*/ 0 h 172"/>
                  <a:gd name="T22" fmla="*/ 0 w 1737"/>
                  <a:gd name="T23" fmla="*/ 0 h 172"/>
                  <a:gd name="T24" fmla="*/ 0 w 1737"/>
                  <a:gd name="T25" fmla="*/ 0 h 172"/>
                  <a:gd name="T26" fmla="*/ 0 w 1737"/>
                  <a:gd name="T27" fmla="*/ 0 h 172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737" h="172">
                    <a:moveTo>
                      <a:pt x="1321" y="89"/>
                    </a:moveTo>
                    <a:lnTo>
                      <a:pt x="1321" y="89"/>
                    </a:lnTo>
                    <a:cubicBezTo>
                      <a:pt x="1207" y="98"/>
                      <a:pt x="1089" y="98"/>
                      <a:pt x="976" y="98"/>
                    </a:cubicBezTo>
                    <a:cubicBezTo>
                      <a:pt x="941" y="98"/>
                      <a:pt x="905" y="98"/>
                      <a:pt x="870" y="99"/>
                    </a:cubicBezTo>
                    <a:cubicBezTo>
                      <a:pt x="580" y="100"/>
                      <a:pt x="293" y="102"/>
                      <a:pt x="0" y="105"/>
                    </a:cubicBezTo>
                    <a:lnTo>
                      <a:pt x="0" y="172"/>
                    </a:lnTo>
                    <a:cubicBezTo>
                      <a:pt x="279" y="163"/>
                      <a:pt x="575" y="153"/>
                      <a:pt x="871" y="144"/>
                    </a:cubicBezTo>
                    <a:cubicBezTo>
                      <a:pt x="906" y="143"/>
                      <a:pt x="941" y="142"/>
                      <a:pt x="977" y="141"/>
                    </a:cubicBezTo>
                    <a:cubicBezTo>
                      <a:pt x="1091" y="138"/>
                      <a:pt x="1208" y="135"/>
                      <a:pt x="1324" y="123"/>
                    </a:cubicBezTo>
                    <a:cubicBezTo>
                      <a:pt x="1405" y="114"/>
                      <a:pt x="1479" y="101"/>
                      <a:pt x="1549" y="84"/>
                    </a:cubicBezTo>
                    <a:cubicBezTo>
                      <a:pt x="1611" y="69"/>
                      <a:pt x="1674" y="49"/>
                      <a:pt x="1737" y="25"/>
                    </a:cubicBezTo>
                    <a:lnTo>
                      <a:pt x="1737" y="0"/>
                    </a:lnTo>
                    <a:cubicBezTo>
                      <a:pt x="1672" y="23"/>
                      <a:pt x="1606" y="43"/>
                      <a:pt x="1543" y="56"/>
                    </a:cubicBezTo>
                    <a:cubicBezTo>
                      <a:pt x="1473" y="72"/>
                      <a:pt x="1401" y="82"/>
                      <a:pt x="1321" y="89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en-GB" smtClean="0">
                  <a:ea typeface="Arial Unicode MS" pitchFamily="34" charset="-128"/>
                  <a:cs typeface="Arial Unicode MS" pitchFamily="34" charset="-128"/>
                </a:endParaRPr>
              </a:p>
            </p:txBody>
          </p:sp>
          <p:sp>
            <p:nvSpPr>
              <p:cNvPr id="39" name="Freeform 37"/>
              <p:cNvSpPr>
                <a:spLocks/>
              </p:cNvSpPr>
              <p:nvPr/>
            </p:nvSpPr>
            <p:spPr bwMode="gray">
              <a:xfrm>
                <a:off x="2488" y="562"/>
                <a:ext cx="454" cy="31"/>
              </a:xfrm>
              <a:custGeom>
                <a:avLst/>
                <a:gdLst>
                  <a:gd name="T0" fmla="*/ 0 w 1737"/>
                  <a:gd name="T1" fmla="*/ 0 h 120"/>
                  <a:gd name="T2" fmla="*/ 0 w 1737"/>
                  <a:gd name="T3" fmla="*/ 0 h 120"/>
                  <a:gd name="T4" fmla="*/ 0 w 1737"/>
                  <a:gd name="T5" fmla="*/ 0 h 120"/>
                  <a:gd name="T6" fmla="*/ 0 w 1737"/>
                  <a:gd name="T7" fmla="*/ 0 h 120"/>
                  <a:gd name="T8" fmla="*/ 0 w 1737"/>
                  <a:gd name="T9" fmla="*/ 0 h 120"/>
                  <a:gd name="T10" fmla="*/ 0 w 1737"/>
                  <a:gd name="T11" fmla="*/ 0 h 120"/>
                  <a:gd name="T12" fmla="*/ 0 w 1737"/>
                  <a:gd name="T13" fmla="*/ 0 h 120"/>
                  <a:gd name="T14" fmla="*/ 0 w 1737"/>
                  <a:gd name="T15" fmla="*/ 0 h 120"/>
                  <a:gd name="T16" fmla="*/ 0 w 1737"/>
                  <a:gd name="T17" fmla="*/ 0 h 120"/>
                  <a:gd name="T18" fmla="*/ 0 w 1737"/>
                  <a:gd name="T19" fmla="*/ 0 h 120"/>
                  <a:gd name="T20" fmla="*/ 0 w 1737"/>
                  <a:gd name="T21" fmla="*/ 0 h 120"/>
                  <a:gd name="T22" fmla="*/ 0 w 1737"/>
                  <a:gd name="T23" fmla="*/ 0 h 120"/>
                  <a:gd name="T24" fmla="*/ 0 w 1737"/>
                  <a:gd name="T25" fmla="*/ 0 h 120"/>
                  <a:gd name="T26" fmla="*/ 0 w 1737"/>
                  <a:gd name="T27" fmla="*/ 0 h 120"/>
                  <a:gd name="T28" fmla="*/ 0 w 1737"/>
                  <a:gd name="T29" fmla="*/ 0 h 120"/>
                  <a:gd name="T30" fmla="*/ 0 w 1737"/>
                  <a:gd name="T31" fmla="*/ 0 h 120"/>
                  <a:gd name="T32" fmla="*/ 0 w 1737"/>
                  <a:gd name="T33" fmla="*/ 0 h 120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737" h="120">
                    <a:moveTo>
                      <a:pt x="1317" y="54"/>
                    </a:moveTo>
                    <a:lnTo>
                      <a:pt x="1317" y="54"/>
                    </a:lnTo>
                    <a:cubicBezTo>
                      <a:pt x="1269" y="56"/>
                      <a:pt x="1217" y="57"/>
                      <a:pt x="1159" y="57"/>
                    </a:cubicBezTo>
                    <a:cubicBezTo>
                      <a:pt x="1137" y="57"/>
                      <a:pt x="1114" y="57"/>
                      <a:pt x="1092" y="57"/>
                    </a:cubicBezTo>
                    <a:lnTo>
                      <a:pt x="867" y="54"/>
                    </a:lnTo>
                    <a:cubicBezTo>
                      <a:pt x="713" y="53"/>
                      <a:pt x="560" y="53"/>
                      <a:pt x="416" y="53"/>
                    </a:cubicBezTo>
                    <a:lnTo>
                      <a:pt x="0" y="53"/>
                    </a:lnTo>
                    <a:lnTo>
                      <a:pt x="0" y="120"/>
                    </a:lnTo>
                    <a:lnTo>
                      <a:pt x="417" y="109"/>
                    </a:lnTo>
                    <a:cubicBezTo>
                      <a:pt x="560" y="106"/>
                      <a:pt x="714" y="102"/>
                      <a:pt x="867" y="99"/>
                    </a:cubicBezTo>
                    <a:lnTo>
                      <a:pt x="1093" y="96"/>
                    </a:lnTo>
                    <a:cubicBezTo>
                      <a:pt x="1154" y="95"/>
                      <a:pt x="1236" y="94"/>
                      <a:pt x="1318" y="88"/>
                    </a:cubicBezTo>
                    <a:cubicBezTo>
                      <a:pt x="1399" y="83"/>
                      <a:pt x="1473" y="75"/>
                      <a:pt x="1544" y="64"/>
                    </a:cubicBezTo>
                    <a:cubicBezTo>
                      <a:pt x="1607" y="54"/>
                      <a:pt x="1672" y="40"/>
                      <a:pt x="1737" y="23"/>
                    </a:cubicBezTo>
                    <a:lnTo>
                      <a:pt x="1737" y="0"/>
                    </a:lnTo>
                    <a:cubicBezTo>
                      <a:pt x="1670" y="15"/>
                      <a:pt x="1604" y="27"/>
                      <a:pt x="1540" y="36"/>
                    </a:cubicBezTo>
                    <a:cubicBezTo>
                      <a:pt x="1469" y="45"/>
                      <a:pt x="1397" y="51"/>
                      <a:pt x="1317" y="54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en-GB" smtClean="0">
                  <a:ea typeface="Arial Unicode MS" pitchFamily="34" charset="-128"/>
                  <a:cs typeface="Arial Unicode MS" pitchFamily="34" charset="-128"/>
                </a:endParaRPr>
              </a:p>
            </p:txBody>
          </p:sp>
          <p:sp>
            <p:nvSpPr>
              <p:cNvPr id="40" name="Freeform 38"/>
              <p:cNvSpPr>
                <a:spLocks/>
              </p:cNvSpPr>
              <p:nvPr/>
            </p:nvSpPr>
            <p:spPr bwMode="gray">
              <a:xfrm>
                <a:off x="2488" y="598"/>
                <a:ext cx="454" cy="19"/>
              </a:xfrm>
              <a:custGeom>
                <a:avLst/>
                <a:gdLst>
                  <a:gd name="T0" fmla="*/ 0 w 1737"/>
                  <a:gd name="T1" fmla="*/ 0 h 72"/>
                  <a:gd name="T2" fmla="*/ 0 w 1737"/>
                  <a:gd name="T3" fmla="*/ 0 h 72"/>
                  <a:gd name="T4" fmla="*/ 0 w 1737"/>
                  <a:gd name="T5" fmla="*/ 0 h 72"/>
                  <a:gd name="T6" fmla="*/ 0 w 1737"/>
                  <a:gd name="T7" fmla="*/ 0 h 72"/>
                  <a:gd name="T8" fmla="*/ 0 w 1737"/>
                  <a:gd name="T9" fmla="*/ 0 h 72"/>
                  <a:gd name="T10" fmla="*/ 0 w 1737"/>
                  <a:gd name="T11" fmla="*/ 0 h 72"/>
                  <a:gd name="T12" fmla="*/ 0 w 1737"/>
                  <a:gd name="T13" fmla="*/ 0 h 72"/>
                  <a:gd name="T14" fmla="*/ 0 w 1737"/>
                  <a:gd name="T15" fmla="*/ 0 h 72"/>
                  <a:gd name="T16" fmla="*/ 0 w 1737"/>
                  <a:gd name="T17" fmla="*/ 0 h 72"/>
                  <a:gd name="T18" fmla="*/ 0 w 1737"/>
                  <a:gd name="T19" fmla="*/ 0 h 72"/>
                  <a:gd name="T20" fmla="*/ 0 w 1737"/>
                  <a:gd name="T21" fmla="*/ 0 h 72"/>
                  <a:gd name="T22" fmla="*/ 0 w 1737"/>
                  <a:gd name="T23" fmla="*/ 0 h 72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737" h="72">
                    <a:moveTo>
                      <a:pt x="1090" y="22"/>
                    </a:moveTo>
                    <a:lnTo>
                      <a:pt x="1090" y="22"/>
                    </a:lnTo>
                    <a:lnTo>
                      <a:pt x="865" y="20"/>
                    </a:lnTo>
                    <a:cubicBezTo>
                      <a:pt x="578" y="16"/>
                      <a:pt x="292" y="10"/>
                      <a:pt x="0" y="5"/>
                    </a:cubicBezTo>
                    <a:lnTo>
                      <a:pt x="0" y="72"/>
                    </a:lnTo>
                    <a:cubicBezTo>
                      <a:pt x="279" y="70"/>
                      <a:pt x="574" y="68"/>
                      <a:pt x="865" y="65"/>
                    </a:cubicBezTo>
                    <a:lnTo>
                      <a:pt x="1090" y="62"/>
                    </a:lnTo>
                    <a:cubicBezTo>
                      <a:pt x="1166" y="60"/>
                      <a:pt x="1240" y="59"/>
                      <a:pt x="1315" y="57"/>
                    </a:cubicBezTo>
                    <a:cubicBezTo>
                      <a:pt x="1469" y="52"/>
                      <a:pt x="1608" y="41"/>
                      <a:pt x="1737" y="24"/>
                    </a:cubicBezTo>
                    <a:lnTo>
                      <a:pt x="1737" y="0"/>
                    </a:lnTo>
                    <a:cubicBezTo>
                      <a:pt x="1607" y="14"/>
                      <a:pt x="1469" y="22"/>
                      <a:pt x="1314" y="23"/>
                    </a:cubicBezTo>
                    <a:cubicBezTo>
                      <a:pt x="1239" y="23"/>
                      <a:pt x="1165" y="23"/>
                      <a:pt x="1090" y="22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en-GB" smtClean="0">
                  <a:ea typeface="Arial Unicode MS" pitchFamily="34" charset="-128"/>
                  <a:cs typeface="Arial Unicode MS" pitchFamily="34" charset="-128"/>
                </a:endParaRPr>
              </a:p>
            </p:txBody>
          </p:sp>
          <p:sp>
            <p:nvSpPr>
              <p:cNvPr id="41" name="Freeform 39"/>
              <p:cNvSpPr>
                <a:spLocks/>
              </p:cNvSpPr>
              <p:nvPr/>
            </p:nvSpPr>
            <p:spPr bwMode="gray">
              <a:xfrm>
                <a:off x="2488" y="623"/>
                <a:ext cx="454" cy="18"/>
              </a:xfrm>
              <a:custGeom>
                <a:avLst/>
                <a:gdLst>
                  <a:gd name="T0" fmla="*/ 0 w 1737"/>
                  <a:gd name="T1" fmla="*/ 0 h 67"/>
                  <a:gd name="T2" fmla="*/ 0 w 1737"/>
                  <a:gd name="T3" fmla="*/ 0 h 67"/>
                  <a:gd name="T4" fmla="*/ 0 w 1737"/>
                  <a:gd name="T5" fmla="*/ 0 h 67"/>
                  <a:gd name="T6" fmla="*/ 0 w 1737"/>
                  <a:gd name="T7" fmla="*/ 0 h 67"/>
                  <a:gd name="T8" fmla="*/ 0 w 1737"/>
                  <a:gd name="T9" fmla="*/ 0 h 67"/>
                  <a:gd name="T10" fmla="*/ 0 w 1737"/>
                  <a:gd name="T11" fmla="*/ 0 h 6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737" h="67">
                    <a:moveTo>
                      <a:pt x="1737" y="44"/>
                    </a:moveTo>
                    <a:lnTo>
                      <a:pt x="1737" y="44"/>
                    </a:lnTo>
                    <a:lnTo>
                      <a:pt x="0" y="0"/>
                    </a:lnTo>
                    <a:lnTo>
                      <a:pt x="0" y="67"/>
                    </a:lnTo>
                    <a:lnTo>
                      <a:pt x="1737" y="67"/>
                    </a:lnTo>
                    <a:lnTo>
                      <a:pt x="1737" y="44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en-GB" smtClean="0">
                  <a:ea typeface="Arial Unicode MS" pitchFamily="34" charset="-128"/>
                  <a:cs typeface="Arial Unicode MS" pitchFamily="34" charset="-128"/>
                </a:endParaRPr>
              </a:p>
            </p:txBody>
          </p:sp>
          <p:sp>
            <p:nvSpPr>
              <p:cNvPr id="42" name="Freeform 40"/>
              <p:cNvSpPr>
                <a:spLocks/>
              </p:cNvSpPr>
              <p:nvPr/>
            </p:nvSpPr>
            <p:spPr bwMode="gray">
              <a:xfrm>
                <a:off x="2488" y="301"/>
                <a:ext cx="454" cy="126"/>
              </a:xfrm>
              <a:custGeom>
                <a:avLst/>
                <a:gdLst>
                  <a:gd name="T0" fmla="*/ 0 w 1737"/>
                  <a:gd name="T1" fmla="*/ 0 h 483"/>
                  <a:gd name="T2" fmla="*/ 0 w 1737"/>
                  <a:gd name="T3" fmla="*/ 0 h 483"/>
                  <a:gd name="T4" fmla="*/ 0 w 1737"/>
                  <a:gd name="T5" fmla="*/ 0 h 483"/>
                  <a:gd name="T6" fmla="*/ 0 w 1737"/>
                  <a:gd name="T7" fmla="*/ 0 h 483"/>
                  <a:gd name="T8" fmla="*/ 0 w 1737"/>
                  <a:gd name="T9" fmla="*/ 0 h 483"/>
                  <a:gd name="T10" fmla="*/ 0 w 1737"/>
                  <a:gd name="T11" fmla="*/ 0 h 483"/>
                  <a:gd name="T12" fmla="*/ 0 w 1737"/>
                  <a:gd name="T13" fmla="*/ 0 h 483"/>
                  <a:gd name="T14" fmla="*/ 0 w 1737"/>
                  <a:gd name="T15" fmla="*/ 0 h 483"/>
                  <a:gd name="T16" fmla="*/ 0 w 1737"/>
                  <a:gd name="T17" fmla="*/ 0 h 483"/>
                  <a:gd name="T18" fmla="*/ 0 w 1737"/>
                  <a:gd name="T19" fmla="*/ 0 h 483"/>
                  <a:gd name="T20" fmla="*/ 0 w 1737"/>
                  <a:gd name="T21" fmla="*/ 0 h 483"/>
                  <a:gd name="T22" fmla="*/ 0 w 1737"/>
                  <a:gd name="T23" fmla="*/ 0 h 483"/>
                  <a:gd name="T24" fmla="*/ 0 w 1737"/>
                  <a:gd name="T25" fmla="*/ 0 h 483"/>
                  <a:gd name="T26" fmla="*/ 0 w 1737"/>
                  <a:gd name="T27" fmla="*/ 0 h 483"/>
                  <a:gd name="T28" fmla="*/ 0 w 1737"/>
                  <a:gd name="T29" fmla="*/ 0 h 483"/>
                  <a:gd name="T30" fmla="*/ 0 w 1737"/>
                  <a:gd name="T31" fmla="*/ 0 h 48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1737" h="483">
                    <a:moveTo>
                      <a:pt x="1581" y="148"/>
                    </a:moveTo>
                    <a:lnTo>
                      <a:pt x="1581" y="148"/>
                    </a:lnTo>
                    <a:cubicBezTo>
                      <a:pt x="1515" y="201"/>
                      <a:pt x="1464" y="239"/>
                      <a:pt x="1383" y="271"/>
                    </a:cubicBezTo>
                    <a:cubicBezTo>
                      <a:pt x="1313" y="299"/>
                      <a:pt x="1237" y="310"/>
                      <a:pt x="1151" y="322"/>
                    </a:cubicBezTo>
                    <a:cubicBezTo>
                      <a:pt x="1095" y="329"/>
                      <a:pt x="1037" y="341"/>
                      <a:pt x="982" y="345"/>
                    </a:cubicBezTo>
                    <a:cubicBezTo>
                      <a:pt x="959" y="346"/>
                      <a:pt x="936" y="348"/>
                      <a:pt x="913" y="349"/>
                    </a:cubicBezTo>
                    <a:lnTo>
                      <a:pt x="0" y="416"/>
                    </a:lnTo>
                    <a:lnTo>
                      <a:pt x="0" y="483"/>
                    </a:lnTo>
                    <a:lnTo>
                      <a:pt x="917" y="395"/>
                    </a:lnTo>
                    <a:lnTo>
                      <a:pt x="1036" y="384"/>
                    </a:lnTo>
                    <a:cubicBezTo>
                      <a:pt x="1080" y="379"/>
                      <a:pt x="1119" y="375"/>
                      <a:pt x="1156" y="369"/>
                    </a:cubicBezTo>
                    <a:cubicBezTo>
                      <a:pt x="1244" y="354"/>
                      <a:pt x="1321" y="333"/>
                      <a:pt x="1390" y="302"/>
                    </a:cubicBezTo>
                    <a:cubicBezTo>
                      <a:pt x="1461" y="271"/>
                      <a:pt x="1533" y="219"/>
                      <a:pt x="1600" y="163"/>
                    </a:cubicBezTo>
                    <a:cubicBezTo>
                      <a:pt x="1646" y="125"/>
                      <a:pt x="1689" y="77"/>
                      <a:pt x="1737" y="25"/>
                    </a:cubicBezTo>
                    <a:lnTo>
                      <a:pt x="1737" y="0"/>
                    </a:lnTo>
                    <a:cubicBezTo>
                      <a:pt x="1679" y="60"/>
                      <a:pt x="1632" y="107"/>
                      <a:pt x="1581" y="148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en-GB" smtClean="0">
                  <a:ea typeface="Arial Unicode MS" pitchFamily="34" charset="-128"/>
                  <a:cs typeface="Arial Unicode MS" pitchFamily="34" charset="-128"/>
                </a:endParaRPr>
              </a:p>
            </p:txBody>
          </p:sp>
          <p:sp>
            <p:nvSpPr>
              <p:cNvPr id="43" name="Freeform 43"/>
              <p:cNvSpPr>
                <a:spLocks/>
              </p:cNvSpPr>
              <p:nvPr/>
            </p:nvSpPr>
            <p:spPr bwMode="gray">
              <a:xfrm>
                <a:off x="2675" y="373"/>
                <a:ext cx="401" cy="270"/>
              </a:xfrm>
              <a:custGeom>
                <a:avLst/>
                <a:gdLst>
                  <a:gd name="T0" fmla="*/ 0 w 1536"/>
                  <a:gd name="T1" fmla="*/ 0 h 1031"/>
                  <a:gd name="T2" fmla="*/ 0 w 1536"/>
                  <a:gd name="T3" fmla="*/ 0 h 1031"/>
                  <a:gd name="T4" fmla="*/ 0 w 1536"/>
                  <a:gd name="T5" fmla="*/ 0 h 1031"/>
                  <a:gd name="T6" fmla="*/ 0 w 1536"/>
                  <a:gd name="T7" fmla="*/ 0 h 1031"/>
                  <a:gd name="T8" fmla="*/ 0 w 1536"/>
                  <a:gd name="T9" fmla="*/ 0 h 1031"/>
                  <a:gd name="T10" fmla="*/ 0 w 1536"/>
                  <a:gd name="T11" fmla="*/ 0 h 103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536"/>
                  <a:gd name="T19" fmla="*/ 0 h 1031"/>
                  <a:gd name="T20" fmla="*/ 1536 w 1536"/>
                  <a:gd name="T21" fmla="*/ 1031 h 103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536" h="1031">
                    <a:moveTo>
                      <a:pt x="0" y="0"/>
                    </a:moveTo>
                    <a:lnTo>
                      <a:pt x="0" y="0"/>
                    </a:lnTo>
                    <a:lnTo>
                      <a:pt x="1536" y="0"/>
                    </a:lnTo>
                    <a:lnTo>
                      <a:pt x="1536" y="1031"/>
                    </a:lnTo>
                    <a:lnTo>
                      <a:pt x="0" y="103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54AA4"/>
              </a:solidFill>
              <a:ln w="0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en-GB" smtClean="0">
                  <a:ea typeface="Arial Unicode MS" pitchFamily="34" charset="-128"/>
                  <a:cs typeface="Arial Unicode MS" pitchFamily="34" charset="-128"/>
                </a:endParaRPr>
              </a:p>
            </p:txBody>
          </p:sp>
          <p:sp>
            <p:nvSpPr>
              <p:cNvPr id="44" name="Freeform 44"/>
              <p:cNvSpPr>
                <a:spLocks noEditPoints="1"/>
              </p:cNvSpPr>
              <p:nvPr/>
            </p:nvSpPr>
            <p:spPr bwMode="gray">
              <a:xfrm>
                <a:off x="2674" y="371"/>
                <a:ext cx="404" cy="273"/>
              </a:xfrm>
              <a:custGeom>
                <a:avLst/>
                <a:gdLst>
                  <a:gd name="T0" fmla="*/ 0 w 1548"/>
                  <a:gd name="T1" fmla="*/ 0 h 1045"/>
                  <a:gd name="T2" fmla="*/ 0 w 1548"/>
                  <a:gd name="T3" fmla="*/ 0 h 1045"/>
                  <a:gd name="T4" fmla="*/ 0 w 1548"/>
                  <a:gd name="T5" fmla="*/ 0 h 1045"/>
                  <a:gd name="T6" fmla="*/ 0 w 1548"/>
                  <a:gd name="T7" fmla="*/ 0 h 1045"/>
                  <a:gd name="T8" fmla="*/ 0 w 1548"/>
                  <a:gd name="T9" fmla="*/ 0 h 1045"/>
                  <a:gd name="T10" fmla="*/ 0 w 1548"/>
                  <a:gd name="T11" fmla="*/ 0 h 1045"/>
                  <a:gd name="T12" fmla="*/ 0 w 1548"/>
                  <a:gd name="T13" fmla="*/ 0 h 1045"/>
                  <a:gd name="T14" fmla="*/ 0 w 1548"/>
                  <a:gd name="T15" fmla="*/ 0 h 1045"/>
                  <a:gd name="T16" fmla="*/ 0 w 1548"/>
                  <a:gd name="T17" fmla="*/ 0 h 1045"/>
                  <a:gd name="T18" fmla="*/ 0 w 1548"/>
                  <a:gd name="T19" fmla="*/ 0 h 1045"/>
                  <a:gd name="T20" fmla="*/ 0 w 1548"/>
                  <a:gd name="T21" fmla="*/ 0 h 1045"/>
                  <a:gd name="T22" fmla="*/ 0 w 1548"/>
                  <a:gd name="T23" fmla="*/ 0 h 1045"/>
                  <a:gd name="T24" fmla="*/ 0 w 1548"/>
                  <a:gd name="T25" fmla="*/ 0 h 1045"/>
                  <a:gd name="T26" fmla="*/ 0 w 1548"/>
                  <a:gd name="T27" fmla="*/ 0 h 1045"/>
                  <a:gd name="T28" fmla="*/ 0 w 1548"/>
                  <a:gd name="T29" fmla="*/ 0 h 1045"/>
                  <a:gd name="T30" fmla="*/ 0 w 1548"/>
                  <a:gd name="T31" fmla="*/ 0 h 1045"/>
                  <a:gd name="T32" fmla="*/ 0 w 1548"/>
                  <a:gd name="T33" fmla="*/ 0 h 1045"/>
                  <a:gd name="T34" fmla="*/ 0 w 1548"/>
                  <a:gd name="T35" fmla="*/ 0 h 1045"/>
                  <a:gd name="T36" fmla="*/ 0 w 1548"/>
                  <a:gd name="T37" fmla="*/ 0 h 1045"/>
                  <a:gd name="T38" fmla="*/ 0 w 1548"/>
                  <a:gd name="T39" fmla="*/ 0 h 1045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1548" h="1045">
                    <a:moveTo>
                      <a:pt x="1548" y="0"/>
                    </a:moveTo>
                    <a:lnTo>
                      <a:pt x="1548" y="0"/>
                    </a:lnTo>
                    <a:lnTo>
                      <a:pt x="1535" y="0"/>
                    </a:lnTo>
                    <a:lnTo>
                      <a:pt x="13" y="0"/>
                    </a:lnTo>
                    <a:lnTo>
                      <a:pt x="0" y="0"/>
                    </a:lnTo>
                    <a:lnTo>
                      <a:pt x="0" y="13"/>
                    </a:lnTo>
                    <a:lnTo>
                      <a:pt x="0" y="1031"/>
                    </a:lnTo>
                    <a:lnTo>
                      <a:pt x="0" y="1045"/>
                    </a:lnTo>
                    <a:lnTo>
                      <a:pt x="13" y="1045"/>
                    </a:lnTo>
                    <a:lnTo>
                      <a:pt x="1535" y="1045"/>
                    </a:lnTo>
                    <a:lnTo>
                      <a:pt x="1548" y="1045"/>
                    </a:lnTo>
                    <a:lnTo>
                      <a:pt x="1548" y="1031"/>
                    </a:lnTo>
                    <a:lnTo>
                      <a:pt x="1548" y="13"/>
                    </a:lnTo>
                    <a:lnTo>
                      <a:pt x="1548" y="0"/>
                    </a:lnTo>
                    <a:close/>
                    <a:moveTo>
                      <a:pt x="1535" y="1031"/>
                    </a:moveTo>
                    <a:lnTo>
                      <a:pt x="1535" y="1031"/>
                    </a:lnTo>
                    <a:lnTo>
                      <a:pt x="13" y="1031"/>
                    </a:lnTo>
                    <a:lnTo>
                      <a:pt x="13" y="13"/>
                    </a:lnTo>
                    <a:lnTo>
                      <a:pt x="1535" y="13"/>
                    </a:lnTo>
                    <a:lnTo>
                      <a:pt x="1535" y="1031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en-GB" smtClean="0">
                  <a:ea typeface="Arial Unicode MS" pitchFamily="34" charset="-128"/>
                  <a:cs typeface="Arial Unicode MS" pitchFamily="34" charset="-128"/>
                </a:endParaRPr>
              </a:p>
            </p:txBody>
          </p:sp>
          <p:sp>
            <p:nvSpPr>
              <p:cNvPr id="45" name="Freeform 45"/>
              <p:cNvSpPr>
                <a:spLocks/>
              </p:cNvSpPr>
              <p:nvPr/>
            </p:nvSpPr>
            <p:spPr bwMode="gray">
              <a:xfrm>
                <a:off x="2858" y="399"/>
                <a:ext cx="36" cy="36"/>
              </a:xfrm>
              <a:custGeom>
                <a:avLst/>
                <a:gdLst>
                  <a:gd name="T0" fmla="*/ 0 w 137"/>
                  <a:gd name="T1" fmla="*/ 0 h 137"/>
                  <a:gd name="T2" fmla="*/ 0 w 137"/>
                  <a:gd name="T3" fmla="*/ 0 h 137"/>
                  <a:gd name="T4" fmla="*/ 0 w 137"/>
                  <a:gd name="T5" fmla="*/ 0 h 137"/>
                  <a:gd name="T6" fmla="*/ 0 w 137"/>
                  <a:gd name="T7" fmla="*/ 0 h 137"/>
                  <a:gd name="T8" fmla="*/ 0 w 137"/>
                  <a:gd name="T9" fmla="*/ 0 h 137"/>
                  <a:gd name="T10" fmla="*/ 0 w 137"/>
                  <a:gd name="T11" fmla="*/ 0 h 137"/>
                  <a:gd name="T12" fmla="*/ 0 w 137"/>
                  <a:gd name="T13" fmla="*/ 0 h 137"/>
                  <a:gd name="T14" fmla="*/ 0 w 137"/>
                  <a:gd name="T15" fmla="*/ 0 h 137"/>
                  <a:gd name="T16" fmla="*/ 0 w 137"/>
                  <a:gd name="T17" fmla="*/ 0 h 137"/>
                  <a:gd name="T18" fmla="*/ 0 w 137"/>
                  <a:gd name="T19" fmla="*/ 0 h 137"/>
                  <a:gd name="T20" fmla="*/ 0 w 137"/>
                  <a:gd name="T21" fmla="*/ 0 h 137"/>
                  <a:gd name="T22" fmla="*/ 0 w 137"/>
                  <a:gd name="T23" fmla="*/ 0 h 137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37" h="137">
                    <a:moveTo>
                      <a:pt x="84" y="51"/>
                    </a:moveTo>
                    <a:lnTo>
                      <a:pt x="84" y="51"/>
                    </a:lnTo>
                    <a:lnTo>
                      <a:pt x="137" y="51"/>
                    </a:lnTo>
                    <a:lnTo>
                      <a:pt x="95" y="84"/>
                    </a:lnTo>
                    <a:lnTo>
                      <a:pt x="111" y="137"/>
                    </a:lnTo>
                    <a:lnTo>
                      <a:pt x="69" y="104"/>
                    </a:lnTo>
                    <a:lnTo>
                      <a:pt x="26" y="137"/>
                    </a:lnTo>
                    <a:lnTo>
                      <a:pt x="43" y="84"/>
                    </a:lnTo>
                    <a:lnTo>
                      <a:pt x="0" y="51"/>
                    </a:lnTo>
                    <a:lnTo>
                      <a:pt x="53" y="51"/>
                    </a:lnTo>
                    <a:lnTo>
                      <a:pt x="69" y="0"/>
                    </a:lnTo>
                    <a:lnTo>
                      <a:pt x="84" y="51"/>
                    </a:lnTo>
                    <a:close/>
                  </a:path>
                </a:pathLst>
              </a:custGeom>
              <a:solidFill>
                <a:srgbClr val="FEF1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en-GB" smtClean="0">
                  <a:ea typeface="Arial Unicode MS" pitchFamily="34" charset="-128"/>
                  <a:cs typeface="Arial Unicode MS" pitchFamily="34" charset="-128"/>
                </a:endParaRPr>
              </a:p>
            </p:txBody>
          </p:sp>
          <p:sp>
            <p:nvSpPr>
              <p:cNvPr id="46" name="Freeform 46"/>
              <p:cNvSpPr>
                <a:spLocks/>
              </p:cNvSpPr>
              <p:nvPr/>
            </p:nvSpPr>
            <p:spPr bwMode="gray">
              <a:xfrm>
                <a:off x="2859" y="577"/>
                <a:ext cx="35" cy="35"/>
              </a:xfrm>
              <a:custGeom>
                <a:avLst/>
                <a:gdLst>
                  <a:gd name="T0" fmla="*/ 0 w 137"/>
                  <a:gd name="T1" fmla="*/ 0 h 133"/>
                  <a:gd name="T2" fmla="*/ 0 w 137"/>
                  <a:gd name="T3" fmla="*/ 0 h 133"/>
                  <a:gd name="T4" fmla="*/ 0 w 137"/>
                  <a:gd name="T5" fmla="*/ 0 h 133"/>
                  <a:gd name="T6" fmla="*/ 0 w 137"/>
                  <a:gd name="T7" fmla="*/ 0 h 133"/>
                  <a:gd name="T8" fmla="*/ 0 w 137"/>
                  <a:gd name="T9" fmla="*/ 0 h 133"/>
                  <a:gd name="T10" fmla="*/ 0 w 137"/>
                  <a:gd name="T11" fmla="*/ 0 h 133"/>
                  <a:gd name="T12" fmla="*/ 0 w 137"/>
                  <a:gd name="T13" fmla="*/ 0 h 133"/>
                  <a:gd name="T14" fmla="*/ 0 w 137"/>
                  <a:gd name="T15" fmla="*/ 0 h 133"/>
                  <a:gd name="T16" fmla="*/ 0 w 137"/>
                  <a:gd name="T17" fmla="*/ 0 h 133"/>
                  <a:gd name="T18" fmla="*/ 0 w 137"/>
                  <a:gd name="T19" fmla="*/ 0 h 133"/>
                  <a:gd name="T20" fmla="*/ 0 w 137"/>
                  <a:gd name="T21" fmla="*/ 0 h 133"/>
                  <a:gd name="T22" fmla="*/ 0 w 137"/>
                  <a:gd name="T23" fmla="*/ 0 h 133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37" h="133">
                    <a:moveTo>
                      <a:pt x="84" y="50"/>
                    </a:moveTo>
                    <a:lnTo>
                      <a:pt x="84" y="50"/>
                    </a:lnTo>
                    <a:lnTo>
                      <a:pt x="137" y="50"/>
                    </a:lnTo>
                    <a:lnTo>
                      <a:pt x="95" y="82"/>
                    </a:lnTo>
                    <a:lnTo>
                      <a:pt x="111" y="133"/>
                    </a:lnTo>
                    <a:lnTo>
                      <a:pt x="69" y="101"/>
                    </a:lnTo>
                    <a:lnTo>
                      <a:pt x="26" y="133"/>
                    </a:lnTo>
                    <a:lnTo>
                      <a:pt x="43" y="82"/>
                    </a:lnTo>
                    <a:lnTo>
                      <a:pt x="0" y="50"/>
                    </a:lnTo>
                    <a:lnTo>
                      <a:pt x="53" y="50"/>
                    </a:lnTo>
                    <a:lnTo>
                      <a:pt x="69" y="0"/>
                    </a:lnTo>
                    <a:lnTo>
                      <a:pt x="84" y="50"/>
                    </a:lnTo>
                    <a:close/>
                  </a:path>
                </a:pathLst>
              </a:custGeom>
              <a:solidFill>
                <a:srgbClr val="FEF1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en-GB" smtClean="0">
                  <a:ea typeface="Arial Unicode MS" pitchFamily="34" charset="-128"/>
                  <a:cs typeface="Arial Unicode MS" pitchFamily="34" charset="-128"/>
                </a:endParaRPr>
              </a:p>
            </p:txBody>
          </p:sp>
          <p:sp>
            <p:nvSpPr>
              <p:cNvPr id="47" name="Freeform 47"/>
              <p:cNvSpPr>
                <a:spLocks/>
              </p:cNvSpPr>
              <p:nvPr/>
            </p:nvSpPr>
            <p:spPr bwMode="gray">
              <a:xfrm>
                <a:off x="2902" y="565"/>
                <a:ext cx="36" cy="35"/>
              </a:xfrm>
              <a:custGeom>
                <a:avLst/>
                <a:gdLst>
                  <a:gd name="T0" fmla="*/ 0 w 137"/>
                  <a:gd name="T1" fmla="*/ 0 h 133"/>
                  <a:gd name="T2" fmla="*/ 0 w 137"/>
                  <a:gd name="T3" fmla="*/ 0 h 133"/>
                  <a:gd name="T4" fmla="*/ 0 w 137"/>
                  <a:gd name="T5" fmla="*/ 0 h 133"/>
                  <a:gd name="T6" fmla="*/ 0 w 137"/>
                  <a:gd name="T7" fmla="*/ 0 h 133"/>
                  <a:gd name="T8" fmla="*/ 0 w 137"/>
                  <a:gd name="T9" fmla="*/ 0 h 133"/>
                  <a:gd name="T10" fmla="*/ 0 w 137"/>
                  <a:gd name="T11" fmla="*/ 0 h 133"/>
                  <a:gd name="T12" fmla="*/ 0 w 137"/>
                  <a:gd name="T13" fmla="*/ 0 h 133"/>
                  <a:gd name="T14" fmla="*/ 0 w 137"/>
                  <a:gd name="T15" fmla="*/ 0 h 133"/>
                  <a:gd name="T16" fmla="*/ 0 w 137"/>
                  <a:gd name="T17" fmla="*/ 0 h 133"/>
                  <a:gd name="T18" fmla="*/ 0 w 137"/>
                  <a:gd name="T19" fmla="*/ 0 h 133"/>
                  <a:gd name="T20" fmla="*/ 0 w 137"/>
                  <a:gd name="T21" fmla="*/ 0 h 133"/>
                  <a:gd name="T22" fmla="*/ 0 w 137"/>
                  <a:gd name="T23" fmla="*/ 0 h 133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37" h="133">
                    <a:moveTo>
                      <a:pt x="84" y="50"/>
                    </a:moveTo>
                    <a:lnTo>
                      <a:pt x="84" y="50"/>
                    </a:lnTo>
                    <a:lnTo>
                      <a:pt x="137" y="50"/>
                    </a:lnTo>
                    <a:lnTo>
                      <a:pt x="95" y="82"/>
                    </a:lnTo>
                    <a:lnTo>
                      <a:pt x="111" y="133"/>
                    </a:lnTo>
                    <a:lnTo>
                      <a:pt x="69" y="101"/>
                    </a:lnTo>
                    <a:lnTo>
                      <a:pt x="26" y="133"/>
                    </a:lnTo>
                    <a:lnTo>
                      <a:pt x="43" y="82"/>
                    </a:lnTo>
                    <a:lnTo>
                      <a:pt x="0" y="50"/>
                    </a:lnTo>
                    <a:lnTo>
                      <a:pt x="53" y="50"/>
                    </a:lnTo>
                    <a:lnTo>
                      <a:pt x="69" y="0"/>
                    </a:lnTo>
                    <a:lnTo>
                      <a:pt x="84" y="50"/>
                    </a:lnTo>
                    <a:close/>
                  </a:path>
                </a:pathLst>
              </a:custGeom>
              <a:solidFill>
                <a:srgbClr val="FEF1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en-GB" smtClean="0">
                  <a:ea typeface="Arial Unicode MS" pitchFamily="34" charset="-128"/>
                  <a:cs typeface="Arial Unicode MS" pitchFamily="34" charset="-128"/>
                </a:endParaRPr>
              </a:p>
            </p:txBody>
          </p:sp>
          <p:sp>
            <p:nvSpPr>
              <p:cNvPr id="48" name="Freeform 48"/>
              <p:cNvSpPr>
                <a:spLocks/>
              </p:cNvSpPr>
              <p:nvPr/>
            </p:nvSpPr>
            <p:spPr bwMode="gray">
              <a:xfrm>
                <a:off x="2902" y="412"/>
                <a:ext cx="36" cy="34"/>
              </a:xfrm>
              <a:custGeom>
                <a:avLst/>
                <a:gdLst>
                  <a:gd name="T0" fmla="*/ 0 w 137"/>
                  <a:gd name="T1" fmla="*/ 0 h 132"/>
                  <a:gd name="T2" fmla="*/ 0 w 137"/>
                  <a:gd name="T3" fmla="*/ 0 h 132"/>
                  <a:gd name="T4" fmla="*/ 0 w 137"/>
                  <a:gd name="T5" fmla="*/ 0 h 132"/>
                  <a:gd name="T6" fmla="*/ 0 w 137"/>
                  <a:gd name="T7" fmla="*/ 0 h 132"/>
                  <a:gd name="T8" fmla="*/ 0 w 137"/>
                  <a:gd name="T9" fmla="*/ 0 h 132"/>
                  <a:gd name="T10" fmla="*/ 0 w 137"/>
                  <a:gd name="T11" fmla="*/ 0 h 132"/>
                  <a:gd name="T12" fmla="*/ 0 w 137"/>
                  <a:gd name="T13" fmla="*/ 0 h 132"/>
                  <a:gd name="T14" fmla="*/ 0 w 137"/>
                  <a:gd name="T15" fmla="*/ 0 h 132"/>
                  <a:gd name="T16" fmla="*/ 0 w 137"/>
                  <a:gd name="T17" fmla="*/ 0 h 132"/>
                  <a:gd name="T18" fmla="*/ 0 w 137"/>
                  <a:gd name="T19" fmla="*/ 0 h 132"/>
                  <a:gd name="T20" fmla="*/ 0 w 137"/>
                  <a:gd name="T21" fmla="*/ 0 h 132"/>
                  <a:gd name="T22" fmla="*/ 0 w 137"/>
                  <a:gd name="T23" fmla="*/ 0 h 132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37" h="132">
                    <a:moveTo>
                      <a:pt x="84" y="49"/>
                    </a:moveTo>
                    <a:lnTo>
                      <a:pt x="84" y="49"/>
                    </a:lnTo>
                    <a:lnTo>
                      <a:pt x="137" y="49"/>
                    </a:lnTo>
                    <a:lnTo>
                      <a:pt x="95" y="81"/>
                    </a:lnTo>
                    <a:lnTo>
                      <a:pt x="111" y="132"/>
                    </a:lnTo>
                    <a:lnTo>
                      <a:pt x="69" y="101"/>
                    </a:lnTo>
                    <a:lnTo>
                      <a:pt x="26" y="132"/>
                    </a:lnTo>
                    <a:lnTo>
                      <a:pt x="43" y="81"/>
                    </a:lnTo>
                    <a:lnTo>
                      <a:pt x="0" y="49"/>
                    </a:lnTo>
                    <a:lnTo>
                      <a:pt x="53" y="49"/>
                    </a:lnTo>
                    <a:lnTo>
                      <a:pt x="69" y="0"/>
                    </a:lnTo>
                    <a:lnTo>
                      <a:pt x="84" y="49"/>
                    </a:lnTo>
                    <a:close/>
                  </a:path>
                </a:pathLst>
              </a:custGeom>
              <a:solidFill>
                <a:srgbClr val="FEF1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en-GB" smtClean="0">
                  <a:ea typeface="Arial Unicode MS" pitchFamily="34" charset="-128"/>
                  <a:cs typeface="Arial Unicode MS" pitchFamily="34" charset="-128"/>
                </a:endParaRPr>
              </a:p>
            </p:txBody>
          </p:sp>
          <p:sp>
            <p:nvSpPr>
              <p:cNvPr id="49" name="Freeform 49"/>
              <p:cNvSpPr>
                <a:spLocks/>
              </p:cNvSpPr>
              <p:nvPr/>
            </p:nvSpPr>
            <p:spPr bwMode="gray">
              <a:xfrm>
                <a:off x="2935" y="444"/>
                <a:ext cx="36" cy="35"/>
              </a:xfrm>
              <a:custGeom>
                <a:avLst/>
                <a:gdLst>
                  <a:gd name="T0" fmla="*/ 0 w 138"/>
                  <a:gd name="T1" fmla="*/ 0 h 133"/>
                  <a:gd name="T2" fmla="*/ 0 w 138"/>
                  <a:gd name="T3" fmla="*/ 0 h 133"/>
                  <a:gd name="T4" fmla="*/ 0 w 138"/>
                  <a:gd name="T5" fmla="*/ 0 h 133"/>
                  <a:gd name="T6" fmla="*/ 0 w 138"/>
                  <a:gd name="T7" fmla="*/ 0 h 133"/>
                  <a:gd name="T8" fmla="*/ 0 w 138"/>
                  <a:gd name="T9" fmla="*/ 0 h 133"/>
                  <a:gd name="T10" fmla="*/ 0 w 138"/>
                  <a:gd name="T11" fmla="*/ 0 h 133"/>
                  <a:gd name="T12" fmla="*/ 0 w 138"/>
                  <a:gd name="T13" fmla="*/ 0 h 133"/>
                  <a:gd name="T14" fmla="*/ 0 w 138"/>
                  <a:gd name="T15" fmla="*/ 0 h 133"/>
                  <a:gd name="T16" fmla="*/ 0 w 138"/>
                  <a:gd name="T17" fmla="*/ 0 h 133"/>
                  <a:gd name="T18" fmla="*/ 0 w 138"/>
                  <a:gd name="T19" fmla="*/ 0 h 133"/>
                  <a:gd name="T20" fmla="*/ 0 w 138"/>
                  <a:gd name="T21" fmla="*/ 0 h 133"/>
                  <a:gd name="T22" fmla="*/ 0 w 138"/>
                  <a:gd name="T23" fmla="*/ 0 h 133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38" h="133">
                    <a:moveTo>
                      <a:pt x="85" y="50"/>
                    </a:moveTo>
                    <a:lnTo>
                      <a:pt x="85" y="50"/>
                    </a:lnTo>
                    <a:lnTo>
                      <a:pt x="138" y="50"/>
                    </a:lnTo>
                    <a:lnTo>
                      <a:pt x="95" y="82"/>
                    </a:lnTo>
                    <a:lnTo>
                      <a:pt x="112" y="133"/>
                    </a:lnTo>
                    <a:lnTo>
                      <a:pt x="69" y="101"/>
                    </a:lnTo>
                    <a:lnTo>
                      <a:pt x="27" y="133"/>
                    </a:lnTo>
                    <a:lnTo>
                      <a:pt x="44" y="82"/>
                    </a:lnTo>
                    <a:lnTo>
                      <a:pt x="0" y="50"/>
                    </a:lnTo>
                    <a:lnTo>
                      <a:pt x="53" y="50"/>
                    </a:lnTo>
                    <a:lnTo>
                      <a:pt x="69" y="0"/>
                    </a:lnTo>
                    <a:lnTo>
                      <a:pt x="85" y="50"/>
                    </a:lnTo>
                    <a:close/>
                  </a:path>
                </a:pathLst>
              </a:custGeom>
              <a:solidFill>
                <a:srgbClr val="FEF1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en-GB" smtClean="0">
                  <a:ea typeface="Arial Unicode MS" pitchFamily="34" charset="-128"/>
                  <a:cs typeface="Arial Unicode MS" pitchFamily="34" charset="-128"/>
                </a:endParaRPr>
              </a:p>
            </p:txBody>
          </p:sp>
          <p:sp>
            <p:nvSpPr>
              <p:cNvPr id="50" name="Freeform 50"/>
              <p:cNvSpPr>
                <a:spLocks/>
              </p:cNvSpPr>
              <p:nvPr/>
            </p:nvSpPr>
            <p:spPr bwMode="gray">
              <a:xfrm>
                <a:off x="2935" y="533"/>
                <a:ext cx="36" cy="35"/>
              </a:xfrm>
              <a:custGeom>
                <a:avLst/>
                <a:gdLst>
                  <a:gd name="T0" fmla="*/ 0 w 138"/>
                  <a:gd name="T1" fmla="*/ 0 h 132"/>
                  <a:gd name="T2" fmla="*/ 0 w 138"/>
                  <a:gd name="T3" fmla="*/ 0 h 132"/>
                  <a:gd name="T4" fmla="*/ 0 w 138"/>
                  <a:gd name="T5" fmla="*/ 0 h 132"/>
                  <a:gd name="T6" fmla="*/ 0 w 138"/>
                  <a:gd name="T7" fmla="*/ 0 h 132"/>
                  <a:gd name="T8" fmla="*/ 0 w 138"/>
                  <a:gd name="T9" fmla="*/ 0 h 132"/>
                  <a:gd name="T10" fmla="*/ 0 w 138"/>
                  <a:gd name="T11" fmla="*/ 0 h 132"/>
                  <a:gd name="T12" fmla="*/ 0 w 138"/>
                  <a:gd name="T13" fmla="*/ 0 h 132"/>
                  <a:gd name="T14" fmla="*/ 0 w 138"/>
                  <a:gd name="T15" fmla="*/ 0 h 132"/>
                  <a:gd name="T16" fmla="*/ 0 w 138"/>
                  <a:gd name="T17" fmla="*/ 0 h 132"/>
                  <a:gd name="T18" fmla="*/ 0 w 138"/>
                  <a:gd name="T19" fmla="*/ 0 h 132"/>
                  <a:gd name="T20" fmla="*/ 0 w 138"/>
                  <a:gd name="T21" fmla="*/ 0 h 132"/>
                  <a:gd name="T22" fmla="*/ 0 w 138"/>
                  <a:gd name="T23" fmla="*/ 0 h 132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38" h="132">
                    <a:moveTo>
                      <a:pt x="85" y="49"/>
                    </a:moveTo>
                    <a:lnTo>
                      <a:pt x="85" y="49"/>
                    </a:lnTo>
                    <a:lnTo>
                      <a:pt x="138" y="49"/>
                    </a:lnTo>
                    <a:lnTo>
                      <a:pt x="95" y="81"/>
                    </a:lnTo>
                    <a:lnTo>
                      <a:pt x="112" y="132"/>
                    </a:lnTo>
                    <a:lnTo>
                      <a:pt x="69" y="101"/>
                    </a:lnTo>
                    <a:lnTo>
                      <a:pt x="27" y="132"/>
                    </a:lnTo>
                    <a:lnTo>
                      <a:pt x="44" y="81"/>
                    </a:lnTo>
                    <a:lnTo>
                      <a:pt x="0" y="49"/>
                    </a:lnTo>
                    <a:lnTo>
                      <a:pt x="53" y="49"/>
                    </a:lnTo>
                    <a:lnTo>
                      <a:pt x="69" y="0"/>
                    </a:lnTo>
                    <a:lnTo>
                      <a:pt x="85" y="49"/>
                    </a:lnTo>
                    <a:close/>
                  </a:path>
                </a:pathLst>
              </a:custGeom>
              <a:solidFill>
                <a:srgbClr val="FEF1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en-GB" smtClean="0">
                  <a:ea typeface="Arial Unicode MS" pitchFamily="34" charset="-128"/>
                  <a:cs typeface="Arial Unicode MS" pitchFamily="34" charset="-128"/>
                </a:endParaRPr>
              </a:p>
            </p:txBody>
          </p:sp>
          <p:sp>
            <p:nvSpPr>
              <p:cNvPr id="51" name="Freeform 51"/>
              <p:cNvSpPr>
                <a:spLocks/>
              </p:cNvSpPr>
              <p:nvPr/>
            </p:nvSpPr>
            <p:spPr bwMode="gray">
              <a:xfrm>
                <a:off x="2947" y="488"/>
                <a:ext cx="36" cy="35"/>
              </a:xfrm>
              <a:custGeom>
                <a:avLst/>
                <a:gdLst>
                  <a:gd name="T0" fmla="*/ 0 w 138"/>
                  <a:gd name="T1" fmla="*/ 0 h 133"/>
                  <a:gd name="T2" fmla="*/ 0 w 138"/>
                  <a:gd name="T3" fmla="*/ 0 h 133"/>
                  <a:gd name="T4" fmla="*/ 0 w 138"/>
                  <a:gd name="T5" fmla="*/ 0 h 133"/>
                  <a:gd name="T6" fmla="*/ 0 w 138"/>
                  <a:gd name="T7" fmla="*/ 0 h 133"/>
                  <a:gd name="T8" fmla="*/ 0 w 138"/>
                  <a:gd name="T9" fmla="*/ 0 h 133"/>
                  <a:gd name="T10" fmla="*/ 0 w 138"/>
                  <a:gd name="T11" fmla="*/ 0 h 133"/>
                  <a:gd name="T12" fmla="*/ 0 w 138"/>
                  <a:gd name="T13" fmla="*/ 0 h 133"/>
                  <a:gd name="T14" fmla="*/ 0 w 138"/>
                  <a:gd name="T15" fmla="*/ 0 h 133"/>
                  <a:gd name="T16" fmla="*/ 0 w 138"/>
                  <a:gd name="T17" fmla="*/ 0 h 133"/>
                  <a:gd name="T18" fmla="*/ 0 w 138"/>
                  <a:gd name="T19" fmla="*/ 0 h 133"/>
                  <a:gd name="T20" fmla="*/ 0 w 138"/>
                  <a:gd name="T21" fmla="*/ 0 h 133"/>
                  <a:gd name="T22" fmla="*/ 0 w 138"/>
                  <a:gd name="T23" fmla="*/ 0 h 133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38" h="133">
                    <a:moveTo>
                      <a:pt x="85" y="50"/>
                    </a:moveTo>
                    <a:lnTo>
                      <a:pt x="85" y="50"/>
                    </a:lnTo>
                    <a:lnTo>
                      <a:pt x="138" y="50"/>
                    </a:lnTo>
                    <a:lnTo>
                      <a:pt x="95" y="82"/>
                    </a:lnTo>
                    <a:lnTo>
                      <a:pt x="112" y="133"/>
                    </a:lnTo>
                    <a:lnTo>
                      <a:pt x="69" y="101"/>
                    </a:lnTo>
                    <a:lnTo>
                      <a:pt x="27" y="133"/>
                    </a:lnTo>
                    <a:lnTo>
                      <a:pt x="43" y="82"/>
                    </a:lnTo>
                    <a:lnTo>
                      <a:pt x="0" y="50"/>
                    </a:lnTo>
                    <a:lnTo>
                      <a:pt x="53" y="50"/>
                    </a:lnTo>
                    <a:lnTo>
                      <a:pt x="69" y="0"/>
                    </a:lnTo>
                    <a:lnTo>
                      <a:pt x="85" y="50"/>
                    </a:lnTo>
                    <a:close/>
                  </a:path>
                </a:pathLst>
              </a:custGeom>
              <a:solidFill>
                <a:srgbClr val="FEF1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en-GB" smtClean="0">
                  <a:ea typeface="Arial Unicode MS" pitchFamily="34" charset="-128"/>
                  <a:cs typeface="Arial Unicode MS" pitchFamily="34" charset="-128"/>
                </a:endParaRPr>
              </a:p>
            </p:txBody>
          </p:sp>
          <p:sp>
            <p:nvSpPr>
              <p:cNvPr id="52" name="Freeform 52"/>
              <p:cNvSpPr>
                <a:spLocks/>
              </p:cNvSpPr>
              <p:nvPr/>
            </p:nvSpPr>
            <p:spPr bwMode="gray">
              <a:xfrm>
                <a:off x="2813" y="412"/>
                <a:ext cx="36" cy="34"/>
              </a:xfrm>
              <a:custGeom>
                <a:avLst/>
                <a:gdLst>
                  <a:gd name="T0" fmla="*/ 0 w 137"/>
                  <a:gd name="T1" fmla="*/ 0 h 132"/>
                  <a:gd name="T2" fmla="*/ 0 w 137"/>
                  <a:gd name="T3" fmla="*/ 0 h 132"/>
                  <a:gd name="T4" fmla="*/ 0 w 137"/>
                  <a:gd name="T5" fmla="*/ 0 h 132"/>
                  <a:gd name="T6" fmla="*/ 0 w 137"/>
                  <a:gd name="T7" fmla="*/ 0 h 132"/>
                  <a:gd name="T8" fmla="*/ 0 w 137"/>
                  <a:gd name="T9" fmla="*/ 0 h 132"/>
                  <a:gd name="T10" fmla="*/ 0 w 137"/>
                  <a:gd name="T11" fmla="*/ 0 h 132"/>
                  <a:gd name="T12" fmla="*/ 0 w 137"/>
                  <a:gd name="T13" fmla="*/ 0 h 132"/>
                  <a:gd name="T14" fmla="*/ 0 w 137"/>
                  <a:gd name="T15" fmla="*/ 0 h 132"/>
                  <a:gd name="T16" fmla="*/ 0 w 137"/>
                  <a:gd name="T17" fmla="*/ 0 h 132"/>
                  <a:gd name="T18" fmla="*/ 0 w 137"/>
                  <a:gd name="T19" fmla="*/ 0 h 132"/>
                  <a:gd name="T20" fmla="*/ 0 w 137"/>
                  <a:gd name="T21" fmla="*/ 0 h 132"/>
                  <a:gd name="T22" fmla="*/ 0 w 137"/>
                  <a:gd name="T23" fmla="*/ 0 h 132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37" h="132">
                    <a:moveTo>
                      <a:pt x="84" y="50"/>
                    </a:moveTo>
                    <a:lnTo>
                      <a:pt x="84" y="50"/>
                    </a:lnTo>
                    <a:lnTo>
                      <a:pt x="137" y="50"/>
                    </a:lnTo>
                    <a:lnTo>
                      <a:pt x="94" y="82"/>
                    </a:lnTo>
                    <a:lnTo>
                      <a:pt x="111" y="132"/>
                    </a:lnTo>
                    <a:lnTo>
                      <a:pt x="69" y="101"/>
                    </a:lnTo>
                    <a:lnTo>
                      <a:pt x="26" y="132"/>
                    </a:lnTo>
                    <a:lnTo>
                      <a:pt x="43" y="82"/>
                    </a:lnTo>
                    <a:lnTo>
                      <a:pt x="0" y="50"/>
                    </a:lnTo>
                    <a:lnTo>
                      <a:pt x="53" y="50"/>
                    </a:lnTo>
                    <a:lnTo>
                      <a:pt x="69" y="0"/>
                    </a:lnTo>
                    <a:lnTo>
                      <a:pt x="84" y="50"/>
                    </a:lnTo>
                    <a:close/>
                  </a:path>
                </a:pathLst>
              </a:custGeom>
              <a:solidFill>
                <a:srgbClr val="FEF1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en-GB" smtClean="0">
                  <a:ea typeface="Arial Unicode MS" pitchFamily="34" charset="-128"/>
                  <a:cs typeface="Arial Unicode MS" pitchFamily="34" charset="-128"/>
                </a:endParaRPr>
              </a:p>
            </p:txBody>
          </p:sp>
          <p:sp>
            <p:nvSpPr>
              <p:cNvPr id="53" name="Freeform 53"/>
              <p:cNvSpPr>
                <a:spLocks/>
              </p:cNvSpPr>
              <p:nvPr/>
            </p:nvSpPr>
            <p:spPr bwMode="gray">
              <a:xfrm>
                <a:off x="2782" y="444"/>
                <a:ext cx="36" cy="35"/>
              </a:xfrm>
              <a:custGeom>
                <a:avLst/>
                <a:gdLst>
                  <a:gd name="T0" fmla="*/ 0 w 137"/>
                  <a:gd name="T1" fmla="*/ 0 h 132"/>
                  <a:gd name="T2" fmla="*/ 0 w 137"/>
                  <a:gd name="T3" fmla="*/ 0 h 132"/>
                  <a:gd name="T4" fmla="*/ 0 w 137"/>
                  <a:gd name="T5" fmla="*/ 0 h 132"/>
                  <a:gd name="T6" fmla="*/ 0 w 137"/>
                  <a:gd name="T7" fmla="*/ 0 h 132"/>
                  <a:gd name="T8" fmla="*/ 0 w 137"/>
                  <a:gd name="T9" fmla="*/ 0 h 132"/>
                  <a:gd name="T10" fmla="*/ 0 w 137"/>
                  <a:gd name="T11" fmla="*/ 0 h 132"/>
                  <a:gd name="T12" fmla="*/ 0 w 137"/>
                  <a:gd name="T13" fmla="*/ 0 h 132"/>
                  <a:gd name="T14" fmla="*/ 0 w 137"/>
                  <a:gd name="T15" fmla="*/ 0 h 132"/>
                  <a:gd name="T16" fmla="*/ 0 w 137"/>
                  <a:gd name="T17" fmla="*/ 0 h 132"/>
                  <a:gd name="T18" fmla="*/ 0 w 137"/>
                  <a:gd name="T19" fmla="*/ 0 h 132"/>
                  <a:gd name="T20" fmla="*/ 0 w 137"/>
                  <a:gd name="T21" fmla="*/ 0 h 132"/>
                  <a:gd name="T22" fmla="*/ 0 w 137"/>
                  <a:gd name="T23" fmla="*/ 0 h 132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37" h="132">
                    <a:moveTo>
                      <a:pt x="84" y="49"/>
                    </a:moveTo>
                    <a:lnTo>
                      <a:pt x="84" y="49"/>
                    </a:lnTo>
                    <a:lnTo>
                      <a:pt x="137" y="49"/>
                    </a:lnTo>
                    <a:lnTo>
                      <a:pt x="94" y="81"/>
                    </a:lnTo>
                    <a:lnTo>
                      <a:pt x="111" y="132"/>
                    </a:lnTo>
                    <a:lnTo>
                      <a:pt x="68" y="101"/>
                    </a:lnTo>
                    <a:lnTo>
                      <a:pt x="26" y="132"/>
                    </a:lnTo>
                    <a:lnTo>
                      <a:pt x="43" y="81"/>
                    </a:lnTo>
                    <a:lnTo>
                      <a:pt x="0" y="49"/>
                    </a:lnTo>
                    <a:lnTo>
                      <a:pt x="52" y="49"/>
                    </a:lnTo>
                    <a:lnTo>
                      <a:pt x="68" y="0"/>
                    </a:lnTo>
                    <a:lnTo>
                      <a:pt x="84" y="49"/>
                    </a:lnTo>
                    <a:close/>
                  </a:path>
                </a:pathLst>
              </a:custGeom>
              <a:solidFill>
                <a:srgbClr val="FEF1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en-GB" smtClean="0">
                  <a:ea typeface="Arial Unicode MS" pitchFamily="34" charset="-128"/>
                  <a:cs typeface="Arial Unicode MS" pitchFamily="34" charset="-128"/>
                </a:endParaRPr>
              </a:p>
            </p:txBody>
          </p:sp>
          <p:sp>
            <p:nvSpPr>
              <p:cNvPr id="54" name="Freeform 54"/>
              <p:cNvSpPr>
                <a:spLocks/>
              </p:cNvSpPr>
              <p:nvPr/>
            </p:nvSpPr>
            <p:spPr bwMode="gray">
              <a:xfrm>
                <a:off x="2770" y="488"/>
                <a:ext cx="36" cy="35"/>
              </a:xfrm>
              <a:custGeom>
                <a:avLst/>
                <a:gdLst>
                  <a:gd name="T0" fmla="*/ 0 w 137"/>
                  <a:gd name="T1" fmla="*/ 0 h 132"/>
                  <a:gd name="T2" fmla="*/ 0 w 137"/>
                  <a:gd name="T3" fmla="*/ 0 h 132"/>
                  <a:gd name="T4" fmla="*/ 0 w 137"/>
                  <a:gd name="T5" fmla="*/ 0 h 132"/>
                  <a:gd name="T6" fmla="*/ 0 w 137"/>
                  <a:gd name="T7" fmla="*/ 0 h 132"/>
                  <a:gd name="T8" fmla="*/ 0 w 137"/>
                  <a:gd name="T9" fmla="*/ 0 h 132"/>
                  <a:gd name="T10" fmla="*/ 0 w 137"/>
                  <a:gd name="T11" fmla="*/ 0 h 132"/>
                  <a:gd name="T12" fmla="*/ 0 w 137"/>
                  <a:gd name="T13" fmla="*/ 0 h 132"/>
                  <a:gd name="T14" fmla="*/ 0 w 137"/>
                  <a:gd name="T15" fmla="*/ 0 h 132"/>
                  <a:gd name="T16" fmla="*/ 0 w 137"/>
                  <a:gd name="T17" fmla="*/ 0 h 132"/>
                  <a:gd name="T18" fmla="*/ 0 w 137"/>
                  <a:gd name="T19" fmla="*/ 0 h 132"/>
                  <a:gd name="T20" fmla="*/ 0 w 137"/>
                  <a:gd name="T21" fmla="*/ 0 h 132"/>
                  <a:gd name="T22" fmla="*/ 0 w 137"/>
                  <a:gd name="T23" fmla="*/ 0 h 132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37" h="132">
                    <a:moveTo>
                      <a:pt x="84" y="49"/>
                    </a:moveTo>
                    <a:lnTo>
                      <a:pt x="84" y="49"/>
                    </a:lnTo>
                    <a:lnTo>
                      <a:pt x="137" y="49"/>
                    </a:lnTo>
                    <a:lnTo>
                      <a:pt x="94" y="81"/>
                    </a:lnTo>
                    <a:lnTo>
                      <a:pt x="111" y="132"/>
                    </a:lnTo>
                    <a:lnTo>
                      <a:pt x="68" y="101"/>
                    </a:lnTo>
                    <a:lnTo>
                      <a:pt x="26" y="132"/>
                    </a:lnTo>
                    <a:lnTo>
                      <a:pt x="43" y="81"/>
                    </a:lnTo>
                    <a:lnTo>
                      <a:pt x="0" y="49"/>
                    </a:lnTo>
                    <a:lnTo>
                      <a:pt x="52" y="49"/>
                    </a:lnTo>
                    <a:lnTo>
                      <a:pt x="68" y="0"/>
                    </a:lnTo>
                    <a:lnTo>
                      <a:pt x="84" y="49"/>
                    </a:lnTo>
                    <a:close/>
                  </a:path>
                </a:pathLst>
              </a:custGeom>
              <a:solidFill>
                <a:srgbClr val="FEF1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en-GB" smtClean="0">
                  <a:ea typeface="Arial Unicode MS" pitchFamily="34" charset="-128"/>
                  <a:cs typeface="Arial Unicode MS" pitchFamily="34" charset="-128"/>
                </a:endParaRPr>
              </a:p>
            </p:txBody>
          </p:sp>
          <p:sp>
            <p:nvSpPr>
              <p:cNvPr id="55" name="Freeform 55"/>
              <p:cNvSpPr>
                <a:spLocks/>
              </p:cNvSpPr>
              <p:nvPr/>
            </p:nvSpPr>
            <p:spPr bwMode="gray">
              <a:xfrm>
                <a:off x="2782" y="533"/>
                <a:ext cx="36" cy="35"/>
              </a:xfrm>
              <a:custGeom>
                <a:avLst/>
                <a:gdLst>
                  <a:gd name="T0" fmla="*/ 0 w 137"/>
                  <a:gd name="T1" fmla="*/ 0 h 132"/>
                  <a:gd name="T2" fmla="*/ 0 w 137"/>
                  <a:gd name="T3" fmla="*/ 0 h 132"/>
                  <a:gd name="T4" fmla="*/ 0 w 137"/>
                  <a:gd name="T5" fmla="*/ 0 h 132"/>
                  <a:gd name="T6" fmla="*/ 0 w 137"/>
                  <a:gd name="T7" fmla="*/ 0 h 132"/>
                  <a:gd name="T8" fmla="*/ 0 w 137"/>
                  <a:gd name="T9" fmla="*/ 0 h 132"/>
                  <a:gd name="T10" fmla="*/ 0 w 137"/>
                  <a:gd name="T11" fmla="*/ 0 h 132"/>
                  <a:gd name="T12" fmla="*/ 0 w 137"/>
                  <a:gd name="T13" fmla="*/ 0 h 132"/>
                  <a:gd name="T14" fmla="*/ 0 w 137"/>
                  <a:gd name="T15" fmla="*/ 0 h 132"/>
                  <a:gd name="T16" fmla="*/ 0 w 137"/>
                  <a:gd name="T17" fmla="*/ 0 h 132"/>
                  <a:gd name="T18" fmla="*/ 0 w 137"/>
                  <a:gd name="T19" fmla="*/ 0 h 132"/>
                  <a:gd name="T20" fmla="*/ 0 w 137"/>
                  <a:gd name="T21" fmla="*/ 0 h 132"/>
                  <a:gd name="T22" fmla="*/ 0 w 137"/>
                  <a:gd name="T23" fmla="*/ 0 h 132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37" h="132">
                    <a:moveTo>
                      <a:pt x="84" y="49"/>
                    </a:moveTo>
                    <a:lnTo>
                      <a:pt x="84" y="49"/>
                    </a:lnTo>
                    <a:lnTo>
                      <a:pt x="137" y="49"/>
                    </a:lnTo>
                    <a:lnTo>
                      <a:pt x="94" y="81"/>
                    </a:lnTo>
                    <a:lnTo>
                      <a:pt x="111" y="132"/>
                    </a:lnTo>
                    <a:lnTo>
                      <a:pt x="68" y="101"/>
                    </a:lnTo>
                    <a:lnTo>
                      <a:pt x="26" y="132"/>
                    </a:lnTo>
                    <a:lnTo>
                      <a:pt x="43" y="81"/>
                    </a:lnTo>
                    <a:lnTo>
                      <a:pt x="0" y="49"/>
                    </a:lnTo>
                    <a:lnTo>
                      <a:pt x="52" y="49"/>
                    </a:lnTo>
                    <a:lnTo>
                      <a:pt x="68" y="0"/>
                    </a:lnTo>
                    <a:lnTo>
                      <a:pt x="84" y="49"/>
                    </a:lnTo>
                    <a:close/>
                  </a:path>
                </a:pathLst>
              </a:custGeom>
              <a:solidFill>
                <a:srgbClr val="FEF1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en-GB" smtClean="0">
                  <a:ea typeface="Arial Unicode MS" pitchFamily="34" charset="-128"/>
                  <a:cs typeface="Arial Unicode MS" pitchFamily="34" charset="-128"/>
                </a:endParaRPr>
              </a:p>
            </p:txBody>
          </p:sp>
          <p:sp>
            <p:nvSpPr>
              <p:cNvPr id="56" name="Freeform 59"/>
              <p:cNvSpPr>
                <a:spLocks/>
              </p:cNvSpPr>
              <p:nvPr/>
            </p:nvSpPr>
            <p:spPr bwMode="gray">
              <a:xfrm>
                <a:off x="3131" y="189"/>
                <a:ext cx="280" cy="231"/>
              </a:xfrm>
              <a:custGeom>
                <a:avLst/>
                <a:gdLst>
                  <a:gd name="T0" fmla="*/ 0 w 1072"/>
                  <a:gd name="T1" fmla="*/ 0 h 884"/>
                  <a:gd name="T2" fmla="*/ 0 w 1072"/>
                  <a:gd name="T3" fmla="*/ 0 h 884"/>
                  <a:gd name="T4" fmla="*/ 0 w 1072"/>
                  <a:gd name="T5" fmla="*/ 0 h 884"/>
                  <a:gd name="T6" fmla="*/ 0 w 1072"/>
                  <a:gd name="T7" fmla="*/ 0 h 884"/>
                  <a:gd name="T8" fmla="*/ 0 w 1072"/>
                  <a:gd name="T9" fmla="*/ 0 h 884"/>
                  <a:gd name="T10" fmla="*/ 0 w 1072"/>
                  <a:gd name="T11" fmla="*/ 0 h 884"/>
                  <a:gd name="T12" fmla="*/ 0 w 1072"/>
                  <a:gd name="T13" fmla="*/ 0 h 884"/>
                  <a:gd name="T14" fmla="*/ 0 w 1072"/>
                  <a:gd name="T15" fmla="*/ 0 h 884"/>
                  <a:gd name="T16" fmla="*/ 0 w 1072"/>
                  <a:gd name="T17" fmla="*/ 0 h 884"/>
                  <a:gd name="T18" fmla="*/ 0 w 1072"/>
                  <a:gd name="T19" fmla="*/ 0 h 88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1072" h="884">
                    <a:moveTo>
                      <a:pt x="0" y="0"/>
                    </a:moveTo>
                    <a:lnTo>
                      <a:pt x="0" y="0"/>
                    </a:lnTo>
                    <a:cubicBezTo>
                      <a:pt x="0" y="0"/>
                      <a:pt x="317" y="493"/>
                      <a:pt x="375" y="584"/>
                    </a:cubicBezTo>
                    <a:cubicBezTo>
                      <a:pt x="433" y="674"/>
                      <a:pt x="500" y="746"/>
                      <a:pt x="735" y="795"/>
                    </a:cubicBezTo>
                    <a:cubicBezTo>
                      <a:pt x="970" y="843"/>
                      <a:pt x="1072" y="866"/>
                      <a:pt x="1072" y="866"/>
                    </a:cubicBezTo>
                    <a:lnTo>
                      <a:pt x="1072" y="884"/>
                    </a:lnTo>
                    <a:cubicBezTo>
                      <a:pt x="1072" y="884"/>
                      <a:pt x="923" y="853"/>
                      <a:pt x="731" y="811"/>
                    </a:cubicBezTo>
                    <a:cubicBezTo>
                      <a:pt x="538" y="769"/>
                      <a:pt x="460" y="755"/>
                      <a:pt x="372" y="636"/>
                    </a:cubicBezTo>
                    <a:cubicBezTo>
                      <a:pt x="299" y="537"/>
                      <a:pt x="0" y="115"/>
                      <a:pt x="0" y="115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en-GB" smtClean="0">
                  <a:ea typeface="Arial Unicode MS" pitchFamily="34" charset="-128"/>
                  <a:cs typeface="Arial Unicode MS" pitchFamily="34" charset="-128"/>
                </a:endParaRPr>
              </a:p>
            </p:txBody>
          </p:sp>
          <p:sp>
            <p:nvSpPr>
              <p:cNvPr id="57" name="Freeform 60"/>
              <p:cNvSpPr>
                <a:spLocks/>
              </p:cNvSpPr>
              <p:nvPr/>
            </p:nvSpPr>
            <p:spPr bwMode="gray">
              <a:xfrm>
                <a:off x="3131" y="225"/>
                <a:ext cx="280" cy="213"/>
              </a:xfrm>
              <a:custGeom>
                <a:avLst/>
                <a:gdLst>
                  <a:gd name="T0" fmla="*/ 0 w 1074"/>
                  <a:gd name="T1" fmla="*/ 0 h 813"/>
                  <a:gd name="T2" fmla="*/ 0 w 1074"/>
                  <a:gd name="T3" fmla="*/ 0 h 813"/>
                  <a:gd name="T4" fmla="*/ 0 w 1074"/>
                  <a:gd name="T5" fmla="*/ 0 h 813"/>
                  <a:gd name="T6" fmla="*/ 0 w 1074"/>
                  <a:gd name="T7" fmla="*/ 0 h 813"/>
                  <a:gd name="T8" fmla="*/ 0 w 1074"/>
                  <a:gd name="T9" fmla="*/ 0 h 813"/>
                  <a:gd name="T10" fmla="*/ 0 w 1074"/>
                  <a:gd name="T11" fmla="*/ 0 h 813"/>
                  <a:gd name="T12" fmla="*/ 0 w 1074"/>
                  <a:gd name="T13" fmla="*/ 0 h 813"/>
                  <a:gd name="T14" fmla="*/ 0 w 1074"/>
                  <a:gd name="T15" fmla="*/ 0 h 813"/>
                  <a:gd name="T16" fmla="*/ 0 w 1074"/>
                  <a:gd name="T17" fmla="*/ 0 h 813"/>
                  <a:gd name="T18" fmla="*/ 0 w 1074"/>
                  <a:gd name="T19" fmla="*/ 0 h 8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1074" h="813">
                    <a:moveTo>
                      <a:pt x="1" y="0"/>
                    </a:moveTo>
                    <a:lnTo>
                      <a:pt x="1" y="0"/>
                    </a:lnTo>
                    <a:cubicBezTo>
                      <a:pt x="1" y="0"/>
                      <a:pt x="329" y="469"/>
                      <a:pt x="372" y="526"/>
                    </a:cubicBezTo>
                    <a:cubicBezTo>
                      <a:pt x="416" y="584"/>
                      <a:pt x="475" y="676"/>
                      <a:pt x="734" y="731"/>
                    </a:cubicBezTo>
                    <a:cubicBezTo>
                      <a:pt x="801" y="745"/>
                      <a:pt x="1074" y="799"/>
                      <a:pt x="1074" y="799"/>
                    </a:cubicBezTo>
                    <a:lnTo>
                      <a:pt x="1074" y="813"/>
                    </a:lnTo>
                    <a:cubicBezTo>
                      <a:pt x="1074" y="813"/>
                      <a:pt x="867" y="774"/>
                      <a:pt x="734" y="746"/>
                    </a:cubicBezTo>
                    <a:cubicBezTo>
                      <a:pt x="601" y="718"/>
                      <a:pt x="462" y="693"/>
                      <a:pt x="373" y="581"/>
                    </a:cubicBezTo>
                    <a:cubicBezTo>
                      <a:pt x="293" y="479"/>
                      <a:pt x="0" y="105"/>
                      <a:pt x="0" y="105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en-GB" smtClean="0">
                  <a:ea typeface="Arial Unicode MS" pitchFamily="34" charset="-128"/>
                  <a:cs typeface="Arial Unicode MS" pitchFamily="34" charset="-128"/>
                </a:endParaRPr>
              </a:p>
            </p:txBody>
          </p:sp>
          <p:sp>
            <p:nvSpPr>
              <p:cNvPr id="58" name="Freeform 61"/>
              <p:cNvSpPr>
                <a:spLocks/>
              </p:cNvSpPr>
              <p:nvPr/>
            </p:nvSpPr>
            <p:spPr bwMode="gray">
              <a:xfrm>
                <a:off x="3131" y="262"/>
                <a:ext cx="280" cy="194"/>
              </a:xfrm>
              <a:custGeom>
                <a:avLst/>
                <a:gdLst>
                  <a:gd name="T0" fmla="*/ 0 w 1073"/>
                  <a:gd name="T1" fmla="*/ 0 h 742"/>
                  <a:gd name="T2" fmla="*/ 0 w 1073"/>
                  <a:gd name="T3" fmla="*/ 0 h 742"/>
                  <a:gd name="T4" fmla="*/ 0 w 1073"/>
                  <a:gd name="T5" fmla="*/ 0 h 742"/>
                  <a:gd name="T6" fmla="*/ 0 w 1073"/>
                  <a:gd name="T7" fmla="*/ 0 h 742"/>
                  <a:gd name="T8" fmla="*/ 0 w 1073"/>
                  <a:gd name="T9" fmla="*/ 0 h 742"/>
                  <a:gd name="T10" fmla="*/ 0 w 1073"/>
                  <a:gd name="T11" fmla="*/ 0 h 742"/>
                  <a:gd name="T12" fmla="*/ 0 w 1073"/>
                  <a:gd name="T13" fmla="*/ 0 h 742"/>
                  <a:gd name="T14" fmla="*/ 0 w 1073"/>
                  <a:gd name="T15" fmla="*/ 0 h 742"/>
                  <a:gd name="T16" fmla="*/ 0 w 1073"/>
                  <a:gd name="T17" fmla="*/ 0 h 742"/>
                  <a:gd name="T18" fmla="*/ 0 w 1073"/>
                  <a:gd name="T19" fmla="*/ 0 h 74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1073" h="742">
                    <a:moveTo>
                      <a:pt x="1" y="0"/>
                    </a:moveTo>
                    <a:lnTo>
                      <a:pt x="1" y="0"/>
                    </a:lnTo>
                    <a:cubicBezTo>
                      <a:pt x="1" y="0"/>
                      <a:pt x="310" y="398"/>
                      <a:pt x="372" y="478"/>
                    </a:cubicBezTo>
                    <a:cubicBezTo>
                      <a:pt x="435" y="558"/>
                      <a:pt x="521" y="623"/>
                      <a:pt x="734" y="664"/>
                    </a:cubicBezTo>
                    <a:cubicBezTo>
                      <a:pt x="857" y="688"/>
                      <a:pt x="1073" y="727"/>
                      <a:pt x="1073" y="727"/>
                    </a:cubicBezTo>
                    <a:lnTo>
                      <a:pt x="1073" y="742"/>
                    </a:lnTo>
                    <a:cubicBezTo>
                      <a:pt x="1073" y="742"/>
                      <a:pt x="884" y="707"/>
                      <a:pt x="734" y="680"/>
                    </a:cubicBezTo>
                    <a:cubicBezTo>
                      <a:pt x="584" y="653"/>
                      <a:pt x="461" y="627"/>
                      <a:pt x="372" y="528"/>
                    </a:cubicBezTo>
                    <a:cubicBezTo>
                      <a:pt x="295" y="441"/>
                      <a:pt x="0" y="99"/>
                      <a:pt x="0" y="99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en-GB" smtClean="0">
                  <a:ea typeface="Arial Unicode MS" pitchFamily="34" charset="-128"/>
                  <a:cs typeface="Arial Unicode MS" pitchFamily="34" charset="-128"/>
                </a:endParaRPr>
              </a:p>
            </p:txBody>
          </p:sp>
          <p:sp>
            <p:nvSpPr>
              <p:cNvPr id="59" name="Freeform 62"/>
              <p:cNvSpPr>
                <a:spLocks/>
              </p:cNvSpPr>
              <p:nvPr/>
            </p:nvSpPr>
            <p:spPr bwMode="gray">
              <a:xfrm>
                <a:off x="3131" y="298"/>
                <a:ext cx="280" cy="178"/>
              </a:xfrm>
              <a:custGeom>
                <a:avLst/>
                <a:gdLst>
                  <a:gd name="T0" fmla="*/ 0 w 1073"/>
                  <a:gd name="T1" fmla="*/ 0 h 679"/>
                  <a:gd name="T2" fmla="*/ 0 w 1073"/>
                  <a:gd name="T3" fmla="*/ 0 h 679"/>
                  <a:gd name="T4" fmla="*/ 0 w 1073"/>
                  <a:gd name="T5" fmla="*/ 0 h 679"/>
                  <a:gd name="T6" fmla="*/ 0 w 1073"/>
                  <a:gd name="T7" fmla="*/ 0 h 679"/>
                  <a:gd name="T8" fmla="*/ 0 w 1073"/>
                  <a:gd name="T9" fmla="*/ 0 h 679"/>
                  <a:gd name="T10" fmla="*/ 0 w 1073"/>
                  <a:gd name="T11" fmla="*/ 0 h 679"/>
                  <a:gd name="T12" fmla="*/ 0 w 1073"/>
                  <a:gd name="T13" fmla="*/ 0 h 679"/>
                  <a:gd name="T14" fmla="*/ 0 w 1073"/>
                  <a:gd name="T15" fmla="*/ 0 h 679"/>
                  <a:gd name="T16" fmla="*/ 0 w 1073"/>
                  <a:gd name="T17" fmla="*/ 0 h 679"/>
                  <a:gd name="T18" fmla="*/ 0 w 1073"/>
                  <a:gd name="T19" fmla="*/ 0 h 67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1073" h="679">
                    <a:moveTo>
                      <a:pt x="0" y="0"/>
                    </a:moveTo>
                    <a:lnTo>
                      <a:pt x="0" y="0"/>
                    </a:lnTo>
                    <a:cubicBezTo>
                      <a:pt x="0" y="0"/>
                      <a:pt x="313" y="362"/>
                      <a:pt x="373" y="426"/>
                    </a:cubicBezTo>
                    <a:cubicBezTo>
                      <a:pt x="467" y="526"/>
                      <a:pt x="512" y="561"/>
                      <a:pt x="734" y="603"/>
                    </a:cubicBezTo>
                    <a:cubicBezTo>
                      <a:pt x="823" y="620"/>
                      <a:pt x="1073" y="663"/>
                      <a:pt x="1073" y="663"/>
                    </a:cubicBezTo>
                    <a:lnTo>
                      <a:pt x="1073" y="679"/>
                    </a:lnTo>
                    <a:cubicBezTo>
                      <a:pt x="1073" y="679"/>
                      <a:pt x="866" y="642"/>
                      <a:pt x="734" y="619"/>
                    </a:cubicBezTo>
                    <a:cubicBezTo>
                      <a:pt x="602" y="596"/>
                      <a:pt x="491" y="587"/>
                      <a:pt x="372" y="473"/>
                    </a:cubicBezTo>
                    <a:cubicBezTo>
                      <a:pt x="282" y="387"/>
                      <a:pt x="1" y="94"/>
                      <a:pt x="1" y="94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en-GB" smtClean="0">
                  <a:ea typeface="Arial Unicode MS" pitchFamily="34" charset="-128"/>
                  <a:cs typeface="Arial Unicode MS" pitchFamily="34" charset="-128"/>
                </a:endParaRPr>
              </a:p>
            </p:txBody>
          </p:sp>
          <p:sp>
            <p:nvSpPr>
              <p:cNvPr id="60" name="Freeform 63"/>
              <p:cNvSpPr>
                <a:spLocks/>
              </p:cNvSpPr>
              <p:nvPr/>
            </p:nvSpPr>
            <p:spPr bwMode="gray">
              <a:xfrm>
                <a:off x="3131" y="336"/>
                <a:ext cx="280" cy="158"/>
              </a:xfrm>
              <a:custGeom>
                <a:avLst/>
                <a:gdLst>
                  <a:gd name="T0" fmla="*/ 0 w 1072"/>
                  <a:gd name="T1" fmla="*/ 0 h 605"/>
                  <a:gd name="T2" fmla="*/ 0 w 1072"/>
                  <a:gd name="T3" fmla="*/ 0 h 605"/>
                  <a:gd name="T4" fmla="*/ 0 w 1072"/>
                  <a:gd name="T5" fmla="*/ 0 h 605"/>
                  <a:gd name="T6" fmla="*/ 0 w 1072"/>
                  <a:gd name="T7" fmla="*/ 0 h 605"/>
                  <a:gd name="T8" fmla="*/ 0 w 1072"/>
                  <a:gd name="T9" fmla="*/ 0 h 605"/>
                  <a:gd name="T10" fmla="*/ 0 w 1072"/>
                  <a:gd name="T11" fmla="*/ 0 h 605"/>
                  <a:gd name="T12" fmla="*/ 0 w 1072"/>
                  <a:gd name="T13" fmla="*/ 0 h 605"/>
                  <a:gd name="T14" fmla="*/ 0 w 1072"/>
                  <a:gd name="T15" fmla="*/ 0 h 605"/>
                  <a:gd name="T16" fmla="*/ 0 w 1072"/>
                  <a:gd name="T17" fmla="*/ 0 h 605"/>
                  <a:gd name="T18" fmla="*/ 0 w 1072"/>
                  <a:gd name="T19" fmla="*/ 0 h 60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1072" h="605">
                    <a:moveTo>
                      <a:pt x="0" y="0"/>
                    </a:moveTo>
                    <a:lnTo>
                      <a:pt x="0" y="0"/>
                    </a:lnTo>
                    <a:cubicBezTo>
                      <a:pt x="0" y="0"/>
                      <a:pt x="289" y="296"/>
                      <a:pt x="372" y="381"/>
                    </a:cubicBezTo>
                    <a:cubicBezTo>
                      <a:pt x="461" y="471"/>
                      <a:pt x="575" y="505"/>
                      <a:pt x="732" y="532"/>
                    </a:cubicBezTo>
                    <a:cubicBezTo>
                      <a:pt x="882" y="558"/>
                      <a:pt x="1072" y="589"/>
                      <a:pt x="1072" y="589"/>
                    </a:cubicBezTo>
                    <a:lnTo>
                      <a:pt x="1072" y="605"/>
                    </a:lnTo>
                    <a:cubicBezTo>
                      <a:pt x="1072" y="605"/>
                      <a:pt x="894" y="577"/>
                      <a:pt x="732" y="550"/>
                    </a:cubicBezTo>
                    <a:cubicBezTo>
                      <a:pt x="573" y="523"/>
                      <a:pt x="462" y="508"/>
                      <a:pt x="371" y="427"/>
                    </a:cubicBezTo>
                    <a:cubicBezTo>
                      <a:pt x="290" y="353"/>
                      <a:pt x="0" y="87"/>
                      <a:pt x="0" y="87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en-GB" smtClean="0">
                  <a:ea typeface="Arial Unicode MS" pitchFamily="34" charset="-128"/>
                  <a:cs typeface="Arial Unicode MS" pitchFamily="34" charset="-128"/>
                </a:endParaRPr>
              </a:p>
            </p:txBody>
          </p:sp>
          <p:sp>
            <p:nvSpPr>
              <p:cNvPr id="61" name="Freeform 64"/>
              <p:cNvSpPr>
                <a:spLocks/>
              </p:cNvSpPr>
              <p:nvPr/>
            </p:nvSpPr>
            <p:spPr bwMode="gray">
              <a:xfrm>
                <a:off x="3131" y="371"/>
                <a:ext cx="280" cy="142"/>
              </a:xfrm>
              <a:custGeom>
                <a:avLst/>
                <a:gdLst>
                  <a:gd name="T0" fmla="*/ 0 w 1072"/>
                  <a:gd name="T1" fmla="*/ 0 h 545"/>
                  <a:gd name="T2" fmla="*/ 0 w 1072"/>
                  <a:gd name="T3" fmla="*/ 0 h 545"/>
                  <a:gd name="T4" fmla="*/ 0 w 1072"/>
                  <a:gd name="T5" fmla="*/ 0 h 545"/>
                  <a:gd name="T6" fmla="*/ 0 w 1072"/>
                  <a:gd name="T7" fmla="*/ 0 h 545"/>
                  <a:gd name="T8" fmla="*/ 0 w 1072"/>
                  <a:gd name="T9" fmla="*/ 0 h 545"/>
                  <a:gd name="T10" fmla="*/ 0 w 1072"/>
                  <a:gd name="T11" fmla="*/ 0 h 545"/>
                  <a:gd name="T12" fmla="*/ 0 w 1072"/>
                  <a:gd name="T13" fmla="*/ 0 h 545"/>
                  <a:gd name="T14" fmla="*/ 0 w 1072"/>
                  <a:gd name="T15" fmla="*/ 0 h 545"/>
                  <a:gd name="T16" fmla="*/ 0 w 1072"/>
                  <a:gd name="T17" fmla="*/ 0 h 545"/>
                  <a:gd name="T18" fmla="*/ 0 w 1072"/>
                  <a:gd name="T19" fmla="*/ 0 h 54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1072" h="545">
                    <a:moveTo>
                      <a:pt x="0" y="0"/>
                    </a:moveTo>
                    <a:lnTo>
                      <a:pt x="0" y="0"/>
                    </a:lnTo>
                    <a:cubicBezTo>
                      <a:pt x="0" y="0"/>
                      <a:pt x="274" y="249"/>
                      <a:pt x="372" y="334"/>
                    </a:cubicBezTo>
                    <a:cubicBezTo>
                      <a:pt x="462" y="413"/>
                      <a:pt x="535" y="437"/>
                      <a:pt x="733" y="471"/>
                    </a:cubicBezTo>
                    <a:cubicBezTo>
                      <a:pt x="931" y="506"/>
                      <a:pt x="1072" y="527"/>
                      <a:pt x="1072" y="527"/>
                    </a:cubicBezTo>
                    <a:lnTo>
                      <a:pt x="1072" y="545"/>
                    </a:lnTo>
                    <a:cubicBezTo>
                      <a:pt x="1072" y="545"/>
                      <a:pt x="893" y="516"/>
                      <a:pt x="732" y="491"/>
                    </a:cubicBezTo>
                    <a:cubicBezTo>
                      <a:pt x="571" y="466"/>
                      <a:pt x="469" y="456"/>
                      <a:pt x="372" y="380"/>
                    </a:cubicBezTo>
                    <a:cubicBezTo>
                      <a:pt x="261" y="292"/>
                      <a:pt x="0" y="81"/>
                      <a:pt x="0" y="8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en-GB" smtClean="0">
                  <a:ea typeface="Arial Unicode MS" pitchFamily="34" charset="-128"/>
                  <a:cs typeface="Arial Unicode MS" pitchFamily="34" charset="-128"/>
                </a:endParaRPr>
              </a:p>
            </p:txBody>
          </p:sp>
          <p:sp>
            <p:nvSpPr>
              <p:cNvPr id="62" name="Freeform 65"/>
              <p:cNvSpPr>
                <a:spLocks/>
              </p:cNvSpPr>
              <p:nvPr/>
            </p:nvSpPr>
            <p:spPr bwMode="gray">
              <a:xfrm>
                <a:off x="3131" y="408"/>
                <a:ext cx="280" cy="125"/>
              </a:xfrm>
              <a:custGeom>
                <a:avLst/>
                <a:gdLst>
                  <a:gd name="T0" fmla="*/ 0 w 1072"/>
                  <a:gd name="T1" fmla="*/ 0 h 476"/>
                  <a:gd name="T2" fmla="*/ 0 w 1072"/>
                  <a:gd name="T3" fmla="*/ 0 h 476"/>
                  <a:gd name="T4" fmla="*/ 0 w 1072"/>
                  <a:gd name="T5" fmla="*/ 0 h 476"/>
                  <a:gd name="T6" fmla="*/ 0 w 1072"/>
                  <a:gd name="T7" fmla="*/ 0 h 476"/>
                  <a:gd name="T8" fmla="*/ 0 w 1072"/>
                  <a:gd name="T9" fmla="*/ 0 h 476"/>
                  <a:gd name="T10" fmla="*/ 0 w 1072"/>
                  <a:gd name="T11" fmla="*/ 0 h 476"/>
                  <a:gd name="T12" fmla="*/ 0 w 1072"/>
                  <a:gd name="T13" fmla="*/ 0 h 476"/>
                  <a:gd name="T14" fmla="*/ 0 w 1072"/>
                  <a:gd name="T15" fmla="*/ 0 h 476"/>
                  <a:gd name="T16" fmla="*/ 0 w 1072"/>
                  <a:gd name="T17" fmla="*/ 0 h 476"/>
                  <a:gd name="T18" fmla="*/ 0 w 1072"/>
                  <a:gd name="T19" fmla="*/ 0 h 47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1072" h="476">
                    <a:moveTo>
                      <a:pt x="0" y="0"/>
                    </a:moveTo>
                    <a:lnTo>
                      <a:pt x="0" y="0"/>
                    </a:lnTo>
                    <a:cubicBezTo>
                      <a:pt x="0" y="0"/>
                      <a:pt x="314" y="243"/>
                      <a:pt x="372" y="286"/>
                    </a:cubicBezTo>
                    <a:cubicBezTo>
                      <a:pt x="431" y="328"/>
                      <a:pt x="509" y="378"/>
                      <a:pt x="734" y="410"/>
                    </a:cubicBezTo>
                    <a:cubicBezTo>
                      <a:pt x="957" y="442"/>
                      <a:pt x="1072" y="457"/>
                      <a:pt x="1072" y="457"/>
                    </a:cubicBezTo>
                    <a:lnTo>
                      <a:pt x="1072" y="476"/>
                    </a:lnTo>
                    <a:cubicBezTo>
                      <a:pt x="1072" y="476"/>
                      <a:pt x="869" y="447"/>
                      <a:pt x="734" y="430"/>
                    </a:cubicBezTo>
                    <a:cubicBezTo>
                      <a:pt x="599" y="414"/>
                      <a:pt x="495" y="407"/>
                      <a:pt x="373" y="328"/>
                    </a:cubicBezTo>
                    <a:cubicBezTo>
                      <a:pt x="255" y="251"/>
                      <a:pt x="1" y="76"/>
                      <a:pt x="1" y="76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en-GB" smtClean="0">
                  <a:ea typeface="Arial Unicode MS" pitchFamily="34" charset="-128"/>
                  <a:cs typeface="Arial Unicode MS" pitchFamily="34" charset="-128"/>
                </a:endParaRPr>
              </a:p>
            </p:txBody>
          </p:sp>
          <p:sp>
            <p:nvSpPr>
              <p:cNvPr id="63" name="Freeform 66"/>
              <p:cNvSpPr>
                <a:spLocks/>
              </p:cNvSpPr>
              <p:nvPr/>
            </p:nvSpPr>
            <p:spPr bwMode="gray">
              <a:xfrm>
                <a:off x="3131" y="444"/>
                <a:ext cx="280" cy="107"/>
              </a:xfrm>
              <a:custGeom>
                <a:avLst/>
                <a:gdLst>
                  <a:gd name="T0" fmla="*/ 0 w 1072"/>
                  <a:gd name="T1" fmla="*/ 0 h 410"/>
                  <a:gd name="T2" fmla="*/ 0 w 1072"/>
                  <a:gd name="T3" fmla="*/ 0 h 410"/>
                  <a:gd name="T4" fmla="*/ 0 w 1072"/>
                  <a:gd name="T5" fmla="*/ 0 h 410"/>
                  <a:gd name="T6" fmla="*/ 0 w 1072"/>
                  <a:gd name="T7" fmla="*/ 0 h 410"/>
                  <a:gd name="T8" fmla="*/ 0 w 1072"/>
                  <a:gd name="T9" fmla="*/ 0 h 410"/>
                  <a:gd name="T10" fmla="*/ 0 w 1072"/>
                  <a:gd name="T11" fmla="*/ 0 h 410"/>
                  <a:gd name="T12" fmla="*/ 0 w 1072"/>
                  <a:gd name="T13" fmla="*/ 0 h 410"/>
                  <a:gd name="T14" fmla="*/ 0 w 1072"/>
                  <a:gd name="T15" fmla="*/ 0 h 410"/>
                  <a:gd name="T16" fmla="*/ 0 w 1072"/>
                  <a:gd name="T17" fmla="*/ 0 h 410"/>
                  <a:gd name="T18" fmla="*/ 0 w 1072"/>
                  <a:gd name="T19" fmla="*/ 0 h 41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1072" h="410">
                    <a:moveTo>
                      <a:pt x="0" y="0"/>
                    </a:moveTo>
                    <a:lnTo>
                      <a:pt x="0" y="0"/>
                    </a:lnTo>
                    <a:cubicBezTo>
                      <a:pt x="0" y="0"/>
                      <a:pt x="315" y="204"/>
                      <a:pt x="374" y="237"/>
                    </a:cubicBezTo>
                    <a:cubicBezTo>
                      <a:pt x="434" y="269"/>
                      <a:pt x="504" y="322"/>
                      <a:pt x="734" y="351"/>
                    </a:cubicBezTo>
                    <a:cubicBezTo>
                      <a:pt x="964" y="380"/>
                      <a:pt x="1072" y="393"/>
                      <a:pt x="1072" y="393"/>
                    </a:cubicBezTo>
                    <a:lnTo>
                      <a:pt x="1072" y="410"/>
                    </a:lnTo>
                    <a:cubicBezTo>
                      <a:pt x="1072" y="410"/>
                      <a:pt x="882" y="390"/>
                      <a:pt x="733" y="374"/>
                    </a:cubicBezTo>
                    <a:cubicBezTo>
                      <a:pt x="584" y="358"/>
                      <a:pt x="483" y="337"/>
                      <a:pt x="372" y="278"/>
                    </a:cubicBezTo>
                    <a:cubicBezTo>
                      <a:pt x="262" y="218"/>
                      <a:pt x="1" y="70"/>
                      <a:pt x="1" y="7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en-GB" smtClean="0">
                  <a:ea typeface="Arial Unicode MS" pitchFamily="34" charset="-128"/>
                  <a:cs typeface="Arial Unicode MS" pitchFamily="34" charset="-128"/>
                </a:endParaRPr>
              </a:p>
            </p:txBody>
          </p:sp>
          <p:sp>
            <p:nvSpPr>
              <p:cNvPr id="64" name="Freeform 67"/>
              <p:cNvSpPr>
                <a:spLocks/>
              </p:cNvSpPr>
              <p:nvPr/>
            </p:nvSpPr>
            <p:spPr bwMode="gray">
              <a:xfrm>
                <a:off x="3131" y="479"/>
                <a:ext cx="280" cy="90"/>
              </a:xfrm>
              <a:custGeom>
                <a:avLst/>
                <a:gdLst>
                  <a:gd name="T0" fmla="*/ 0 w 1073"/>
                  <a:gd name="T1" fmla="*/ 0 h 344"/>
                  <a:gd name="T2" fmla="*/ 0 w 1073"/>
                  <a:gd name="T3" fmla="*/ 0 h 344"/>
                  <a:gd name="T4" fmla="*/ 0 w 1073"/>
                  <a:gd name="T5" fmla="*/ 0 h 344"/>
                  <a:gd name="T6" fmla="*/ 0 w 1073"/>
                  <a:gd name="T7" fmla="*/ 0 h 344"/>
                  <a:gd name="T8" fmla="*/ 0 w 1073"/>
                  <a:gd name="T9" fmla="*/ 0 h 344"/>
                  <a:gd name="T10" fmla="*/ 0 w 1073"/>
                  <a:gd name="T11" fmla="*/ 0 h 344"/>
                  <a:gd name="T12" fmla="*/ 0 w 1073"/>
                  <a:gd name="T13" fmla="*/ 0 h 344"/>
                  <a:gd name="T14" fmla="*/ 0 w 1073"/>
                  <a:gd name="T15" fmla="*/ 0 h 344"/>
                  <a:gd name="T16" fmla="*/ 0 w 1073"/>
                  <a:gd name="T17" fmla="*/ 0 h 344"/>
                  <a:gd name="T18" fmla="*/ 0 w 1073"/>
                  <a:gd name="T19" fmla="*/ 0 h 34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1073" h="344">
                    <a:moveTo>
                      <a:pt x="1" y="0"/>
                    </a:moveTo>
                    <a:lnTo>
                      <a:pt x="1" y="0"/>
                    </a:lnTo>
                    <a:cubicBezTo>
                      <a:pt x="1" y="0"/>
                      <a:pt x="279" y="148"/>
                      <a:pt x="373" y="194"/>
                    </a:cubicBezTo>
                    <a:cubicBezTo>
                      <a:pt x="478" y="246"/>
                      <a:pt x="569" y="271"/>
                      <a:pt x="734" y="290"/>
                    </a:cubicBezTo>
                    <a:cubicBezTo>
                      <a:pt x="896" y="309"/>
                      <a:pt x="1073" y="327"/>
                      <a:pt x="1073" y="327"/>
                    </a:cubicBezTo>
                    <a:lnTo>
                      <a:pt x="1073" y="344"/>
                    </a:lnTo>
                    <a:cubicBezTo>
                      <a:pt x="1073" y="344"/>
                      <a:pt x="909" y="326"/>
                      <a:pt x="734" y="310"/>
                    </a:cubicBezTo>
                    <a:cubicBezTo>
                      <a:pt x="560" y="294"/>
                      <a:pt x="499" y="287"/>
                      <a:pt x="373" y="232"/>
                    </a:cubicBezTo>
                    <a:cubicBezTo>
                      <a:pt x="261" y="184"/>
                      <a:pt x="0" y="65"/>
                      <a:pt x="0" y="65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en-GB" smtClean="0">
                  <a:ea typeface="Arial Unicode MS" pitchFamily="34" charset="-128"/>
                  <a:cs typeface="Arial Unicode MS" pitchFamily="34" charset="-128"/>
                </a:endParaRPr>
              </a:p>
            </p:txBody>
          </p:sp>
          <p:sp>
            <p:nvSpPr>
              <p:cNvPr id="65" name="Freeform 68"/>
              <p:cNvSpPr>
                <a:spLocks/>
              </p:cNvSpPr>
              <p:nvPr/>
            </p:nvSpPr>
            <p:spPr bwMode="gray">
              <a:xfrm>
                <a:off x="3131" y="516"/>
                <a:ext cx="280" cy="72"/>
              </a:xfrm>
              <a:custGeom>
                <a:avLst/>
                <a:gdLst>
                  <a:gd name="T0" fmla="*/ 0 w 1072"/>
                  <a:gd name="T1" fmla="*/ 0 h 277"/>
                  <a:gd name="T2" fmla="*/ 0 w 1072"/>
                  <a:gd name="T3" fmla="*/ 0 h 277"/>
                  <a:gd name="T4" fmla="*/ 0 w 1072"/>
                  <a:gd name="T5" fmla="*/ 0 h 277"/>
                  <a:gd name="T6" fmla="*/ 0 w 1072"/>
                  <a:gd name="T7" fmla="*/ 0 h 277"/>
                  <a:gd name="T8" fmla="*/ 0 w 1072"/>
                  <a:gd name="T9" fmla="*/ 0 h 277"/>
                  <a:gd name="T10" fmla="*/ 0 w 1072"/>
                  <a:gd name="T11" fmla="*/ 0 h 277"/>
                  <a:gd name="T12" fmla="*/ 0 w 1072"/>
                  <a:gd name="T13" fmla="*/ 0 h 277"/>
                  <a:gd name="T14" fmla="*/ 0 w 1072"/>
                  <a:gd name="T15" fmla="*/ 0 h 277"/>
                  <a:gd name="T16" fmla="*/ 0 w 1072"/>
                  <a:gd name="T17" fmla="*/ 0 h 277"/>
                  <a:gd name="T18" fmla="*/ 0 w 1072"/>
                  <a:gd name="T19" fmla="*/ 0 h 27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1072" h="277">
                    <a:moveTo>
                      <a:pt x="1" y="0"/>
                    </a:moveTo>
                    <a:lnTo>
                      <a:pt x="1" y="0"/>
                    </a:lnTo>
                    <a:cubicBezTo>
                      <a:pt x="1" y="0"/>
                      <a:pt x="220" y="92"/>
                      <a:pt x="374" y="152"/>
                    </a:cubicBezTo>
                    <a:cubicBezTo>
                      <a:pt x="526" y="211"/>
                      <a:pt x="642" y="216"/>
                      <a:pt x="735" y="226"/>
                    </a:cubicBezTo>
                    <a:cubicBezTo>
                      <a:pt x="776" y="230"/>
                      <a:pt x="1072" y="260"/>
                      <a:pt x="1072" y="260"/>
                    </a:cubicBezTo>
                    <a:lnTo>
                      <a:pt x="1072" y="277"/>
                    </a:lnTo>
                    <a:cubicBezTo>
                      <a:pt x="1072" y="277"/>
                      <a:pt x="895" y="263"/>
                      <a:pt x="734" y="249"/>
                    </a:cubicBezTo>
                    <a:cubicBezTo>
                      <a:pt x="573" y="235"/>
                      <a:pt x="504" y="229"/>
                      <a:pt x="373" y="187"/>
                    </a:cubicBezTo>
                    <a:cubicBezTo>
                      <a:pt x="241" y="144"/>
                      <a:pt x="0" y="62"/>
                      <a:pt x="0" y="62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en-GB" smtClean="0">
                  <a:ea typeface="Arial Unicode MS" pitchFamily="34" charset="-128"/>
                  <a:cs typeface="Arial Unicode MS" pitchFamily="34" charset="-128"/>
                </a:endParaRPr>
              </a:p>
            </p:txBody>
          </p:sp>
          <p:sp>
            <p:nvSpPr>
              <p:cNvPr id="66" name="Freeform 69"/>
              <p:cNvSpPr>
                <a:spLocks/>
              </p:cNvSpPr>
              <p:nvPr/>
            </p:nvSpPr>
            <p:spPr bwMode="gray">
              <a:xfrm>
                <a:off x="3131" y="553"/>
                <a:ext cx="280" cy="54"/>
              </a:xfrm>
              <a:custGeom>
                <a:avLst/>
                <a:gdLst>
                  <a:gd name="T0" fmla="*/ 0 w 1072"/>
                  <a:gd name="T1" fmla="*/ 0 h 207"/>
                  <a:gd name="T2" fmla="*/ 0 w 1072"/>
                  <a:gd name="T3" fmla="*/ 0 h 207"/>
                  <a:gd name="T4" fmla="*/ 0 w 1072"/>
                  <a:gd name="T5" fmla="*/ 0 h 207"/>
                  <a:gd name="T6" fmla="*/ 0 w 1072"/>
                  <a:gd name="T7" fmla="*/ 0 h 207"/>
                  <a:gd name="T8" fmla="*/ 0 w 1072"/>
                  <a:gd name="T9" fmla="*/ 0 h 207"/>
                  <a:gd name="T10" fmla="*/ 0 w 1072"/>
                  <a:gd name="T11" fmla="*/ 0 h 207"/>
                  <a:gd name="T12" fmla="*/ 0 w 1072"/>
                  <a:gd name="T13" fmla="*/ 0 h 207"/>
                  <a:gd name="T14" fmla="*/ 0 w 1072"/>
                  <a:gd name="T15" fmla="*/ 0 h 207"/>
                  <a:gd name="T16" fmla="*/ 0 w 1072"/>
                  <a:gd name="T17" fmla="*/ 0 h 207"/>
                  <a:gd name="T18" fmla="*/ 0 w 1072"/>
                  <a:gd name="T19" fmla="*/ 0 h 20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1072" h="207">
                    <a:moveTo>
                      <a:pt x="1" y="0"/>
                    </a:moveTo>
                    <a:lnTo>
                      <a:pt x="1" y="0"/>
                    </a:lnTo>
                    <a:cubicBezTo>
                      <a:pt x="1" y="0"/>
                      <a:pt x="223" y="67"/>
                      <a:pt x="374" y="106"/>
                    </a:cubicBezTo>
                    <a:cubicBezTo>
                      <a:pt x="526" y="145"/>
                      <a:pt x="665" y="161"/>
                      <a:pt x="735" y="165"/>
                    </a:cubicBezTo>
                    <a:cubicBezTo>
                      <a:pt x="805" y="170"/>
                      <a:pt x="1072" y="191"/>
                      <a:pt x="1072" y="191"/>
                    </a:cubicBezTo>
                    <a:lnTo>
                      <a:pt x="1072" y="207"/>
                    </a:lnTo>
                    <a:cubicBezTo>
                      <a:pt x="1072" y="207"/>
                      <a:pt x="921" y="197"/>
                      <a:pt x="734" y="184"/>
                    </a:cubicBezTo>
                    <a:cubicBezTo>
                      <a:pt x="583" y="174"/>
                      <a:pt x="462" y="162"/>
                      <a:pt x="373" y="143"/>
                    </a:cubicBezTo>
                    <a:cubicBezTo>
                      <a:pt x="275" y="122"/>
                      <a:pt x="0" y="58"/>
                      <a:pt x="0" y="58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en-GB" smtClean="0">
                  <a:ea typeface="Arial Unicode MS" pitchFamily="34" charset="-128"/>
                  <a:cs typeface="Arial Unicode MS" pitchFamily="34" charset="-128"/>
                </a:endParaRPr>
              </a:p>
            </p:txBody>
          </p:sp>
          <p:sp>
            <p:nvSpPr>
              <p:cNvPr id="67" name="Freeform 70"/>
              <p:cNvSpPr>
                <a:spLocks/>
              </p:cNvSpPr>
              <p:nvPr/>
            </p:nvSpPr>
            <p:spPr bwMode="gray">
              <a:xfrm>
                <a:off x="3131" y="589"/>
                <a:ext cx="280" cy="37"/>
              </a:xfrm>
              <a:custGeom>
                <a:avLst/>
                <a:gdLst>
                  <a:gd name="T0" fmla="*/ 0 w 1073"/>
                  <a:gd name="T1" fmla="*/ 0 h 140"/>
                  <a:gd name="T2" fmla="*/ 0 w 1073"/>
                  <a:gd name="T3" fmla="*/ 0 h 140"/>
                  <a:gd name="T4" fmla="*/ 0 w 1073"/>
                  <a:gd name="T5" fmla="*/ 0 h 140"/>
                  <a:gd name="T6" fmla="*/ 0 w 1073"/>
                  <a:gd name="T7" fmla="*/ 0 h 140"/>
                  <a:gd name="T8" fmla="*/ 0 w 1073"/>
                  <a:gd name="T9" fmla="*/ 0 h 140"/>
                  <a:gd name="T10" fmla="*/ 0 w 1073"/>
                  <a:gd name="T11" fmla="*/ 0 h 140"/>
                  <a:gd name="T12" fmla="*/ 0 w 1073"/>
                  <a:gd name="T13" fmla="*/ 0 h 140"/>
                  <a:gd name="T14" fmla="*/ 0 w 1073"/>
                  <a:gd name="T15" fmla="*/ 0 h 140"/>
                  <a:gd name="T16" fmla="*/ 0 w 1073"/>
                  <a:gd name="T17" fmla="*/ 0 h 140"/>
                  <a:gd name="T18" fmla="*/ 0 w 1073"/>
                  <a:gd name="T19" fmla="*/ 0 h 14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1073" h="140">
                    <a:moveTo>
                      <a:pt x="0" y="0"/>
                    </a:moveTo>
                    <a:lnTo>
                      <a:pt x="0" y="0"/>
                    </a:lnTo>
                    <a:cubicBezTo>
                      <a:pt x="0" y="0"/>
                      <a:pt x="182" y="31"/>
                      <a:pt x="374" y="62"/>
                    </a:cubicBezTo>
                    <a:cubicBezTo>
                      <a:pt x="518" y="85"/>
                      <a:pt x="713" y="100"/>
                      <a:pt x="734" y="101"/>
                    </a:cubicBezTo>
                    <a:cubicBezTo>
                      <a:pt x="755" y="102"/>
                      <a:pt x="1073" y="123"/>
                      <a:pt x="1073" y="123"/>
                    </a:cubicBezTo>
                    <a:lnTo>
                      <a:pt x="1073" y="140"/>
                    </a:lnTo>
                    <a:cubicBezTo>
                      <a:pt x="1073" y="140"/>
                      <a:pt x="869" y="129"/>
                      <a:pt x="734" y="122"/>
                    </a:cubicBezTo>
                    <a:cubicBezTo>
                      <a:pt x="593" y="114"/>
                      <a:pt x="453" y="106"/>
                      <a:pt x="373" y="98"/>
                    </a:cubicBezTo>
                    <a:cubicBezTo>
                      <a:pt x="195" y="80"/>
                      <a:pt x="0" y="56"/>
                      <a:pt x="0" y="56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en-GB" smtClean="0">
                  <a:ea typeface="Arial Unicode MS" pitchFamily="34" charset="-128"/>
                  <a:cs typeface="Arial Unicode MS" pitchFamily="34" charset="-128"/>
                </a:endParaRPr>
              </a:p>
            </p:txBody>
          </p:sp>
          <p:sp>
            <p:nvSpPr>
              <p:cNvPr id="68" name="Freeform 71"/>
              <p:cNvSpPr>
                <a:spLocks/>
              </p:cNvSpPr>
              <p:nvPr/>
            </p:nvSpPr>
            <p:spPr bwMode="gray">
              <a:xfrm>
                <a:off x="3131" y="627"/>
                <a:ext cx="280" cy="14"/>
              </a:xfrm>
              <a:custGeom>
                <a:avLst/>
                <a:gdLst>
                  <a:gd name="T0" fmla="*/ 0 w 1072"/>
                  <a:gd name="T1" fmla="*/ 0 h 55"/>
                  <a:gd name="T2" fmla="*/ 0 w 1072"/>
                  <a:gd name="T3" fmla="*/ 0 h 55"/>
                  <a:gd name="T4" fmla="*/ 0 w 1072"/>
                  <a:gd name="T5" fmla="*/ 0 h 55"/>
                  <a:gd name="T6" fmla="*/ 0 w 1072"/>
                  <a:gd name="T7" fmla="*/ 0 h 55"/>
                  <a:gd name="T8" fmla="*/ 0 w 1072"/>
                  <a:gd name="T9" fmla="*/ 0 h 55"/>
                  <a:gd name="T10" fmla="*/ 0 w 1072"/>
                  <a:gd name="T11" fmla="*/ 0 h 55"/>
                  <a:gd name="T12" fmla="*/ 0 w 1072"/>
                  <a:gd name="T13" fmla="*/ 0 h 5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072" h="55">
                    <a:moveTo>
                      <a:pt x="0" y="0"/>
                    </a:moveTo>
                    <a:lnTo>
                      <a:pt x="0" y="0"/>
                    </a:lnTo>
                    <a:cubicBezTo>
                      <a:pt x="0" y="0"/>
                      <a:pt x="286" y="10"/>
                      <a:pt x="373" y="12"/>
                    </a:cubicBezTo>
                    <a:cubicBezTo>
                      <a:pt x="460" y="14"/>
                      <a:pt x="1072" y="38"/>
                      <a:pt x="1072" y="38"/>
                    </a:cubicBezTo>
                    <a:lnTo>
                      <a:pt x="1072" y="55"/>
                    </a:lnTo>
                    <a:lnTo>
                      <a:pt x="0" y="5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en-GB" smtClean="0">
                  <a:ea typeface="Arial Unicode MS" pitchFamily="34" charset="-128"/>
                  <a:cs typeface="Arial Unicode MS" pitchFamily="34" charset="-128"/>
                </a:endParaRPr>
              </a:p>
            </p:txBody>
          </p:sp>
          <p:sp>
            <p:nvSpPr>
              <p:cNvPr id="69" name="Freeform 56"/>
              <p:cNvSpPr>
                <a:spLocks/>
              </p:cNvSpPr>
              <p:nvPr/>
            </p:nvSpPr>
            <p:spPr bwMode="gray">
              <a:xfrm>
                <a:off x="2814" y="565"/>
                <a:ext cx="36" cy="35"/>
              </a:xfrm>
              <a:custGeom>
                <a:avLst/>
                <a:gdLst>
                  <a:gd name="T0" fmla="*/ 0 w 137"/>
                  <a:gd name="T1" fmla="*/ 0 h 132"/>
                  <a:gd name="T2" fmla="*/ 0 w 137"/>
                  <a:gd name="T3" fmla="*/ 0 h 132"/>
                  <a:gd name="T4" fmla="*/ 0 w 137"/>
                  <a:gd name="T5" fmla="*/ 0 h 132"/>
                  <a:gd name="T6" fmla="*/ 0 w 137"/>
                  <a:gd name="T7" fmla="*/ 0 h 132"/>
                  <a:gd name="T8" fmla="*/ 0 w 137"/>
                  <a:gd name="T9" fmla="*/ 0 h 132"/>
                  <a:gd name="T10" fmla="*/ 0 w 137"/>
                  <a:gd name="T11" fmla="*/ 0 h 132"/>
                  <a:gd name="T12" fmla="*/ 0 w 137"/>
                  <a:gd name="T13" fmla="*/ 0 h 132"/>
                  <a:gd name="T14" fmla="*/ 0 w 137"/>
                  <a:gd name="T15" fmla="*/ 0 h 132"/>
                  <a:gd name="T16" fmla="*/ 0 w 137"/>
                  <a:gd name="T17" fmla="*/ 0 h 132"/>
                  <a:gd name="T18" fmla="*/ 0 w 137"/>
                  <a:gd name="T19" fmla="*/ 0 h 132"/>
                  <a:gd name="T20" fmla="*/ 0 w 137"/>
                  <a:gd name="T21" fmla="*/ 0 h 132"/>
                  <a:gd name="T22" fmla="*/ 0 w 137"/>
                  <a:gd name="T23" fmla="*/ 0 h 132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37" h="132">
                    <a:moveTo>
                      <a:pt x="84" y="49"/>
                    </a:moveTo>
                    <a:lnTo>
                      <a:pt x="84" y="49"/>
                    </a:lnTo>
                    <a:lnTo>
                      <a:pt x="137" y="49"/>
                    </a:lnTo>
                    <a:lnTo>
                      <a:pt x="94" y="81"/>
                    </a:lnTo>
                    <a:lnTo>
                      <a:pt x="111" y="132"/>
                    </a:lnTo>
                    <a:lnTo>
                      <a:pt x="68" y="101"/>
                    </a:lnTo>
                    <a:lnTo>
                      <a:pt x="26" y="132"/>
                    </a:lnTo>
                    <a:lnTo>
                      <a:pt x="43" y="81"/>
                    </a:lnTo>
                    <a:lnTo>
                      <a:pt x="0" y="49"/>
                    </a:lnTo>
                    <a:lnTo>
                      <a:pt x="52" y="49"/>
                    </a:lnTo>
                    <a:lnTo>
                      <a:pt x="68" y="0"/>
                    </a:lnTo>
                    <a:lnTo>
                      <a:pt x="84" y="49"/>
                    </a:lnTo>
                    <a:close/>
                  </a:path>
                </a:pathLst>
              </a:custGeom>
              <a:solidFill>
                <a:srgbClr val="FEF1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0" hangingPunct="0"/>
                <a:endParaRPr lang="en-GB" smtClean="0">
                  <a:ea typeface="Arial Unicode MS" pitchFamily="34" charset="-128"/>
                  <a:cs typeface="Arial Unicode MS" pitchFamily="34" charset="-128"/>
                </a:endParaRPr>
              </a:p>
            </p:txBody>
          </p:sp>
        </p:grpSp>
      </p:grpSp>
      <p:sp>
        <p:nvSpPr>
          <p:cNvPr id="70" name="Rectangle 21"/>
          <p:cNvSpPr txBox="1">
            <a:spLocks noChangeArrowheads="1"/>
          </p:cNvSpPr>
          <p:nvPr/>
        </p:nvSpPr>
        <p:spPr bwMode="gray">
          <a:xfrm>
            <a:off x="4264025" y="6597650"/>
            <a:ext cx="606425" cy="260350"/>
          </a:xfrm>
          <a:prstGeom prst="rect">
            <a:avLst/>
          </a:prstGeom>
          <a:solidFill>
            <a:srgbClr val="EE8032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4000" anchor="ctr"/>
          <a:lstStyle>
            <a:lvl1pPr defTabSz="457200">
              <a:defRPr sz="1200">
                <a:solidFill>
                  <a:srgbClr val="0F5494"/>
                </a:solidFill>
                <a:latin typeface="Verdana" pitchFamily="34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defTabSz="457200">
              <a:defRPr sz="1200">
                <a:solidFill>
                  <a:srgbClr val="0F5494"/>
                </a:solidFill>
                <a:latin typeface="Verdana" pitchFamily="34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defTabSz="457200">
              <a:defRPr sz="1200">
                <a:solidFill>
                  <a:srgbClr val="0F5494"/>
                </a:solidFill>
                <a:latin typeface="Verdana" pitchFamily="34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defTabSz="457200">
              <a:defRPr sz="1200">
                <a:solidFill>
                  <a:srgbClr val="0F5494"/>
                </a:solidFill>
                <a:latin typeface="Verdana" pitchFamily="34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defTabSz="457200">
              <a:defRPr sz="1200">
                <a:solidFill>
                  <a:srgbClr val="0F5494"/>
                </a:solidFill>
                <a:latin typeface="Verdana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algn="ctr">
              <a:defRPr/>
            </a:pPr>
            <a:fld id="{DD18E2C3-CD13-42A4-BB70-31BFED0F422E}" type="slidenum">
              <a:rPr lang="en-GB" altLang="fr-FR" sz="700" i="1" smtClean="0">
                <a:solidFill>
                  <a:srgbClr val="FFFFFF"/>
                </a:solidFill>
              </a:rPr>
              <a:pPr algn="ctr">
                <a:defRPr/>
              </a:pPr>
              <a:t>‹#›</a:t>
            </a:fld>
            <a:endParaRPr lang="en-GB" altLang="fr-FR" sz="700" i="1" smtClean="0">
              <a:solidFill>
                <a:srgbClr val="FFFFFF"/>
              </a:solidFill>
            </a:endParaRP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8313" y="2060575"/>
            <a:ext cx="8207375" cy="1368425"/>
          </a:xfrm>
        </p:spPr>
        <p:txBody>
          <a:bodyPr/>
          <a:lstStyle>
            <a:lvl1pPr algn="ctr">
              <a:defRPr sz="3000" smtClean="0">
                <a:solidFill>
                  <a:schemeClr val="tx2"/>
                </a:solidFill>
              </a:defRPr>
            </a:lvl1pPr>
          </a:lstStyle>
          <a:p>
            <a:r>
              <a:rPr lang="fr-FR" smtClean="0"/>
              <a:t>Cliquez pour modifier le style du titre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68313" y="3860800"/>
            <a:ext cx="8207375" cy="1752600"/>
          </a:xfrm>
        </p:spPr>
        <p:txBody>
          <a:bodyPr/>
          <a:lstStyle>
            <a:lvl1pPr marL="0" indent="0" algn="ctr">
              <a:buFontTx/>
              <a:buNone/>
              <a:defRPr sz="2000" smtClean="0">
                <a:solidFill>
                  <a:schemeClr val="bg1"/>
                </a:solidFill>
              </a:defRPr>
            </a:lvl1pPr>
          </a:lstStyle>
          <a:p>
            <a:r>
              <a:rPr lang="fr-FR" smtClean="0"/>
              <a:t>Cliquez pour modifier le style des sous-titres du masque</a:t>
            </a:r>
          </a:p>
        </p:txBody>
      </p:sp>
    </p:spTree>
    <p:extLst>
      <p:ext uri="{BB962C8B-B14F-4D97-AF65-F5344CB8AC3E}">
        <p14:creationId xmlns:p14="http://schemas.microsoft.com/office/powerpoint/2010/main" val="395444513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fld id="{010A30FE-3A34-4155-913D-B877681BA4C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11499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7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71.xml"/><Relationship Id="rId5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70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9.xml"/><Relationship Id="rId3" Type="http://schemas.openxmlformats.org/officeDocument/2006/relationships/slideLayout" Target="../slideLayouts/slideLayout74.xml"/><Relationship Id="rId7" Type="http://schemas.openxmlformats.org/officeDocument/2006/relationships/slideLayout" Target="../slideLayouts/slideLayout78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3.xml"/><Relationship Id="rId1" Type="http://schemas.openxmlformats.org/officeDocument/2006/relationships/slideLayout" Target="../slideLayouts/slideLayout72.xml"/><Relationship Id="rId6" Type="http://schemas.openxmlformats.org/officeDocument/2006/relationships/slideLayout" Target="../slideLayouts/slideLayout77.xml"/><Relationship Id="rId11" Type="http://schemas.openxmlformats.org/officeDocument/2006/relationships/slideLayout" Target="../slideLayouts/slideLayout82.xml"/><Relationship Id="rId5" Type="http://schemas.openxmlformats.org/officeDocument/2006/relationships/slideLayout" Target="../slideLayouts/slideLayout76.xml"/><Relationship Id="rId10" Type="http://schemas.openxmlformats.org/officeDocument/2006/relationships/slideLayout" Target="../slideLayouts/slideLayout81.xml"/><Relationship Id="rId4" Type="http://schemas.openxmlformats.org/officeDocument/2006/relationships/slideLayout" Target="../slideLayouts/slideLayout75.xml"/><Relationship Id="rId9" Type="http://schemas.openxmlformats.org/officeDocument/2006/relationships/slideLayout" Target="../slideLayouts/slideLayout80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0.xml"/><Relationship Id="rId13" Type="http://schemas.openxmlformats.org/officeDocument/2006/relationships/slideLayout" Target="../slideLayouts/slideLayout95.xml"/><Relationship Id="rId3" Type="http://schemas.openxmlformats.org/officeDocument/2006/relationships/slideLayout" Target="../slideLayouts/slideLayout85.xml"/><Relationship Id="rId7" Type="http://schemas.openxmlformats.org/officeDocument/2006/relationships/slideLayout" Target="../slideLayouts/slideLayout89.xml"/><Relationship Id="rId12" Type="http://schemas.openxmlformats.org/officeDocument/2006/relationships/slideLayout" Target="../slideLayouts/slideLayout94.xml"/><Relationship Id="rId2" Type="http://schemas.openxmlformats.org/officeDocument/2006/relationships/slideLayout" Target="../slideLayouts/slideLayout84.xml"/><Relationship Id="rId1" Type="http://schemas.openxmlformats.org/officeDocument/2006/relationships/slideLayout" Target="../slideLayouts/slideLayout83.xml"/><Relationship Id="rId6" Type="http://schemas.openxmlformats.org/officeDocument/2006/relationships/slideLayout" Target="../slideLayouts/slideLayout88.xml"/><Relationship Id="rId11" Type="http://schemas.openxmlformats.org/officeDocument/2006/relationships/slideLayout" Target="../slideLayouts/slideLayout93.xml"/><Relationship Id="rId5" Type="http://schemas.openxmlformats.org/officeDocument/2006/relationships/slideLayout" Target="../slideLayouts/slideLayout87.xml"/><Relationship Id="rId10" Type="http://schemas.openxmlformats.org/officeDocument/2006/relationships/slideLayout" Target="../slideLayouts/slideLayout92.xml"/><Relationship Id="rId4" Type="http://schemas.openxmlformats.org/officeDocument/2006/relationships/slideLayout" Target="../slideLayouts/slideLayout86.xml"/><Relationship Id="rId9" Type="http://schemas.openxmlformats.org/officeDocument/2006/relationships/slideLayout" Target="../slideLayouts/slideLayout91.xml"/><Relationship Id="rId14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7.xml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0.xml"/><Relationship Id="rId10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4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9.xml"/><Relationship Id="rId2" Type="http://schemas.openxmlformats.org/officeDocument/2006/relationships/slideLayout" Target="../slideLayouts/slideLayout108.xml"/><Relationship Id="rId1" Type="http://schemas.openxmlformats.org/officeDocument/2006/relationships/slideLayout" Target="../slideLayouts/slideLayout107.xml"/><Relationship Id="rId4" Type="http://schemas.openxmlformats.org/officeDocument/2006/relationships/theme" Target="../theme/theme1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7.xml"/><Relationship Id="rId13" Type="http://schemas.openxmlformats.org/officeDocument/2006/relationships/slideLayout" Target="../slideLayouts/slideLayout122.xml"/><Relationship Id="rId18" Type="http://schemas.openxmlformats.org/officeDocument/2006/relationships/theme" Target="../theme/theme11.xml"/><Relationship Id="rId3" Type="http://schemas.openxmlformats.org/officeDocument/2006/relationships/slideLayout" Target="../slideLayouts/slideLayout112.xml"/><Relationship Id="rId7" Type="http://schemas.openxmlformats.org/officeDocument/2006/relationships/slideLayout" Target="../slideLayouts/slideLayout116.xml"/><Relationship Id="rId12" Type="http://schemas.openxmlformats.org/officeDocument/2006/relationships/slideLayout" Target="../slideLayouts/slideLayout121.xml"/><Relationship Id="rId17" Type="http://schemas.openxmlformats.org/officeDocument/2006/relationships/slideLayout" Target="../slideLayouts/slideLayout126.xml"/><Relationship Id="rId2" Type="http://schemas.openxmlformats.org/officeDocument/2006/relationships/slideLayout" Target="../slideLayouts/slideLayout111.xml"/><Relationship Id="rId16" Type="http://schemas.openxmlformats.org/officeDocument/2006/relationships/slideLayout" Target="../slideLayouts/slideLayout125.xml"/><Relationship Id="rId1" Type="http://schemas.openxmlformats.org/officeDocument/2006/relationships/slideLayout" Target="../slideLayouts/slideLayout110.xml"/><Relationship Id="rId6" Type="http://schemas.openxmlformats.org/officeDocument/2006/relationships/slideLayout" Target="../slideLayouts/slideLayout115.xml"/><Relationship Id="rId11" Type="http://schemas.openxmlformats.org/officeDocument/2006/relationships/slideLayout" Target="../slideLayouts/slideLayout120.xml"/><Relationship Id="rId5" Type="http://schemas.openxmlformats.org/officeDocument/2006/relationships/slideLayout" Target="../slideLayouts/slideLayout114.xml"/><Relationship Id="rId15" Type="http://schemas.openxmlformats.org/officeDocument/2006/relationships/slideLayout" Target="../slideLayouts/slideLayout124.xml"/><Relationship Id="rId10" Type="http://schemas.openxmlformats.org/officeDocument/2006/relationships/slideLayout" Target="../slideLayouts/slideLayout119.xml"/><Relationship Id="rId4" Type="http://schemas.openxmlformats.org/officeDocument/2006/relationships/slideLayout" Target="../slideLayouts/slideLayout113.xml"/><Relationship Id="rId9" Type="http://schemas.openxmlformats.org/officeDocument/2006/relationships/slideLayout" Target="../slideLayouts/slideLayout118.xml"/><Relationship Id="rId14" Type="http://schemas.openxmlformats.org/officeDocument/2006/relationships/slideLayout" Target="../slideLayouts/slideLayout123.xml"/></Relationships>
</file>

<file path=ppt/slideMasters/_rels/slideMaster12.xml.rels><?xml version="1.0" encoding="UTF-8" standalone="yes"?>
<Relationships xmlns="http://schemas.openxmlformats.org/package/2006/relationships"><Relationship Id="rId3" Type="http://schemas.openxmlformats.org/officeDocument/2006/relationships/theme" Target="../theme/theme12.xml"/><Relationship Id="rId2" Type="http://schemas.openxmlformats.org/officeDocument/2006/relationships/slideLayout" Target="../slideLayouts/slideLayout128.xml"/><Relationship Id="rId1" Type="http://schemas.openxmlformats.org/officeDocument/2006/relationships/slideLayout" Target="../slideLayouts/slideLayout127.xml"/></Relationships>
</file>

<file path=ppt/slideMasters/_rels/slideMaster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theme" Target="../theme/theme13.xml"/><Relationship Id="rId1" Type="http://schemas.openxmlformats.org/officeDocument/2006/relationships/slideLayout" Target="../slideLayouts/slideLayout1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1339850"/>
            <a:ext cx="8229600" cy="93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Title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492375"/>
            <a:ext cx="8229600" cy="3529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BE" altLang="en-US" smtClean="0"/>
              <a:t>Second level</a:t>
            </a:r>
            <a:endParaRPr lang="en-GB" altLang="en-US" smtClean="0"/>
          </a:p>
          <a:p>
            <a:pPr lvl="1"/>
            <a:r>
              <a:rPr lang="en-GB" altLang="en-US" smtClean="0"/>
              <a:t>Third level</a:t>
            </a:r>
          </a:p>
          <a:p>
            <a:pPr lvl="2"/>
            <a:r>
              <a:rPr lang="en-GB" altLang="en-US" smtClean="0"/>
              <a:t>- Fourth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  <a:latin typeface="Arial" charset="0"/>
              </a:defRPr>
            </a:lvl1pPr>
          </a:lstStyle>
          <a:p>
            <a:fld id="{70C0BFCC-BD6D-47A4-B092-5A30962ACE74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15" name="Rectangle 14"/>
          <p:cNvSpPr/>
          <p:nvPr/>
        </p:nvSpPr>
        <p:spPr>
          <a:xfrm>
            <a:off x="0" y="0"/>
            <a:ext cx="9144000" cy="957263"/>
          </a:xfrm>
          <a:prstGeom prst="rect">
            <a:avLst/>
          </a:prstGeom>
          <a:solidFill>
            <a:srgbClr val="0F5494"/>
          </a:solidFill>
          <a:ln>
            <a:solidFill>
              <a:srgbClr val="0F54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7" name="Rectangle 6"/>
          <p:cNvSpPr/>
          <p:nvPr/>
        </p:nvSpPr>
        <p:spPr>
          <a:xfrm>
            <a:off x="4262438" y="6659563"/>
            <a:ext cx="611187" cy="198437"/>
          </a:xfrm>
          <a:prstGeom prst="rect">
            <a:avLst/>
          </a:prstGeom>
          <a:solidFill>
            <a:srgbClr val="133176"/>
          </a:solidFill>
          <a:ln>
            <a:solidFill>
              <a:srgbClr val="13317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pic>
        <p:nvPicPr>
          <p:cNvPr id="1041" name="Picture 17" descr="LOGO CE_Vertical_EN_NEG_quadri_HR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7638" y="258763"/>
            <a:ext cx="1436687" cy="1004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3" r:id="rId13"/>
  </p:sldLayoutIdLst>
  <p:txStyles>
    <p:titleStyle>
      <a:lvl1pPr marL="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+mj-lt"/>
          <a:ea typeface="+mj-ea"/>
          <a:cs typeface="+mj-cs"/>
        </a:defRPr>
      </a:lvl1pPr>
      <a:lvl2pPr marL="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2pPr>
      <a:lvl3pPr marL="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3pPr>
      <a:lvl4pPr marL="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4pPr>
      <a:lvl5pPr marL="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5pPr>
      <a:lvl6pPr marL="8159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6pPr>
      <a:lvl7pPr marL="12731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7pPr>
      <a:lvl8pPr marL="17303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8pPr>
      <a:lvl9pPr marL="21875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2400" i="1">
          <a:solidFill>
            <a:srgbClr val="0F5494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009FBA"/>
        </a:buClr>
        <a:buChar char="•"/>
        <a:defRPr sz="2000" b="1">
          <a:solidFill>
            <a:srgbClr val="0F5494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defRPr sz="1400">
          <a:solidFill>
            <a:srgbClr val="0F5494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42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31642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31642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E70BC190-D570-41CB-9DB2-B68813A4098B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077" name="Rectangle 9"/>
          <p:cNvSpPr>
            <a:spLocks noChangeArrowheads="1"/>
          </p:cNvSpPr>
          <p:nvPr/>
        </p:nvSpPr>
        <p:spPr bwMode="auto">
          <a:xfrm>
            <a:off x="-180975" y="-531813"/>
            <a:ext cx="1584325" cy="53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z="3000"/>
          </a:p>
        </p:txBody>
      </p:sp>
      <p:sp>
        <p:nvSpPr>
          <p:cNvPr id="3078" name="Rectangle 10"/>
          <p:cNvSpPr>
            <a:spLocks noChangeArrowheads="1"/>
          </p:cNvSpPr>
          <p:nvPr/>
        </p:nvSpPr>
        <p:spPr bwMode="auto">
          <a:xfrm>
            <a:off x="1042988" y="-531813"/>
            <a:ext cx="914400" cy="914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z="3000"/>
          </a:p>
        </p:txBody>
      </p:sp>
    </p:spTree>
    <p:extLst>
      <p:ext uri="{BB962C8B-B14F-4D97-AF65-F5344CB8AC3E}">
        <p14:creationId xmlns:p14="http://schemas.microsoft.com/office/powerpoint/2010/main" val="1458777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77" r:id="rId12"/>
  </p:sldLayoutIdLst>
  <p:hf hdr="0" ftr="0" dt="0"/>
  <p:txStyles>
    <p:titleStyle>
      <a:lvl1pPr marL="358775" indent="-358775"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+mj-lt"/>
          <a:ea typeface="+mj-ea"/>
          <a:cs typeface="+mj-cs"/>
        </a:defRPr>
      </a:lvl1pPr>
      <a:lvl2pPr marL="358775" indent="-358775"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2pPr>
      <a:lvl3pPr marL="358775" indent="-358775"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3pPr>
      <a:lvl4pPr marL="358775" indent="-358775"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4pPr>
      <a:lvl5pPr marL="358775" indent="-358775"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5pPr>
      <a:lvl6pPr marL="815975" algn="l" rtl="0" fontAlgn="base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6pPr>
      <a:lvl7pPr marL="1273175" algn="l" rtl="0" fontAlgn="base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7pPr>
      <a:lvl8pPr marL="1730375" algn="l" rtl="0" fontAlgn="base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8pPr>
      <a:lvl9pPr marL="2187575" algn="l" rtl="0" fontAlgn="base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sz="2400" i="1">
          <a:solidFill>
            <a:srgbClr val="0F5494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9FBA"/>
        </a:buClr>
        <a:buChar char="•"/>
        <a:defRPr sz="2000" b="1">
          <a:solidFill>
            <a:srgbClr val="0F5494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400">
          <a:solidFill>
            <a:srgbClr val="0F5494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42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31642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31642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E70BC190-D570-41CB-9DB2-B68813A4098B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077" name="Rectangle 9"/>
          <p:cNvSpPr>
            <a:spLocks noChangeArrowheads="1"/>
          </p:cNvSpPr>
          <p:nvPr/>
        </p:nvSpPr>
        <p:spPr bwMode="auto">
          <a:xfrm>
            <a:off x="-180975" y="-531813"/>
            <a:ext cx="1584325" cy="53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z="3000"/>
          </a:p>
        </p:txBody>
      </p:sp>
      <p:sp>
        <p:nvSpPr>
          <p:cNvPr id="3078" name="Rectangle 10"/>
          <p:cNvSpPr>
            <a:spLocks noChangeArrowheads="1"/>
          </p:cNvSpPr>
          <p:nvPr/>
        </p:nvSpPr>
        <p:spPr bwMode="auto">
          <a:xfrm>
            <a:off x="1042988" y="-531813"/>
            <a:ext cx="914400" cy="914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z="3000"/>
          </a:p>
        </p:txBody>
      </p:sp>
    </p:spTree>
    <p:extLst>
      <p:ext uri="{BB962C8B-B14F-4D97-AF65-F5344CB8AC3E}">
        <p14:creationId xmlns:p14="http://schemas.microsoft.com/office/powerpoint/2010/main" val="3711163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</p:sldLayoutIdLst>
  <p:hf hdr="0" ftr="0" dt="0"/>
  <p:txStyles>
    <p:titleStyle>
      <a:lvl1pPr marL="358775" indent="-358775"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+mj-lt"/>
          <a:ea typeface="+mj-ea"/>
          <a:cs typeface="+mj-cs"/>
        </a:defRPr>
      </a:lvl1pPr>
      <a:lvl2pPr marL="358775" indent="-358775"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2pPr>
      <a:lvl3pPr marL="358775" indent="-358775"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3pPr>
      <a:lvl4pPr marL="358775" indent="-358775"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4pPr>
      <a:lvl5pPr marL="358775" indent="-358775"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5pPr>
      <a:lvl6pPr marL="815975" algn="l" rtl="0" fontAlgn="base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6pPr>
      <a:lvl7pPr marL="1273175" algn="l" rtl="0" fontAlgn="base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7pPr>
      <a:lvl8pPr marL="1730375" algn="l" rtl="0" fontAlgn="base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8pPr>
      <a:lvl9pPr marL="2187575" algn="l" rtl="0" fontAlgn="base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sz="2400" i="1">
          <a:solidFill>
            <a:srgbClr val="0F5494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9FBA"/>
        </a:buClr>
        <a:buChar char="•"/>
        <a:defRPr sz="2000" b="1">
          <a:solidFill>
            <a:srgbClr val="0F5494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400">
          <a:solidFill>
            <a:srgbClr val="0F5494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42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31642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31642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E70BC190-D570-41CB-9DB2-B68813A4098B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077" name="Rectangle 9"/>
          <p:cNvSpPr>
            <a:spLocks noChangeArrowheads="1"/>
          </p:cNvSpPr>
          <p:nvPr/>
        </p:nvSpPr>
        <p:spPr bwMode="auto">
          <a:xfrm>
            <a:off x="-180975" y="-531813"/>
            <a:ext cx="1584325" cy="53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z="3000"/>
          </a:p>
        </p:txBody>
      </p:sp>
      <p:sp>
        <p:nvSpPr>
          <p:cNvPr id="3078" name="Rectangle 10"/>
          <p:cNvSpPr>
            <a:spLocks noChangeArrowheads="1"/>
          </p:cNvSpPr>
          <p:nvPr/>
        </p:nvSpPr>
        <p:spPr bwMode="auto">
          <a:xfrm>
            <a:off x="1042988" y="-531813"/>
            <a:ext cx="914400" cy="914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z="3000"/>
          </a:p>
        </p:txBody>
      </p:sp>
    </p:spTree>
    <p:extLst>
      <p:ext uri="{BB962C8B-B14F-4D97-AF65-F5344CB8AC3E}">
        <p14:creationId xmlns:p14="http://schemas.microsoft.com/office/powerpoint/2010/main" val="1919734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</p:sldLayoutIdLst>
  <p:hf hdr="0" ftr="0" dt="0"/>
  <p:txStyles>
    <p:titleStyle>
      <a:lvl1pPr marL="358775" indent="-358775"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+mj-lt"/>
          <a:ea typeface="+mj-ea"/>
          <a:cs typeface="+mj-cs"/>
        </a:defRPr>
      </a:lvl1pPr>
      <a:lvl2pPr marL="358775" indent="-358775"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2pPr>
      <a:lvl3pPr marL="358775" indent="-358775"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3pPr>
      <a:lvl4pPr marL="358775" indent="-358775"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4pPr>
      <a:lvl5pPr marL="358775" indent="-358775"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5pPr>
      <a:lvl6pPr marL="815975" algn="l" rtl="0" fontAlgn="base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6pPr>
      <a:lvl7pPr marL="1273175" algn="l" rtl="0" fontAlgn="base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7pPr>
      <a:lvl8pPr marL="1730375" algn="l" rtl="0" fontAlgn="base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8pPr>
      <a:lvl9pPr marL="2187575" algn="l" rtl="0" fontAlgn="base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sz="2400" i="1">
          <a:solidFill>
            <a:srgbClr val="0F5494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9FBA"/>
        </a:buClr>
        <a:buChar char="•"/>
        <a:defRPr sz="2000" b="1">
          <a:solidFill>
            <a:srgbClr val="0F5494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400">
          <a:solidFill>
            <a:srgbClr val="0F5494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42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31642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31642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E70BC190-D570-41CB-9DB2-B68813A4098B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077" name="Rectangle 9"/>
          <p:cNvSpPr>
            <a:spLocks noChangeArrowheads="1"/>
          </p:cNvSpPr>
          <p:nvPr/>
        </p:nvSpPr>
        <p:spPr bwMode="auto">
          <a:xfrm>
            <a:off x="-180975" y="-531813"/>
            <a:ext cx="1584325" cy="53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z="3000"/>
          </a:p>
        </p:txBody>
      </p:sp>
      <p:sp>
        <p:nvSpPr>
          <p:cNvPr id="3078" name="Rectangle 10"/>
          <p:cNvSpPr>
            <a:spLocks noChangeArrowheads="1"/>
          </p:cNvSpPr>
          <p:nvPr/>
        </p:nvSpPr>
        <p:spPr bwMode="auto">
          <a:xfrm>
            <a:off x="1042988" y="-531813"/>
            <a:ext cx="914400" cy="914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z="3000"/>
          </a:p>
        </p:txBody>
      </p:sp>
    </p:spTree>
    <p:extLst>
      <p:ext uri="{BB962C8B-B14F-4D97-AF65-F5344CB8AC3E}">
        <p14:creationId xmlns:p14="http://schemas.microsoft.com/office/powerpoint/2010/main" val="33275238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  <p:sldLayoutId id="2147483716" r:id="rId12"/>
  </p:sldLayoutIdLst>
  <p:hf hdr="0" ftr="0" dt="0"/>
  <p:txStyles>
    <p:titleStyle>
      <a:lvl1pPr marL="358775" indent="-358775"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+mj-lt"/>
          <a:ea typeface="+mj-ea"/>
          <a:cs typeface="+mj-cs"/>
        </a:defRPr>
      </a:lvl1pPr>
      <a:lvl2pPr marL="358775" indent="-358775"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2pPr>
      <a:lvl3pPr marL="358775" indent="-358775"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3pPr>
      <a:lvl4pPr marL="358775" indent="-358775"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4pPr>
      <a:lvl5pPr marL="358775" indent="-358775"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5pPr>
      <a:lvl6pPr marL="815975" algn="l" rtl="0" fontAlgn="base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6pPr>
      <a:lvl7pPr marL="1273175" algn="l" rtl="0" fontAlgn="base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7pPr>
      <a:lvl8pPr marL="1730375" algn="l" rtl="0" fontAlgn="base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8pPr>
      <a:lvl9pPr marL="2187575" algn="l" rtl="0" fontAlgn="base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sz="2400" i="1">
          <a:solidFill>
            <a:srgbClr val="0F5494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9FBA"/>
        </a:buClr>
        <a:buChar char="•"/>
        <a:defRPr sz="2000" b="1">
          <a:solidFill>
            <a:srgbClr val="0F5494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400">
          <a:solidFill>
            <a:srgbClr val="0F5494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42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31642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31642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E70BC190-D570-41CB-9DB2-B68813A4098B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077" name="Rectangle 9"/>
          <p:cNvSpPr>
            <a:spLocks noChangeArrowheads="1"/>
          </p:cNvSpPr>
          <p:nvPr/>
        </p:nvSpPr>
        <p:spPr bwMode="auto">
          <a:xfrm>
            <a:off x="-180975" y="-531813"/>
            <a:ext cx="1584325" cy="53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z="3000"/>
          </a:p>
        </p:txBody>
      </p:sp>
      <p:sp>
        <p:nvSpPr>
          <p:cNvPr id="3078" name="Rectangle 10"/>
          <p:cNvSpPr>
            <a:spLocks noChangeArrowheads="1"/>
          </p:cNvSpPr>
          <p:nvPr/>
        </p:nvSpPr>
        <p:spPr bwMode="auto">
          <a:xfrm>
            <a:off x="1042988" y="-531813"/>
            <a:ext cx="914400" cy="914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z="3000"/>
          </a:p>
        </p:txBody>
      </p:sp>
    </p:spTree>
    <p:extLst>
      <p:ext uri="{BB962C8B-B14F-4D97-AF65-F5344CB8AC3E}">
        <p14:creationId xmlns:p14="http://schemas.microsoft.com/office/powerpoint/2010/main" val="13099704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</p:sldLayoutIdLst>
  <p:hf hdr="0" ftr="0" dt="0"/>
  <p:txStyles>
    <p:titleStyle>
      <a:lvl1pPr marL="358775" indent="-358775"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+mj-lt"/>
          <a:ea typeface="+mj-ea"/>
          <a:cs typeface="+mj-cs"/>
        </a:defRPr>
      </a:lvl1pPr>
      <a:lvl2pPr marL="358775" indent="-358775"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2pPr>
      <a:lvl3pPr marL="358775" indent="-358775"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3pPr>
      <a:lvl4pPr marL="358775" indent="-358775"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4pPr>
      <a:lvl5pPr marL="358775" indent="-358775"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5pPr>
      <a:lvl6pPr marL="815975" algn="l" rtl="0" fontAlgn="base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6pPr>
      <a:lvl7pPr marL="1273175" algn="l" rtl="0" fontAlgn="base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7pPr>
      <a:lvl8pPr marL="1730375" algn="l" rtl="0" fontAlgn="base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8pPr>
      <a:lvl9pPr marL="2187575" algn="l" rtl="0" fontAlgn="base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sz="2400" i="1">
          <a:solidFill>
            <a:srgbClr val="0F5494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9FBA"/>
        </a:buClr>
        <a:buChar char="•"/>
        <a:defRPr sz="2000" b="1">
          <a:solidFill>
            <a:srgbClr val="0F5494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400">
          <a:solidFill>
            <a:srgbClr val="0F5494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42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31642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31642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E70BC190-D570-41CB-9DB2-B68813A4098B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077" name="Rectangle 9"/>
          <p:cNvSpPr>
            <a:spLocks noChangeArrowheads="1"/>
          </p:cNvSpPr>
          <p:nvPr/>
        </p:nvSpPr>
        <p:spPr bwMode="auto">
          <a:xfrm>
            <a:off x="-180975" y="-531813"/>
            <a:ext cx="1584325" cy="53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z="3000"/>
          </a:p>
        </p:txBody>
      </p:sp>
      <p:sp>
        <p:nvSpPr>
          <p:cNvPr id="3078" name="Rectangle 10"/>
          <p:cNvSpPr>
            <a:spLocks noChangeArrowheads="1"/>
          </p:cNvSpPr>
          <p:nvPr/>
        </p:nvSpPr>
        <p:spPr bwMode="auto">
          <a:xfrm>
            <a:off x="1042988" y="-531813"/>
            <a:ext cx="914400" cy="914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z="3000"/>
          </a:p>
        </p:txBody>
      </p:sp>
    </p:spTree>
    <p:extLst>
      <p:ext uri="{BB962C8B-B14F-4D97-AF65-F5344CB8AC3E}">
        <p14:creationId xmlns:p14="http://schemas.microsoft.com/office/powerpoint/2010/main" val="3062227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</p:sldLayoutIdLst>
  <p:hf hdr="0" ftr="0" dt="0"/>
  <p:txStyles>
    <p:titleStyle>
      <a:lvl1pPr marL="358775" indent="-358775"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+mj-lt"/>
          <a:ea typeface="+mj-ea"/>
          <a:cs typeface="+mj-cs"/>
        </a:defRPr>
      </a:lvl1pPr>
      <a:lvl2pPr marL="358775" indent="-358775"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2pPr>
      <a:lvl3pPr marL="358775" indent="-358775"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3pPr>
      <a:lvl4pPr marL="358775" indent="-358775"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4pPr>
      <a:lvl5pPr marL="358775" indent="-358775"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5pPr>
      <a:lvl6pPr marL="815975" algn="l" rtl="0" fontAlgn="base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6pPr>
      <a:lvl7pPr marL="1273175" algn="l" rtl="0" fontAlgn="base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7pPr>
      <a:lvl8pPr marL="1730375" algn="l" rtl="0" fontAlgn="base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8pPr>
      <a:lvl9pPr marL="2187575" algn="l" rtl="0" fontAlgn="base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sz="2400" i="1">
          <a:solidFill>
            <a:srgbClr val="0F5494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9FBA"/>
        </a:buClr>
        <a:buChar char="•"/>
        <a:defRPr sz="2000" b="1">
          <a:solidFill>
            <a:srgbClr val="0F5494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400">
          <a:solidFill>
            <a:srgbClr val="0F5494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FE50F5E9-910E-472F-A206-7ED539D72902}" type="datetimeFigureOut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13/09/2017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3DAFA9AF-FAEE-4F02-BDE3-B063F53EA20D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77980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  <p:sldLayoutId id="2147483753" r:id="rId12"/>
    <p:sldLayoutId id="2147483754" r:id="rId13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6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b="0">
                <a:solidFill>
                  <a:srgbClr val="000000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9696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b="0">
                <a:solidFill>
                  <a:srgbClr val="000000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969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b="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A385C54-9FE1-4352-BB64-6369A5E1BB0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15" name="Rectangle 14"/>
          <p:cNvSpPr/>
          <p:nvPr/>
        </p:nvSpPr>
        <p:spPr>
          <a:xfrm>
            <a:off x="0" y="0"/>
            <a:ext cx="9144000" cy="957263"/>
          </a:xfrm>
          <a:prstGeom prst="rect">
            <a:avLst/>
          </a:prstGeom>
          <a:solidFill>
            <a:srgbClr val="0F5494"/>
          </a:solidFill>
          <a:ln>
            <a:solidFill>
              <a:srgbClr val="0F54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1030" name="Rectangle 9"/>
          <p:cNvSpPr>
            <a:spLocks noChangeArrowheads="1"/>
          </p:cNvSpPr>
          <p:nvPr/>
        </p:nvSpPr>
        <p:spPr bwMode="auto">
          <a:xfrm>
            <a:off x="-180975" y="-531813"/>
            <a:ext cx="1584325" cy="53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3000" b="1">
                <a:solidFill>
                  <a:srgbClr val="0F5494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000" b="1">
                <a:solidFill>
                  <a:srgbClr val="0F5494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000" b="1">
                <a:solidFill>
                  <a:srgbClr val="0F5494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000" b="1">
                <a:solidFill>
                  <a:srgbClr val="0F5494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000" b="1">
                <a:solidFill>
                  <a:srgbClr val="0F5494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de-DE" b="0" smtClean="0"/>
          </a:p>
        </p:txBody>
      </p:sp>
      <p:sp>
        <p:nvSpPr>
          <p:cNvPr id="1031" name="Rectangle 10"/>
          <p:cNvSpPr>
            <a:spLocks noChangeArrowheads="1"/>
          </p:cNvSpPr>
          <p:nvPr/>
        </p:nvSpPr>
        <p:spPr bwMode="auto">
          <a:xfrm>
            <a:off x="1042988" y="-531813"/>
            <a:ext cx="914400" cy="914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3000" b="1">
                <a:solidFill>
                  <a:srgbClr val="0F5494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000" b="1">
                <a:solidFill>
                  <a:srgbClr val="0F5494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000" b="1">
                <a:solidFill>
                  <a:srgbClr val="0F5494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000" b="1">
                <a:solidFill>
                  <a:srgbClr val="0F5494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000" b="1">
                <a:solidFill>
                  <a:srgbClr val="0F5494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de-DE" b="0" smtClean="0"/>
          </a:p>
        </p:txBody>
      </p:sp>
      <p:pic>
        <p:nvPicPr>
          <p:cNvPr id="4104" name="Picture 15" descr="LOGO CE_Vertical_EN_NEG_quadri_HR"/>
          <p:cNvPicPr>
            <a:picLocks noChangeAspect="1" noChangeArrowheads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63988" y="258763"/>
            <a:ext cx="1436687" cy="938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" name="Group 10"/>
          <p:cNvGrpSpPr/>
          <p:nvPr userDrawn="1"/>
        </p:nvGrpSpPr>
        <p:grpSpPr>
          <a:xfrm>
            <a:off x="4253309" y="1220788"/>
            <a:ext cx="630000" cy="5654675"/>
            <a:chOff x="4262834" y="1220788"/>
            <a:chExt cx="611188" cy="5654675"/>
          </a:xfrm>
        </p:grpSpPr>
        <p:sp>
          <p:nvSpPr>
            <p:cNvPr id="12" name="Rectangle 11"/>
            <p:cNvSpPr/>
            <p:nvPr userDrawn="1"/>
          </p:nvSpPr>
          <p:spPr>
            <a:xfrm>
              <a:off x="4262834" y="6659563"/>
              <a:ext cx="611188" cy="215900"/>
            </a:xfrm>
            <a:prstGeom prst="rect">
              <a:avLst/>
            </a:prstGeom>
            <a:solidFill>
              <a:srgbClr val="0F549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000">
                <a:solidFill>
                  <a:srgbClr val="FFFFFF"/>
                </a:solidFill>
              </a:endParaRPr>
            </a:p>
          </p:txBody>
        </p:sp>
        <p:sp>
          <p:nvSpPr>
            <p:cNvPr id="13" name="Rectangle 12"/>
            <p:cNvSpPr/>
            <p:nvPr userDrawn="1"/>
          </p:nvSpPr>
          <p:spPr>
            <a:xfrm>
              <a:off x="4262834" y="1220788"/>
              <a:ext cx="611188" cy="45719"/>
            </a:xfrm>
            <a:prstGeom prst="rect">
              <a:avLst/>
            </a:prstGeom>
            <a:solidFill>
              <a:srgbClr val="0F549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000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642200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7" r:id="rId2"/>
    <p:sldLayoutId id="2147483758" r:id="rId3"/>
    <p:sldLayoutId id="2147483759" r:id="rId4"/>
    <p:sldLayoutId id="2147483760" r:id="rId5"/>
    <p:sldLayoutId id="2147483761" r:id="rId6"/>
    <p:sldLayoutId id="2147483762" r:id="rId7"/>
    <p:sldLayoutId id="2147483763" r:id="rId8"/>
    <p:sldLayoutId id="2147483764" r:id="rId9"/>
    <p:sldLayoutId id="2147483765" r:id="rId10"/>
    <p:sldLayoutId id="2147483766" r:id="rId11"/>
  </p:sldLayoutIdLst>
  <p:hf hdr="0" ftr="0" dt="0"/>
  <p:txStyles>
    <p:titleStyle>
      <a:lvl1pPr marL="358775" indent="-358775"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+mj-lt"/>
          <a:ea typeface="+mj-ea"/>
          <a:cs typeface="+mj-cs"/>
        </a:defRPr>
      </a:lvl1pPr>
      <a:lvl2pPr marL="358775" indent="-358775"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2pPr>
      <a:lvl3pPr marL="358775" indent="-358775"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3pPr>
      <a:lvl4pPr marL="358775" indent="-358775"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4pPr>
      <a:lvl5pPr marL="358775" indent="-358775"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5pPr>
      <a:lvl6pPr marL="815975" algn="l" rtl="0" fontAlgn="base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6pPr>
      <a:lvl7pPr marL="1273175" algn="l" rtl="0" fontAlgn="base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7pPr>
      <a:lvl8pPr marL="1730375" algn="l" rtl="0" fontAlgn="base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8pPr>
      <a:lvl9pPr marL="2187575" algn="l" rtl="0" fontAlgn="base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sz="2400" i="1">
          <a:solidFill>
            <a:srgbClr val="0F5494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9FBA"/>
        </a:buClr>
        <a:buChar char="•"/>
        <a:defRPr sz="2000" b="1">
          <a:solidFill>
            <a:srgbClr val="0F5494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400">
          <a:solidFill>
            <a:srgbClr val="0F5494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417685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69" r:id="rId2"/>
    <p:sldLayoutId id="2147483770" r:id="rId3"/>
  </p:sldLayoutIdLst>
  <p:hf hdr="0" ftr="0" dt="0"/>
  <p:txStyles>
    <p:titleStyle>
      <a:lvl1pPr marL="358775" indent="-358775"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+mj-lt"/>
          <a:ea typeface="+mj-ea"/>
          <a:cs typeface="+mj-cs"/>
        </a:defRPr>
      </a:lvl1pPr>
      <a:lvl2pPr marL="358775" indent="-358775"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2pPr>
      <a:lvl3pPr marL="358775" indent="-358775"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3pPr>
      <a:lvl4pPr marL="358775" indent="-358775"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4pPr>
      <a:lvl5pPr marL="358775" indent="-358775"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5pPr>
      <a:lvl6pPr marL="815975" algn="l" rtl="0" fontAlgn="base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6pPr>
      <a:lvl7pPr marL="1273175" algn="l" rtl="0" fontAlgn="base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7pPr>
      <a:lvl8pPr marL="1730375" algn="l" rtl="0" fontAlgn="base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8pPr>
      <a:lvl9pPr marL="2187575" algn="l" rtl="0" fontAlgn="base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sz="2400" i="1">
          <a:solidFill>
            <a:srgbClr val="0F5494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9FBA"/>
        </a:buClr>
        <a:buChar char="•"/>
        <a:defRPr sz="2000" b="1">
          <a:solidFill>
            <a:srgbClr val="0F5494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400">
          <a:solidFill>
            <a:srgbClr val="0F5494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42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31642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31642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E70BC190-D570-41CB-9DB2-B68813A4098B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3077" name="Rectangle 9"/>
          <p:cNvSpPr>
            <a:spLocks noChangeArrowheads="1"/>
          </p:cNvSpPr>
          <p:nvPr/>
        </p:nvSpPr>
        <p:spPr bwMode="auto">
          <a:xfrm>
            <a:off x="-180975" y="-531813"/>
            <a:ext cx="1584325" cy="53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z="3000"/>
          </a:p>
        </p:txBody>
      </p:sp>
      <p:sp>
        <p:nvSpPr>
          <p:cNvPr id="3078" name="Rectangle 10"/>
          <p:cNvSpPr>
            <a:spLocks noChangeArrowheads="1"/>
          </p:cNvSpPr>
          <p:nvPr/>
        </p:nvSpPr>
        <p:spPr bwMode="auto">
          <a:xfrm>
            <a:off x="1042988" y="-531813"/>
            <a:ext cx="914400" cy="914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z="3000"/>
          </a:p>
        </p:txBody>
      </p:sp>
    </p:spTree>
    <p:extLst>
      <p:ext uri="{BB962C8B-B14F-4D97-AF65-F5344CB8AC3E}">
        <p14:creationId xmlns:p14="http://schemas.microsoft.com/office/powerpoint/2010/main" val="11402484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74" r:id="rId3"/>
    <p:sldLayoutId id="2147483775" r:id="rId4"/>
    <p:sldLayoutId id="2147483776" r:id="rId5"/>
    <p:sldLayoutId id="2147483777" r:id="rId6"/>
    <p:sldLayoutId id="2147483778" r:id="rId7"/>
    <p:sldLayoutId id="2147483779" r:id="rId8"/>
    <p:sldLayoutId id="2147483780" r:id="rId9"/>
    <p:sldLayoutId id="2147483781" r:id="rId10"/>
    <p:sldLayoutId id="2147483782" r:id="rId11"/>
    <p:sldLayoutId id="2147483783" r:id="rId12"/>
    <p:sldLayoutId id="2147483784" r:id="rId13"/>
    <p:sldLayoutId id="2147483785" r:id="rId14"/>
    <p:sldLayoutId id="2147483786" r:id="rId15"/>
    <p:sldLayoutId id="2147483787" r:id="rId16"/>
    <p:sldLayoutId id="2147483788" r:id="rId17"/>
  </p:sldLayoutIdLst>
  <p:hf hdr="0" ftr="0" dt="0"/>
  <p:txStyles>
    <p:titleStyle>
      <a:lvl1pPr marL="358775" indent="-358775"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+mj-lt"/>
          <a:ea typeface="+mj-ea"/>
          <a:cs typeface="+mj-cs"/>
        </a:defRPr>
      </a:lvl1pPr>
      <a:lvl2pPr marL="358775" indent="-358775"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2pPr>
      <a:lvl3pPr marL="358775" indent="-358775"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3pPr>
      <a:lvl4pPr marL="358775" indent="-358775"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4pPr>
      <a:lvl5pPr marL="358775" indent="-358775"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5pPr>
      <a:lvl6pPr marL="815975" algn="l" rtl="0" fontAlgn="base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6pPr>
      <a:lvl7pPr marL="1273175" algn="l" rtl="0" fontAlgn="base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7pPr>
      <a:lvl8pPr marL="1730375" algn="l" rtl="0" fontAlgn="base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8pPr>
      <a:lvl9pPr marL="2187575" algn="l" rtl="0" fontAlgn="base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sz="2400" i="1">
          <a:solidFill>
            <a:srgbClr val="0F5494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9FBA"/>
        </a:buClr>
        <a:buChar char="•"/>
        <a:defRPr sz="2000" b="1">
          <a:solidFill>
            <a:srgbClr val="0F5494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400">
          <a:solidFill>
            <a:srgbClr val="0F5494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 bwMode="gray">
          <a:xfrm>
            <a:off x="457200" y="1341438"/>
            <a:ext cx="8218488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Title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gray">
          <a:xfrm>
            <a:off x="468313" y="2420938"/>
            <a:ext cx="8207375" cy="3887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BE" altLang="en-US" smtClean="0"/>
              <a:t>Second level</a:t>
            </a:r>
            <a:endParaRPr lang="en-GB" altLang="en-US" smtClean="0"/>
          </a:p>
          <a:p>
            <a:pPr lvl="1"/>
            <a:r>
              <a:rPr lang="en-GB" altLang="en-US" smtClean="0"/>
              <a:t>Third level</a:t>
            </a:r>
          </a:p>
          <a:p>
            <a:pPr lvl="2"/>
            <a:r>
              <a:rPr lang="en-GB" altLang="en-US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34698198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0" r:id="rId1"/>
    <p:sldLayoutId id="2147483791" r:id="rId2"/>
  </p:sldLayoutIdLst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27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10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10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10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+mj-lt"/>
          <a:ea typeface="Arial Unicode MS" panose="020B0604020202020204" pitchFamily="34" charset="-128"/>
          <a:cs typeface="Arial Unicode MS" panose="020B0604020202020204" pitchFamily="34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Verdana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Verdana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Verdana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Verdana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5pPr>
      <a:lvl6pPr marL="815975" algn="l" rtl="0" fontAlgn="base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6pPr>
      <a:lvl7pPr marL="1273175" algn="l" rtl="0" fontAlgn="base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7pPr>
      <a:lvl8pPr marL="1730375" algn="l" rtl="0" fontAlgn="base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8pPr>
      <a:lvl9pPr marL="2187575" algn="l" rtl="0" fontAlgn="base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chemeClr val="hlink"/>
        </a:buClr>
        <a:buChar char="•"/>
        <a:defRPr>
          <a:solidFill>
            <a:schemeClr val="tx2"/>
          </a:solidFill>
          <a:latin typeface="+mn-lt"/>
          <a:ea typeface="Arial Unicode MS" panose="020B0604020202020204" pitchFamily="34" charset="-128"/>
          <a:cs typeface="Arial Unicode MS" panose="020B0604020202020204" pitchFamily="34" charset="-128"/>
        </a:defRPr>
      </a:lvl1pPr>
      <a:lvl2pPr marL="742950" indent="-28575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rgbClr val="009FBA"/>
        </a:buClr>
        <a:buChar char="•"/>
        <a:defRPr sz="1600">
          <a:solidFill>
            <a:schemeClr val="tx2"/>
          </a:solidFill>
          <a:latin typeface="+mn-lt"/>
          <a:ea typeface="Arial Unicode MS" panose="020B0604020202020204" pitchFamily="34" charset="-128"/>
          <a:cs typeface="Arial Unicode MS" panose="020B0604020202020204" pitchFamily="34" charset="-128"/>
        </a:defRPr>
      </a:lvl2pPr>
      <a:lvl3pPr marL="1143000" indent="-2286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chemeClr val="accent1"/>
        </a:buClr>
        <a:buChar char="•"/>
        <a:defRPr sz="1600">
          <a:solidFill>
            <a:schemeClr val="tx2"/>
          </a:solidFill>
          <a:latin typeface="+mn-lt"/>
          <a:ea typeface="Arial Unicode MS" panose="020B0604020202020204" pitchFamily="34" charset="-128"/>
          <a:cs typeface="Arial Unicode MS" panose="020B0604020202020204" pitchFamily="34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Verdana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Verdana" pitchFamily="34" charset="0"/>
          <a:ea typeface="Arial Unicode MS" panose="020B0604020202020204" pitchFamily="34" charset="-128"/>
          <a:cs typeface="Arial Unicode MS" panose="020B0604020202020204" pitchFamily="34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1339850"/>
            <a:ext cx="8229600" cy="93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Title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492375"/>
            <a:ext cx="8229600" cy="3529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BE" altLang="en-US" smtClean="0"/>
              <a:t>Second level</a:t>
            </a:r>
            <a:endParaRPr lang="en-GB" altLang="en-US" smtClean="0"/>
          </a:p>
          <a:p>
            <a:pPr lvl="1"/>
            <a:r>
              <a:rPr lang="en-GB" altLang="en-US" smtClean="0"/>
              <a:t>Third level</a:t>
            </a:r>
          </a:p>
          <a:p>
            <a:pPr lvl="2"/>
            <a:r>
              <a:rPr lang="en-GB" altLang="en-US" smtClean="0"/>
              <a:t>- Fourth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3E290FDC-0F5C-4602-A59D-3FC85CF47D9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15" name="Rectangle 14"/>
          <p:cNvSpPr/>
          <p:nvPr/>
        </p:nvSpPr>
        <p:spPr>
          <a:xfrm>
            <a:off x="0" y="0"/>
            <a:ext cx="9144000" cy="957263"/>
          </a:xfrm>
          <a:prstGeom prst="rect">
            <a:avLst/>
          </a:prstGeom>
          <a:solidFill>
            <a:srgbClr val="0F5494"/>
          </a:solidFill>
          <a:ln>
            <a:solidFill>
              <a:srgbClr val="0F54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srgbClr val="FFFFFF"/>
              </a:solidFill>
            </a:endParaRPr>
          </a:p>
        </p:txBody>
      </p:sp>
      <p:pic>
        <p:nvPicPr>
          <p:cNvPr id="2056" name="Picture 17" descr="LOGO CE_Vertical_EN_NEG_quadri_H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7638" y="258763"/>
            <a:ext cx="1436687" cy="1004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3" name="Rectangle 19"/>
          <p:cNvSpPr>
            <a:spLocks noChangeArrowheads="1"/>
          </p:cNvSpPr>
          <p:nvPr/>
        </p:nvSpPr>
        <p:spPr bwMode="auto">
          <a:xfrm>
            <a:off x="4251325" y="1222375"/>
            <a:ext cx="623888" cy="39688"/>
          </a:xfrm>
          <a:prstGeom prst="rect">
            <a:avLst/>
          </a:prstGeom>
          <a:solidFill>
            <a:srgbClr val="EE803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1200">
                <a:solidFill>
                  <a:srgbClr val="0F5494"/>
                </a:solidFill>
                <a:latin typeface="Verdana" pitchFamily="34" charset="0"/>
                <a:cs typeface="Arial" charset="0"/>
              </a:defRPr>
            </a:lvl1pPr>
            <a:lvl2pPr marL="742950" indent="-285750" eaLnBrk="0" hangingPunct="0">
              <a:defRPr sz="1200">
                <a:solidFill>
                  <a:srgbClr val="0F5494"/>
                </a:solidFill>
                <a:latin typeface="Verdana" pitchFamily="34" charset="0"/>
                <a:cs typeface="Arial" charset="0"/>
              </a:defRPr>
            </a:lvl2pPr>
            <a:lvl3pPr marL="1143000" indent="-228600" eaLnBrk="0" hangingPunct="0">
              <a:defRPr sz="1200">
                <a:solidFill>
                  <a:srgbClr val="0F5494"/>
                </a:solidFill>
                <a:latin typeface="Verdana" pitchFamily="34" charset="0"/>
                <a:cs typeface="Arial" charset="0"/>
              </a:defRPr>
            </a:lvl3pPr>
            <a:lvl4pPr marL="1600200" indent="-228600" eaLnBrk="0" hangingPunct="0">
              <a:defRPr sz="1200">
                <a:solidFill>
                  <a:srgbClr val="0F5494"/>
                </a:solidFill>
                <a:latin typeface="Verdana" pitchFamily="34" charset="0"/>
                <a:cs typeface="Arial" charset="0"/>
              </a:defRPr>
            </a:lvl4pPr>
            <a:lvl5pPr marL="2057400" indent="-228600" eaLnBrk="0" hangingPunct="0">
              <a:defRPr sz="1200">
                <a:solidFill>
                  <a:srgbClr val="0F5494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1034" name="Rectangle 6"/>
          <p:cNvSpPr>
            <a:spLocks noChangeArrowheads="1"/>
          </p:cNvSpPr>
          <p:nvPr/>
        </p:nvSpPr>
        <p:spPr bwMode="auto">
          <a:xfrm>
            <a:off x="4267200" y="6575425"/>
            <a:ext cx="809625" cy="290513"/>
          </a:xfrm>
          <a:prstGeom prst="rect">
            <a:avLst/>
          </a:prstGeom>
          <a:solidFill>
            <a:srgbClr val="EE8032"/>
          </a:solidFill>
          <a:ln w="9525" algn="ctr">
            <a:solidFill>
              <a:srgbClr val="EE8032"/>
            </a:solidFill>
            <a:miter lim="800000"/>
            <a:headEnd/>
            <a:tailE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 lIns="54000" anchor="ctr"/>
          <a:lstStyle>
            <a:lvl1pPr defTabSz="457200" eaLnBrk="0" hangingPunct="0">
              <a:defRPr sz="1200">
                <a:solidFill>
                  <a:srgbClr val="0F5494"/>
                </a:solidFill>
                <a:latin typeface="Verdana" pitchFamily="34" charset="0"/>
                <a:cs typeface="Arial" charset="0"/>
              </a:defRPr>
            </a:lvl1pPr>
            <a:lvl2pPr marL="742950" indent="-285750" defTabSz="457200" eaLnBrk="0" hangingPunct="0">
              <a:defRPr sz="1200">
                <a:solidFill>
                  <a:srgbClr val="0F5494"/>
                </a:solidFill>
                <a:latin typeface="Verdana" pitchFamily="34" charset="0"/>
                <a:cs typeface="Arial" charset="0"/>
              </a:defRPr>
            </a:lvl2pPr>
            <a:lvl3pPr marL="1143000" indent="-228600" defTabSz="457200" eaLnBrk="0" hangingPunct="0">
              <a:defRPr sz="1200">
                <a:solidFill>
                  <a:srgbClr val="0F5494"/>
                </a:solidFill>
                <a:latin typeface="Verdana" pitchFamily="34" charset="0"/>
                <a:cs typeface="Arial" charset="0"/>
              </a:defRPr>
            </a:lvl3pPr>
            <a:lvl4pPr marL="1600200" indent="-228600" defTabSz="457200" eaLnBrk="0" hangingPunct="0">
              <a:defRPr sz="1200">
                <a:solidFill>
                  <a:srgbClr val="0F5494"/>
                </a:solidFill>
                <a:latin typeface="Verdana" pitchFamily="34" charset="0"/>
                <a:cs typeface="Arial" charset="0"/>
              </a:defRPr>
            </a:lvl4pPr>
            <a:lvl5pPr marL="2057400" indent="-228600" defTabSz="457200" eaLnBrk="0" hangingPunct="0">
              <a:defRPr sz="1200">
                <a:solidFill>
                  <a:srgbClr val="0F5494"/>
                </a:solidFill>
                <a:latin typeface="Verdana" pitchFamily="34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fr-BE" altLang="en-US" sz="900" smtClean="0">
                <a:solidFill>
                  <a:srgbClr val="FFFFFF"/>
                </a:solidFill>
                <a:latin typeface="Calibri" pitchFamily="34" charset="0"/>
              </a:rPr>
              <a:t>Regional and Urban Policy</a:t>
            </a:r>
            <a:endParaRPr lang="en-GB" altLang="en-US" sz="900" smtClean="0">
              <a:solidFill>
                <a:srgbClr val="FFFFFF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8560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</p:sldLayoutIdLst>
  <p:timing>
    <p:tnLst>
      <p:par>
        <p:cTn id="1" dur="indefinite" restart="never" nodeType="tmRoot"/>
      </p:par>
    </p:tnLst>
  </p:timing>
  <p:hf hdr="0" ftr="0" dt="0"/>
  <p:txStyles>
    <p:titleStyle>
      <a:lvl1pPr marL="358775" indent="-358775"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+mj-lt"/>
          <a:ea typeface="+mj-ea"/>
          <a:cs typeface="+mj-cs"/>
        </a:defRPr>
      </a:lvl1pPr>
      <a:lvl2pPr marL="358775" indent="-358775"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2pPr>
      <a:lvl3pPr marL="358775" indent="-358775"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3pPr>
      <a:lvl4pPr marL="358775" indent="-358775"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4pPr>
      <a:lvl5pPr marL="358775" indent="-358775"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5pPr>
      <a:lvl6pPr marL="815975" algn="l" rtl="0" fontAlgn="base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6pPr>
      <a:lvl7pPr marL="1273175" algn="l" rtl="0" fontAlgn="base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7pPr>
      <a:lvl8pPr marL="1730375" algn="l" rtl="0" fontAlgn="base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8pPr>
      <a:lvl9pPr marL="2187575" algn="l" rtl="0" fontAlgn="base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sz="2400" i="1">
          <a:solidFill>
            <a:srgbClr val="0F5494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9FBA"/>
        </a:buClr>
        <a:buChar char="•"/>
        <a:defRPr sz="2000" b="1">
          <a:solidFill>
            <a:srgbClr val="0F5494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defRPr sz="1400">
          <a:solidFill>
            <a:srgbClr val="0F5494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pitchFamily="34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pitchFamily="34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pitchFamily="34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pitchFamily="34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0.xml"/><Relationship Id="rId4" Type="http://schemas.openxmlformats.org/officeDocument/2006/relationships/image" Target="../media/image1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6.jpe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8.png"/><Relationship Id="rId5" Type="http://schemas.openxmlformats.org/officeDocument/2006/relationships/image" Target="../media/image17.emf"/><Relationship Id="rId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7.emf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9.xml"/><Relationship Id="rId6" Type="http://schemas.openxmlformats.org/officeDocument/2006/relationships/image" Target="../media/image25.png"/><Relationship Id="rId5" Type="http://schemas.openxmlformats.org/officeDocument/2006/relationships/image" Target="../media/image24.jp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9.xml"/><Relationship Id="rId5" Type="http://schemas.openxmlformats.org/officeDocument/2006/relationships/image" Target="../media/image32.pn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jpg"/><Relationship Id="rId7" Type="http://schemas.openxmlformats.org/officeDocument/2006/relationships/image" Target="../media/image38.png"/><Relationship Id="rId12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7.xml"/><Relationship Id="rId6" Type="http://schemas.openxmlformats.org/officeDocument/2006/relationships/image" Target="../media/image37.png"/><Relationship Id="rId11" Type="http://schemas.openxmlformats.org/officeDocument/2006/relationships/image" Target="../media/image42.png"/><Relationship Id="rId5" Type="http://schemas.openxmlformats.org/officeDocument/2006/relationships/image" Target="../media/image36.png"/><Relationship Id="rId10" Type="http://schemas.openxmlformats.org/officeDocument/2006/relationships/image" Target="../media/image41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11" Type="http://schemas.openxmlformats.org/officeDocument/2006/relationships/image" Target="../media/image15.png"/><Relationship Id="rId5" Type="http://schemas.openxmlformats.org/officeDocument/2006/relationships/image" Target="../media/image37.png"/><Relationship Id="rId10" Type="http://schemas.openxmlformats.org/officeDocument/2006/relationships/image" Target="../media/image42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7.xml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7.xml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07.xml"/><Relationship Id="rId4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51.png"/><Relationship Id="rId5" Type="http://schemas.openxmlformats.org/officeDocument/2006/relationships/image" Target="../media/image15.png"/><Relationship Id="rId4" Type="http://schemas.openxmlformats.org/officeDocument/2006/relationships/image" Target="../media/image50.tiff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gif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1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2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2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128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66.emf"/><Relationship Id="rId4" Type="http://schemas.openxmlformats.org/officeDocument/2006/relationships/oleObject" Target="../embeddings/oleObject1.bin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29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29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07.xml"/><Relationship Id="rId4" Type="http://schemas.openxmlformats.org/officeDocument/2006/relationships/image" Target="../media/image15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07.xml"/><Relationship Id="rId6" Type="http://schemas.openxmlformats.org/officeDocument/2006/relationships/image" Target="../media/image78.png"/><Relationship Id="rId5" Type="http://schemas.openxmlformats.org/officeDocument/2006/relationships/image" Target="../media/image77.png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477" y="574635"/>
            <a:ext cx="9282065" cy="6192878"/>
          </a:xfrm>
          <a:prstGeom prst="rect">
            <a:avLst/>
          </a:prstGeom>
        </p:spPr>
      </p:pic>
      <p:sp>
        <p:nvSpPr>
          <p:cNvPr id="149" name="Rectangle 148"/>
          <p:cNvSpPr/>
          <p:nvPr/>
        </p:nvSpPr>
        <p:spPr>
          <a:xfrm>
            <a:off x="-9476" y="908720"/>
            <a:ext cx="9143999" cy="1607641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alpha val="90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0"/>
          </a:gradFill>
        </p:spPr>
        <p:txBody>
          <a:bodyPr wrap="square" lIns="144000" tIns="144000" rIns="144000" bIns="144000" anchor="ctr" anchorCtr="0">
            <a:noAutofit/>
          </a:bodyPr>
          <a:lstStyle/>
          <a:p>
            <a:pPr lvl="0">
              <a:spcBef>
                <a:spcPts val="1200"/>
              </a:spcBef>
            </a:pPr>
            <a:r>
              <a:rPr lang="fr-BE" sz="2700" b="1" dirty="0">
                <a:solidFill>
                  <a:srgbClr val="67A91F"/>
                </a:solidFill>
              </a:rPr>
              <a:t>Smart </a:t>
            </a:r>
            <a:r>
              <a:rPr lang="fr-BE" sz="2700" b="1" dirty="0" err="1" smtClean="0">
                <a:solidFill>
                  <a:srgbClr val="67A91F"/>
                </a:solidFill>
              </a:rPr>
              <a:t>Cities</a:t>
            </a:r>
            <a:r>
              <a:rPr lang="fr-BE" sz="2700" b="1" dirty="0" smtClean="0">
                <a:solidFill>
                  <a:srgbClr val="67A91F"/>
                </a:solidFill>
              </a:rPr>
              <a:t> and </a:t>
            </a:r>
            <a:r>
              <a:rPr lang="fr-BE" sz="2700" b="1" dirty="0" err="1" smtClean="0">
                <a:solidFill>
                  <a:srgbClr val="67A91F"/>
                </a:solidFill>
              </a:rPr>
              <a:t>Communities</a:t>
            </a:r>
            <a:endParaRPr lang="fr-BE" sz="2700" b="1" dirty="0">
              <a:solidFill>
                <a:srgbClr val="67A91F"/>
              </a:solidFill>
            </a:endParaRPr>
          </a:p>
          <a:p>
            <a:pPr lvl="0">
              <a:spcBef>
                <a:spcPts val="1200"/>
              </a:spcBef>
            </a:pPr>
            <a:r>
              <a:rPr lang="fr-BE" sz="2700" b="1" dirty="0" smtClean="0">
                <a:solidFill>
                  <a:srgbClr val="67A91F"/>
                </a:solidFill>
              </a:rPr>
              <a:t>Challenges </a:t>
            </a:r>
            <a:r>
              <a:rPr lang="fr-BE" sz="2700" b="1" dirty="0">
                <a:solidFill>
                  <a:srgbClr val="67A91F"/>
                </a:solidFill>
              </a:rPr>
              <a:t>and </a:t>
            </a:r>
            <a:r>
              <a:rPr lang="fr-BE" sz="2700" b="1" dirty="0" err="1" smtClean="0">
                <a:solidFill>
                  <a:srgbClr val="67A91F"/>
                </a:solidFill>
              </a:rPr>
              <a:t>opportunities</a:t>
            </a:r>
            <a:r>
              <a:rPr lang="fr-BE" sz="2700" b="1" dirty="0" smtClean="0">
                <a:solidFill>
                  <a:srgbClr val="67A91F"/>
                </a:solidFill>
              </a:rPr>
              <a:t> </a:t>
            </a:r>
            <a:endParaRPr lang="en-GB" sz="2700" b="1" dirty="0">
              <a:solidFill>
                <a:srgbClr val="67A91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60537" y="3559990"/>
            <a:ext cx="9144000" cy="1371203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65000">
                <a:schemeClr val="bg1">
                  <a:alpha val="90000"/>
                </a:schemeClr>
              </a:gs>
              <a:gs pos="100000">
                <a:schemeClr val="bg1"/>
              </a:gs>
            </a:gsLst>
            <a:lin ang="0" scaled="0"/>
          </a:gradFill>
        </p:spPr>
        <p:txBody>
          <a:bodyPr wrap="square" lIns="144000" tIns="144000" rIns="144000" bIns="144000" anchor="ctr" anchorCtr="0">
            <a:noAutofit/>
          </a:bodyPr>
          <a:lstStyle/>
          <a:p>
            <a:pPr algn="r"/>
            <a:r>
              <a:rPr lang="en-GB" altLang="en-US" sz="2400" b="1" dirty="0" err="1" smtClean="0">
                <a:solidFill>
                  <a:schemeClr val="tx1"/>
                </a:solidFill>
              </a:rPr>
              <a:t>Regio</a:t>
            </a:r>
            <a:r>
              <a:rPr lang="en-GB" altLang="en-US" sz="2400" b="1" dirty="0" smtClean="0">
                <a:solidFill>
                  <a:schemeClr val="tx1"/>
                </a:solidFill>
              </a:rPr>
              <a:t> Days </a:t>
            </a:r>
            <a:r>
              <a:rPr lang="en-GB" altLang="en-US" sz="2400" b="1" dirty="0">
                <a:solidFill>
                  <a:schemeClr val="tx1"/>
                </a:solidFill>
              </a:rPr>
              <a:t>2017 </a:t>
            </a:r>
          </a:p>
          <a:p>
            <a:pPr algn="r"/>
            <a:r>
              <a:rPr lang="en-GB" altLang="en-US" sz="1600" dirty="0">
                <a:solidFill>
                  <a:schemeClr val="tx1"/>
                </a:solidFill>
              </a:rPr>
              <a:t>18 September 2017</a:t>
            </a:r>
          </a:p>
          <a:p>
            <a:pPr algn="r"/>
            <a:r>
              <a:rPr lang="en-GB" altLang="en-US" sz="1600" dirty="0" smtClean="0">
                <a:solidFill>
                  <a:schemeClr val="tx1"/>
                </a:solidFill>
              </a:rPr>
              <a:t>Cluj-Napoca, </a:t>
            </a:r>
            <a:r>
              <a:rPr lang="en-GB" altLang="en-US" sz="1600" dirty="0">
                <a:solidFill>
                  <a:schemeClr val="tx1"/>
                </a:solidFill>
              </a:rPr>
              <a:t>Romania</a:t>
            </a:r>
          </a:p>
        </p:txBody>
      </p:sp>
      <p:sp>
        <p:nvSpPr>
          <p:cNvPr id="148" name="Rectangle 147"/>
          <p:cNvSpPr/>
          <p:nvPr/>
        </p:nvSpPr>
        <p:spPr>
          <a:xfrm>
            <a:off x="4257000" y="6659563"/>
            <a:ext cx="630000" cy="215900"/>
          </a:xfrm>
          <a:prstGeom prst="rect">
            <a:avLst/>
          </a:prstGeom>
          <a:solidFill>
            <a:srgbClr val="0F54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000">
              <a:solidFill>
                <a:srgbClr val="FFFFFF"/>
              </a:solidFill>
            </a:endParaRPr>
          </a:p>
        </p:txBody>
      </p:sp>
      <p:sp>
        <p:nvSpPr>
          <p:cNvPr id="86" name="Rectangle 85"/>
          <p:cNvSpPr/>
          <p:nvPr/>
        </p:nvSpPr>
        <p:spPr bwMode="auto">
          <a:xfrm>
            <a:off x="0" y="0"/>
            <a:ext cx="9272588" cy="957263"/>
          </a:xfrm>
          <a:prstGeom prst="rect">
            <a:avLst/>
          </a:prstGeom>
          <a:solidFill>
            <a:srgbClr val="0F54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solidFill>
                <a:srgbClr val="FFFFFF"/>
              </a:solidFill>
            </a:endParaRPr>
          </a:p>
        </p:txBody>
      </p:sp>
      <p:pic>
        <p:nvPicPr>
          <p:cNvPr id="13313" name="Picture 1" descr="U:\001 SUBJECT MATTERS\003 SET-Plan\017 EIP SCC - Smart Cities and Communities\Pictures\EC Logo\EN\LOGO CE_Vertical_EN_quadri_LR.pn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9200" y="244800"/>
            <a:ext cx="1440000" cy="999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0" y="5396310"/>
            <a:ext cx="9144000" cy="1371203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65000">
                <a:schemeClr val="bg1">
                  <a:alpha val="90000"/>
                </a:schemeClr>
              </a:gs>
              <a:gs pos="100000">
                <a:schemeClr val="bg1"/>
              </a:gs>
            </a:gsLst>
            <a:lin ang="0" scaled="0"/>
          </a:gradFill>
        </p:spPr>
        <p:txBody>
          <a:bodyPr wrap="square" lIns="144000" tIns="144000" rIns="144000" bIns="144000" anchor="ctr" anchorCtr="0">
            <a:noAutofit/>
          </a:bodyPr>
          <a:lstStyle/>
          <a:p>
            <a:pPr algn="r">
              <a:spcBef>
                <a:spcPts val="600"/>
              </a:spcBef>
            </a:pPr>
            <a:r>
              <a:rPr lang="de-DE" sz="2400" b="1" dirty="0" smtClean="0">
                <a:solidFill>
                  <a:srgbClr val="67A91F"/>
                </a:solidFill>
              </a:rPr>
              <a:t>Andreea </a:t>
            </a:r>
            <a:r>
              <a:rPr lang="de-DE" sz="2400" b="1" dirty="0" err="1" smtClean="0">
                <a:solidFill>
                  <a:srgbClr val="67A91F"/>
                </a:solidFill>
              </a:rPr>
              <a:t>Strachinescu</a:t>
            </a:r>
            <a:endParaRPr lang="de-DE" sz="2400" b="1" dirty="0" smtClean="0">
              <a:solidFill>
                <a:srgbClr val="67A91F"/>
              </a:solidFill>
            </a:endParaRPr>
          </a:p>
          <a:p>
            <a:pPr algn="r"/>
            <a:r>
              <a:rPr lang="en-GB" altLang="en-US" sz="1400" b="1" dirty="0" smtClean="0">
                <a:solidFill>
                  <a:schemeClr val="tx1"/>
                </a:solidFill>
              </a:rPr>
              <a:t>European </a:t>
            </a:r>
            <a:r>
              <a:rPr lang="en-GB" altLang="en-US" sz="1400" b="1" dirty="0" err="1">
                <a:solidFill>
                  <a:schemeClr val="tx1"/>
                </a:solidFill>
              </a:rPr>
              <a:t>Comission</a:t>
            </a:r>
            <a:endParaRPr lang="en-GB" altLang="en-US" sz="1400" b="1" dirty="0">
              <a:solidFill>
                <a:schemeClr val="tx1"/>
              </a:solidFill>
            </a:endParaRPr>
          </a:p>
          <a:p>
            <a:pPr algn="r"/>
            <a:r>
              <a:rPr lang="fr-BE" altLang="en-US" sz="1400" dirty="0" err="1">
                <a:solidFill>
                  <a:schemeClr val="tx1"/>
                </a:solidFill>
              </a:rPr>
              <a:t>Directorate</a:t>
            </a:r>
            <a:r>
              <a:rPr lang="fr-BE" altLang="en-US" sz="1400" dirty="0">
                <a:solidFill>
                  <a:schemeClr val="tx1"/>
                </a:solidFill>
              </a:rPr>
              <a:t> General for </a:t>
            </a:r>
            <a:r>
              <a:rPr lang="fr-BE" altLang="en-US" sz="1400" dirty="0" err="1">
                <a:solidFill>
                  <a:schemeClr val="tx1"/>
                </a:solidFill>
              </a:rPr>
              <a:t>Energy</a:t>
            </a:r>
            <a:endParaRPr lang="en-GB" altLang="en-US" sz="1400" dirty="0">
              <a:solidFill>
                <a:schemeClr val="tx1"/>
              </a:solidFill>
            </a:endParaRPr>
          </a:p>
          <a:p>
            <a:pPr algn="r"/>
            <a:r>
              <a:rPr lang="en-GB" altLang="en-US" sz="1400" dirty="0">
                <a:solidFill>
                  <a:schemeClr val="tx1"/>
                </a:solidFill>
              </a:rPr>
              <a:t>Head Of </a:t>
            </a:r>
            <a:r>
              <a:rPr lang="en-GB" altLang="en-US" sz="1400" dirty="0" smtClean="0">
                <a:solidFill>
                  <a:schemeClr val="tx1"/>
                </a:solidFill>
              </a:rPr>
              <a:t>Unit </a:t>
            </a:r>
            <a:endParaRPr lang="en-GB" altLang="en-US" sz="1400" dirty="0">
              <a:solidFill>
                <a:schemeClr val="tx1"/>
              </a:solidFill>
            </a:endParaRPr>
          </a:p>
          <a:p>
            <a:pPr algn="r"/>
            <a:r>
              <a:rPr lang="en-GB" dirty="0">
                <a:solidFill>
                  <a:schemeClr val="tx1"/>
                </a:solidFill>
              </a:rPr>
              <a:t>New energy technologies, innovation and clean coal</a:t>
            </a:r>
            <a:endParaRPr lang="en-GB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5254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U:\001 SUBJECT MATTERS\003 SET-Plan\017 EIP SCC - Smart Cities and Communities\Pictures\Thinkstock Pictures\ThinkstockPhotos-BU008547_Cropped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162" y="774285"/>
            <a:ext cx="9164162" cy="6111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ounded Rectangle 2"/>
          <p:cNvSpPr/>
          <p:nvPr/>
        </p:nvSpPr>
        <p:spPr bwMode="auto">
          <a:xfrm>
            <a:off x="152760" y="1052737"/>
            <a:ext cx="4734240" cy="5714776"/>
          </a:xfrm>
          <a:prstGeom prst="roundRect">
            <a:avLst/>
          </a:prstGeom>
          <a:solidFill>
            <a:srgbClr val="FFFF00">
              <a:alpha val="81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587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3000" b="0" i="0" u="none" strike="noStrike" cap="none" normalizeH="0" baseline="0" smtClean="0">
              <a:ln>
                <a:noFill/>
              </a:ln>
              <a:solidFill>
                <a:srgbClr val="0F5494"/>
              </a:solidFill>
              <a:effectLst/>
              <a:latin typeface="Verdana" pitchFamily="34" charset="0"/>
            </a:endParaRPr>
          </a:p>
        </p:txBody>
      </p:sp>
      <p:sp>
        <p:nvSpPr>
          <p:cNvPr id="86" name="Rectangle 85"/>
          <p:cNvSpPr/>
          <p:nvPr/>
        </p:nvSpPr>
        <p:spPr bwMode="auto">
          <a:xfrm>
            <a:off x="-20162" y="-1"/>
            <a:ext cx="9144000" cy="957263"/>
          </a:xfrm>
          <a:prstGeom prst="rect">
            <a:avLst/>
          </a:prstGeom>
          <a:solidFill>
            <a:srgbClr val="0F54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dirty="0" smtClean="0">
                <a:solidFill>
                  <a:srgbClr val="FFFFFF"/>
                </a:solidFill>
              </a:rPr>
              <a:t>    EU Challenges</a:t>
            </a:r>
            <a:endParaRPr lang="en-US" sz="3200" dirty="0">
              <a:solidFill>
                <a:srgbClr val="FFFFFF"/>
              </a:solidFill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3949200" y="244800"/>
            <a:ext cx="1440000" cy="6630663"/>
            <a:chOff x="3949200" y="244800"/>
            <a:chExt cx="1440000" cy="6630663"/>
          </a:xfrm>
        </p:grpSpPr>
        <p:sp>
          <p:nvSpPr>
            <p:cNvPr id="14" name="Rectangle 13"/>
            <p:cNvSpPr/>
            <p:nvPr/>
          </p:nvSpPr>
          <p:spPr>
            <a:xfrm>
              <a:off x="4257000" y="6659563"/>
              <a:ext cx="630000" cy="215900"/>
            </a:xfrm>
            <a:prstGeom prst="rect">
              <a:avLst/>
            </a:prstGeom>
            <a:solidFill>
              <a:srgbClr val="00449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000">
                <a:solidFill>
                  <a:srgbClr val="FFFFFF"/>
                </a:solidFill>
              </a:endParaRPr>
            </a:p>
          </p:txBody>
        </p:sp>
        <p:pic>
          <p:nvPicPr>
            <p:cNvPr id="15" name="Picture 1" descr="U:\001 SUBJECT MATTERS\003 SET-Plan\017 EIP SCC - Smart Cities and Communities\Pictures\EC Logo\EN\LOGO CE_Vertical_EN_quadri_LR.png"/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49200" y="244800"/>
              <a:ext cx="1440000" cy="9998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Foliennummernplatzhalter 4"/>
            <p:cNvSpPr txBox="1">
              <a:spLocks/>
            </p:cNvSpPr>
            <p:nvPr/>
          </p:nvSpPr>
          <p:spPr bwMode="auto">
            <a:xfrm>
              <a:off x="4257000" y="6659563"/>
              <a:ext cx="630000" cy="215900"/>
            </a:xfrm>
            <a:prstGeom prst="rect">
              <a:avLst/>
            </a:prstGeom>
            <a:solidFill>
              <a:srgbClr val="004494"/>
            </a:solidFill>
            <a:ln>
              <a:noFill/>
            </a:ln>
            <a:effectLst/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>
              <a:defPPr>
                <a:defRPr lang="en-GB"/>
              </a:defPPr>
              <a:lvl1pPr algn="r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0F5494"/>
                  </a:solidFill>
                  <a:latin typeface="Verdana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0F5494"/>
                  </a:solidFill>
                  <a:latin typeface="Verdana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0F5494"/>
                  </a:solidFill>
                  <a:latin typeface="Verdana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0F5494"/>
                  </a:solidFill>
                  <a:latin typeface="Verdan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3000" kern="1200">
                  <a:solidFill>
                    <a:srgbClr val="0F5494"/>
                  </a:solidFill>
                  <a:latin typeface="Verdan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3000" kern="1200">
                  <a:solidFill>
                    <a:srgbClr val="0F5494"/>
                  </a:solidFill>
                  <a:latin typeface="Verdan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3000" kern="1200">
                  <a:solidFill>
                    <a:srgbClr val="0F5494"/>
                  </a:solidFill>
                  <a:latin typeface="Verdan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3000" kern="1200">
                  <a:solidFill>
                    <a:srgbClr val="0F5494"/>
                  </a:solidFill>
                  <a:latin typeface="Verdana" pitchFamily="34" charset="0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fld id="{7550DAC1-3237-4742-8D5C-705167448467}" type="slidenum">
                <a:rPr lang="en-GB" smtClean="0">
                  <a:solidFill>
                    <a:srgbClr val="FFFFFF"/>
                  </a:solidFill>
                </a:rPr>
                <a:pPr algn="ctr">
                  <a:defRPr/>
                </a:pPr>
                <a:t>2</a:t>
              </a:fld>
              <a:endParaRPr lang="en-GB" dirty="0">
                <a:solidFill>
                  <a:srgbClr val="FFFFFF"/>
                </a:solidFill>
              </a:endParaRPr>
            </a:p>
          </p:txBody>
        </p:sp>
      </p:grpSp>
      <p:pic>
        <p:nvPicPr>
          <p:cNvPr id="18" name="Image 9" descr="5.eps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6698" y="3710331"/>
            <a:ext cx="2111163" cy="2111163"/>
          </a:xfrm>
          <a:prstGeom prst="rect">
            <a:avLst/>
          </a:prstGeom>
          <a:effectLst>
            <a:outerShdw blurRad="127000" sx="110000" sy="110000" algn="ctr" rotWithShape="0">
              <a:prstClr val="black">
                <a:alpha val="40000"/>
              </a:prstClr>
            </a:outerShdw>
          </a:effectLst>
        </p:spPr>
      </p:pic>
      <p:sp>
        <p:nvSpPr>
          <p:cNvPr id="19" name="TextBox 18"/>
          <p:cNvSpPr txBox="1"/>
          <p:nvPr/>
        </p:nvSpPr>
        <p:spPr>
          <a:xfrm>
            <a:off x="1268208" y="1700808"/>
            <a:ext cx="298879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17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n-GB" sz="17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odernise </a:t>
            </a:r>
            <a:r>
              <a:rPr lang="en-GB" sz="17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our economy </a:t>
            </a:r>
            <a:r>
              <a:rPr lang="en-GB" sz="1700" dirty="0">
                <a:solidFill>
                  <a:srgbClr val="3166C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 bringing down greenhouse gas emissions while </a:t>
            </a:r>
            <a:r>
              <a:rPr lang="en-GB" sz="1700" dirty="0" smtClean="0">
                <a:solidFill>
                  <a:srgbClr val="3166C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creating jobs and growth</a:t>
            </a:r>
            <a:endParaRPr lang="en-GB" sz="1700" dirty="0">
              <a:solidFill>
                <a:srgbClr val="3166C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dirty="0"/>
          </a:p>
        </p:txBody>
      </p:sp>
      <p:sp>
        <p:nvSpPr>
          <p:cNvPr id="20" name="TextBox 19"/>
          <p:cNvSpPr txBox="1"/>
          <p:nvPr/>
        </p:nvSpPr>
        <p:spPr>
          <a:xfrm>
            <a:off x="1192151" y="3024247"/>
            <a:ext cx="2988792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700" dirty="0" smtClean="0">
                <a:solidFill>
                  <a:srgbClr val="3166C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EU as the </a:t>
            </a:r>
            <a:r>
              <a:rPr lang="en-GB" sz="17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world leader on renewable energy and placing energy efficiency </a:t>
            </a:r>
            <a:r>
              <a:rPr lang="en-GB" sz="1700" b="1" dirty="0" smtClean="0">
                <a:solidFill>
                  <a:srgbClr val="3166C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first </a:t>
            </a:r>
            <a:r>
              <a:rPr lang="en-GB" sz="1700" dirty="0" smtClean="0">
                <a:solidFill>
                  <a:srgbClr val="3166C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based on new technologies and industrial leadership</a:t>
            </a:r>
            <a:endParaRPr lang="en-GB" sz="1700" dirty="0">
              <a:solidFill>
                <a:srgbClr val="3166CF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268208" y="5022996"/>
            <a:ext cx="298879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17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Ensure a socially fair transition</a:t>
            </a:r>
            <a:r>
              <a:rPr lang="en-GB" sz="17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700" dirty="0" smtClean="0">
                <a:solidFill>
                  <a:srgbClr val="3166C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where regions, cities and consumers play an active role</a:t>
            </a:r>
            <a:endParaRPr lang="en-GB" sz="1700" dirty="0">
              <a:solidFill>
                <a:srgbClr val="3166C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dirty="0"/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520" y="3112222"/>
            <a:ext cx="884128" cy="1099873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520" y="1700808"/>
            <a:ext cx="935992" cy="935992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817006"/>
            <a:ext cx="884128" cy="99945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592945" y="2013757"/>
            <a:ext cx="30243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 smtClean="0">
                <a:solidFill>
                  <a:schemeClr val="bg1"/>
                </a:solidFill>
              </a:rPr>
              <a:t>ENERGY UNION</a:t>
            </a:r>
            <a:endParaRPr lang="en-GB" sz="3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5766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U:\001 SUBJECT MATTERS\003 SET-Plan\017 EIP SCC - Smart Cities and Communities\Pictures\Thinkstock Pictures\ThinkstockPhotos-BU008547_Cropped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162" y="774285"/>
            <a:ext cx="9164162" cy="6111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6" name="Rectangle 85"/>
          <p:cNvSpPr/>
          <p:nvPr/>
        </p:nvSpPr>
        <p:spPr bwMode="auto">
          <a:xfrm>
            <a:off x="0" y="0"/>
            <a:ext cx="9144000" cy="957263"/>
          </a:xfrm>
          <a:prstGeom prst="rect">
            <a:avLst/>
          </a:prstGeom>
          <a:solidFill>
            <a:srgbClr val="0F54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4" name="Rechteck 3"/>
          <p:cNvSpPr/>
          <p:nvPr/>
        </p:nvSpPr>
        <p:spPr bwMode="auto">
          <a:xfrm>
            <a:off x="190075" y="3140968"/>
            <a:ext cx="2346858" cy="3819095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90000"/>
                </a:schemeClr>
              </a:gs>
              <a:gs pos="10000">
                <a:schemeClr val="bg1">
                  <a:alpha val="90000"/>
                </a:schemeClr>
              </a:gs>
            </a:gsLst>
            <a:lin ang="16200000" scaled="0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72000" tIns="144000" rIns="7200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342900" indent="-342900">
              <a:spcBef>
                <a:spcPts val="1200"/>
              </a:spcBef>
              <a:buClr>
                <a:srgbClr val="0F5494"/>
              </a:buClr>
              <a:buFont typeface="Webdings" panose="05030102010509060703" pitchFamily="18" charset="2"/>
              <a:buChar char="="/>
            </a:pPr>
            <a:r>
              <a:rPr lang="de-DE" sz="2000" b="1" dirty="0" smtClean="0">
                <a:solidFill>
                  <a:srgbClr val="67A91F"/>
                </a:solidFill>
                <a:latin typeface="Arial"/>
                <a:cs typeface="Arial"/>
              </a:rPr>
              <a:t> </a:t>
            </a:r>
            <a:r>
              <a:rPr lang="de-DE" sz="2800" b="1" dirty="0" smtClean="0">
                <a:solidFill>
                  <a:srgbClr val="67A91F"/>
                </a:solidFill>
                <a:latin typeface="Arial"/>
                <a:cs typeface="Arial"/>
              </a:rPr>
              <a:t>20%</a:t>
            </a:r>
            <a:r>
              <a:rPr lang="de-DE" sz="2000" b="1" dirty="0" smtClean="0">
                <a:latin typeface="Arial"/>
                <a:cs typeface="Arial"/>
              </a:rPr>
              <a:t> </a:t>
            </a:r>
            <a:r>
              <a:rPr lang="de-DE" sz="2000" b="1" dirty="0" err="1" smtClean="0">
                <a:latin typeface="Arial"/>
                <a:cs typeface="Arial"/>
              </a:rPr>
              <a:t>less</a:t>
            </a:r>
            <a:r>
              <a:rPr lang="de-DE" sz="2000" b="1" dirty="0" smtClean="0">
                <a:latin typeface="Arial"/>
                <a:cs typeface="Arial"/>
              </a:rPr>
              <a:t> </a:t>
            </a:r>
            <a:r>
              <a:rPr lang="de-DE" sz="2000" b="1" dirty="0" err="1" smtClean="0">
                <a:latin typeface="Arial"/>
                <a:cs typeface="Arial"/>
              </a:rPr>
              <a:t>greenhouse</a:t>
            </a:r>
            <a:r>
              <a:rPr lang="de-DE" sz="2000" b="1" dirty="0" smtClean="0">
                <a:latin typeface="Arial"/>
                <a:cs typeface="Arial"/>
              </a:rPr>
              <a:t> </a:t>
            </a:r>
            <a:r>
              <a:rPr lang="de-DE" sz="2000" b="1" dirty="0" err="1" smtClean="0">
                <a:latin typeface="Arial"/>
                <a:cs typeface="Arial"/>
              </a:rPr>
              <a:t>gases</a:t>
            </a:r>
            <a:endParaRPr lang="de-DE" sz="2000" b="1" dirty="0" smtClean="0">
              <a:latin typeface="Arial"/>
              <a:cs typeface="Arial"/>
            </a:endParaRPr>
          </a:p>
          <a:p>
            <a:pPr marL="342900" indent="-342900">
              <a:spcBef>
                <a:spcPts val="1200"/>
              </a:spcBef>
              <a:buClr>
                <a:srgbClr val="0F5494"/>
              </a:buClr>
              <a:buFont typeface="Webdings" panose="05030102010509060703" pitchFamily="18" charset="2"/>
              <a:buChar char="="/>
            </a:pPr>
            <a:r>
              <a:rPr lang="de-DE" sz="2000" b="1" dirty="0" smtClean="0">
                <a:solidFill>
                  <a:srgbClr val="67A91F"/>
                </a:solidFill>
                <a:latin typeface="Arial"/>
                <a:cs typeface="Arial"/>
              </a:rPr>
              <a:t> </a:t>
            </a:r>
            <a:r>
              <a:rPr lang="de-DE" sz="2800" b="1" dirty="0" smtClean="0">
                <a:solidFill>
                  <a:srgbClr val="67A91F"/>
                </a:solidFill>
                <a:latin typeface="Arial"/>
                <a:cs typeface="Arial"/>
              </a:rPr>
              <a:t>20%</a:t>
            </a:r>
            <a:r>
              <a:rPr lang="de-DE" sz="2000" b="1" dirty="0" smtClean="0">
                <a:latin typeface="Arial"/>
                <a:cs typeface="Arial"/>
              </a:rPr>
              <a:t> </a:t>
            </a:r>
            <a:r>
              <a:rPr lang="de-DE" sz="2000" b="1" dirty="0" err="1" smtClean="0">
                <a:latin typeface="Arial"/>
                <a:cs typeface="Arial"/>
              </a:rPr>
              <a:t>renewable</a:t>
            </a:r>
            <a:r>
              <a:rPr lang="de-DE" sz="2000" b="1" dirty="0" smtClean="0">
                <a:latin typeface="Arial"/>
                <a:cs typeface="Arial"/>
              </a:rPr>
              <a:t> </a:t>
            </a:r>
            <a:r>
              <a:rPr lang="de-DE" sz="2000" b="1" dirty="0" err="1" smtClean="0">
                <a:latin typeface="Arial"/>
                <a:cs typeface="Arial"/>
              </a:rPr>
              <a:t>Energy</a:t>
            </a:r>
            <a:endParaRPr lang="de-DE" sz="2000" b="1" dirty="0" smtClean="0">
              <a:latin typeface="Arial"/>
              <a:cs typeface="Arial"/>
            </a:endParaRPr>
          </a:p>
          <a:p>
            <a:pPr marL="342900" indent="-342900">
              <a:spcBef>
                <a:spcPts val="1200"/>
              </a:spcBef>
              <a:buClr>
                <a:srgbClr val="0F5494"/>
              </a:buClr>
              <a:buFont typeface="Webdings" panose="05030102010509060703" pitchFamily="18" charset="2"/>
              <a:buChar char="="/>
            </a:pPr>
            <a:r>
              <a:rPr lang="de-DE" sz="2000" b="1" dirty="0" smtClean="0">
                <a:solidFill>
                  <a:srgbClr val="67A91F"/>
                </a:solidFill>
                <a:latin typeface="Arial"/>
                <a:cs typeface="Arial"/>
              </a:rPr>
              <a:t> </a:t>
            </a:r>
            <a:r>
              <a:rPr lang="de-DE" sz="2800" b="1" dirty="0" smtClean="0">
                <a:solidFill>
                  <a:srgbClr val="67A91F"/>
                </a:solidFill>
                <a:latin typeface="Arial"/>
                <a:cs typeface="Arial"/>
              </a:rPr>
              <a:t>20</a:t>
            </a:r>
            <a:r>
              <a:rPr lang="de-DE" sz="2800" b="1" dirty="0">
                <a:solidFill>
                  <a:srgbClr val="67A91F"/>
                </a:solidFill>
                <a:latin typeface="Arial"/>
                <a:cs typeface="Arial"/>
              </a:rPr>
              <a:t>%</a:t>
            </a:r>
            <a:r>
              <a:rPr lang="de-DE" sz="2000" b="1" dirty="0">
                <a:latin typeface="Arial"/>
                <a:cs typeface="Arial"/>
              </a:rPr>
              <a:t> </a:t>
            </a:r>
            <a:r>
              <a:rPr lang="de-DE" sz="2000" b="1" dirty="0" err="1">
                <a:latin typeface="Arial"/>
                <a:cs typeface="Arial"/>
              </a:rPr>
              <a:t>Energy</a:t>
            </a:r>
            <a:r>
              <a:rPr lang="de-DE" sz="2000" b="1" dirty="0">
                <a:latin typeface="Arial"/>
                <a:cs typeface="Arial"/>
              </a:rPr>
              <a:t> </a:t>
            </a:r>
            <a:r>
              <a:rPr lang="de-DE" sz="2000" b="1" dirty="0" err="1" smtClean="0">
                <a:latin typeface="Arial"/>
                <a:cs typeface="Arial"/>
              </a:rPr>
              <a:t>savings</a:t>
            </a:r>
            <a:endParaRPr lang="de-DE" sz="2000" b="1" dirty="0" smtClean="0">
              <a:latin typeface="Arial"/>
              <a:cs typeface="Arial"/>
            </a:endParaRPr>
          </a:p>
          <a:p>
            <a:pPr marL="342900" indent="-342900">
              <a:spcBef>
                <a:spcPts val="1200"/>
              </a:spcBef>
              <a:buClr>
                <a:srgbClr val="0F5494"/>
              </a:buClr>
              <a:buFont typeface="Webdings" panose="05030102010509060703" pitchFamily="18" charset="2"/>
              <a:buChar char="="/>
            </a:pPr>
            <a:endParaRPr lang="de-DE" sz="2000" b="1" dirty="0">
              <a:latin typeface="Arial"/>
              <a:cs typeface="Arial"/>
            </a:endParaRPr>
          </a:p>
        </p:txBody>
      </p:sp>
      <p:sp>
        <p:nvSpPr>
          <p:cNvPr id="87" name="Rechteck 86"/>
          <p:cNvSpPr/>
          <p:nvPr/>
        </p:nvSpPr>
        <p:spPr bwMode="auto">
          <a:xfrm>
            <a:off x="0" y="1412776"/>
            <a:ext cx="9144000" cy="721700"/>
          </a:xfrm>
          <a:prstGeom prst="rect">
            <a:avLst/>
          </a:prstGeom>
          <a:gradFill>
            <a:gsLst>
              <a:gs pos="0">
                <a:schemeClr val="bg1">
                  <a:alpha val="90000"/>
                </a:schemeClr>
              </a:gs>
              <a:gs pos="100000">
                <a:schemeClr val="bg1">
                  <a:alpha val="0"/>
                </a:schemeClr>
              </a:gs>
              <a:gs pos="50000">
                <a:schemeClr val="bg1">
                  <a:alpha val="90000"/>
                </a:schemeClr>
              </a:gs>
            </a:gsLst>
            <a:lin ang="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44000" tIns="144000" rIns="144000" bIns="144000" numCol="1" rtlCol="0" anchor="ctr" anchorCtr="0" compatLnSpc="1">
            <a:prstTxWarp prst="textNoShape">
              <a:avLst/>
            </a:prstTxWarp>
            <a:spAutoFit/>
          </a:bodyPr>
          <a:lstStyle/>
          <a:p>
            <a:pPr>
              <a:spcBef>
                <a:spcPts val="0"/>
              </a:spcBef>
            </a:pPr>
            <a:r>
              <a:rPr lang="de-DE" sz="2800" b="1" dirty="0" smtClean="0">
                <a:latin typeface="Arial"/>
                <a:cs typeface="Arial"/>
              </a:rPr>
              <a:t>Cities – Drivers of energy </a:t>
            </a:r>
            <a:r>
              <a:rPr lang="de-DE" sz="2800" b="1" dirty="0" err="1" smtClean="0">
                <a:latin typeface="Arial"/>
                <a:cs typeface="Arial"/>
              </a:rPr>
              <a:t>and</a:t>
            </a:r>
            <a:r>
              <a:rPr lang="de-DE" sz="2800" b="1" dirty="0" smtClean="0">
                <a:latin typeface="Arial"/>
                <a:cs typeface="Arial"/>
              </a:rPr>
              <a:t> </a:t>
            </a:r>
            <a:r>
              <a:rPr lang="de-DE" sz="2800" b="1" dirty="0" err="1" smtClean="0">
                <a:latin typeface="Arial"/>
                <a:cs typeface="Arial"/>
              </a:rPr>
              <a:t>climate</a:t>
            </a:r>
            <a:r>
              <a:rPr lang="de-DE" sz="2800" b="1" dirty="0" smtClean="0">
                <a:latin typeface="Arial"/>
                <a:cs typeface="Arial"/>
              </a:rPr>
              <a:t> </a:t>
            </a:r>
            <a:r>
              <a:rPr lang="de-DE" sz="2800" b="1" dirty="0" err="1" smtClean="0">
                <a:latin typeface="Arial"/>
                <a:cs typeface="Arial"/>
              </a:rPr>
              <a:t>policy</a:t>
            </a:r>
            <a:endParaRPr lang="de-DE" sz="2800" b="1" dirty="0" smtClean="0">
              <a:latin typeface="Arial"/>
              <a:cs typeface="Arial"/>
            </a:endParaRPr>
          </a:p>
        </p:txBody>
      </p:sp>
      <p:sp>
        <p:nvSpPr>
          <p:cNvPr id="12" name="Rechteck 3"/>
          <p:cNvSpPr/>
          <p:nvPr/>
        </p:nvSpPr>
        <p:spPr bwMode="auto">
          <a:xfrm>
            <a:off x="3038290" y="3140968"/>
            <a:ext cx="2400505" cy="3819095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90000"/>
                </a:schemeClr>
              </a:gs>
              <a:gs pos="10000">
                <a:schemeClr val="bg1">
                  <a:alpha val="90000"/>
                </a:schemeClr>
              </a:gs>
            </a:gsLst>
            <a:lin ang="16200000" scaled="0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72000" tIns="144000" rIns="7200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342900" indent="-342900">
              <a:spcBef>
                <a:spcPts val="1200"/>
              </a:spcBef>
              <a:buClr>
                <a:srgbClr val="0F5494"/>
              </a:buClr>
              <a:buFont typeface="Webdings" panose="05030102010509060703" pitchFamily="18" charset="2"/>
              <a:buChar char="="/>
            </a:pPr>
            <a:r>
              <a:rPr lang="de-DE" sz="2000" b="1" dirty="0" smtClean="0">
                <a:solidFill>
                  <a:srgbClr val="67A91F"/>
                </a:solidFill>
                <a:latin typeface="Arial"/>
                <a:cs typeface="Arial"/>
              </a:rPr>
              <a:t> </a:t>
            </a:r>
            <a:r>
              <a:rPr lang="de-DE" sz="2800" b="1" dirty="0" smtClean="0">
                <a:solidFill>
                  <a:srgbClr val="67A91F"/>
                </a:solidFill>
                <a:latin typeface="Arial"/>
                <a:cs typeface="Arial"/>
              </a:rPr>
              <a:t>40%</a:t>
            </a:r>
            <a:r>
              <a:rPr lang="de-DE" sz="2000" b="1" dirty="0" smtClean="0">
                <a:latin typeface="Arial"/>
                <a:cs typeface="Arial"/>
              </a:rPr>
              <a:t> </a:t>
            </a:r>
            <a:r>
              <a:rPr lang="de-DE" sz="2000" b="1" dirty="0" err="1" smtClean="0">
                <a:latin typeface="Arial"/>
                <a:cs typeface="Arial"/>
              </a:rPr>
              <a:t>less</a:t>
            </a:r>
            <a:r>
              <a:rPr lang="de-DE" sz="2000" b="1" dirty="0" smtClean="0">
                <a:latin typeface="Arial"/>
                <a:cs typeface="Arial"/>
              </a:rPr>
              <a:t> </a:t>
            </a:r>
            <a:r>
              <a:rPr lang="de-DE" sz="2000" b="1" dirty="0" err="1" smtClean="0">
                <a:latin typeface="Arial"/>
                <a:cs typeface="Arial"/>
              </a:rPr>
              <a:t>greenhouse</a:t>
            </a:r>
            <a:r>
              <a:rPr lang="de-DE" sz="2000" b="1" dirty="0" smtClean="0">
                <a:latin typeface="Arial"/>
                <a:cs typeface="Arial"/>
              </a:rPr>
              <a:t> </a:t>
            </a:r>
            <a:r>
              <a:rPr lang="de-DE" sz="2000" b="1" dirty="0" err="1" smtClean="0">
                <a:latin typeface="Arial"/>
                <a:cs typeface="Arial"/>
              </a:rPr>
              <a:t>gases</a:t>
            </a:r>
            <a:endParaRPr lang="de-DE" sz="2000" b="1" dirty="0" smtClean="0">
              <a:latin typeface="Arial"/>
              <a:cs typeface="Arial"/>
            </a:endParaRPr>
          </a:p>
          <a:p>
            <a:pPr marL="342900" indent="-342900">
              <a:spcBef>
                <a:spcPts val="1200"/>
              </a:spcBef>
              <a:buClr>
                <a:srgbClr val="0F5494"/>
              </a:buClr>
              <a:buFont typeface="Webdings" panose="05030102010509060703" pitchFamily="18" charset="2"/>
              <a:buChar char="="/>
            </a:pPr>
            <a:r>
              <a:rPr lang="de-DE" sz="2000" b="1" dirty="0" smtClean="0">
                <a:solidFill>
                  <a:srgbClr val="67A91F"/>
                </a:solidFill>
                <a:latin typeface="Arial"/>
                <a:cs typeface="Arial"/>
              </a:rPr>
              <a:t> </a:t>
            </a:r>
            <a:r>
              <a:rPr lang="de-DE" sz="2800" b="1" dirty="0" smtClean="0">
                <a:solidFill>
                  <a:srgbClr val="67A91F"/>
                </a:solidFill>
                <a:latin typeface="Arial"/>
                <a:cs typeface="Arial"/>
              </a:rPr>
              <a:t>27</a:t>
            </a:r>
            <a:r>
              <a:rPr lang="de-DE" sz="2800" b="1" dirty="0">
                <a:solidFill>
                  <a:srgbClr val="67A91F"/>
                </a:solidFill>
                <a:latin typeface="Arial"/>
                <a:cs typeface="Arial"/>
              </a:rPr>
              <a:t>%</a:t>
            </a:r>
            <a:r>
              <a:rPr lang="de-DE" sz="2000" b="1" dirty="0">
                <a:latin typeface="Arial"/>
                <a:cs typeface="Arial"/>
              </a:rPr>
              <a:t> </a:t>
            </a:r>
            <a:r>
              <a:rPr lang="de-DE" sz="2000" b="1" dirty="0" err="1" smtClean="0">
                <a:latin typeface="Arial"/>
                <a:cs typeface="Arial"/>
              </a:rPr>
              <a:t>renewable</a:t>
            </a:r>
            <a:r>
              <a:rPr lang="de-DE" sz="2000" b="1" dirty="0" smtClean="0">
                <a:latin typeface="Arial"/>
                <a:cs typeface="Arial"/>
              </a:rPr>
              <a:t> </a:t>
            </a:r>
            <a:r>
              <a:rPr lang="de-DE" sz="2000" b="1" dirty="0" err="1" smtClean="0">
                <a:latin typeface="Arial"/>
                <a:cs typeface="Arial"/>
              </a:rPr>
              <a:t>Energy</a:t>
            </a:r>
            <a:endParaRPr lang="de-DE" sz="2000" b="1" dirty="0">
              <a:latin typeface="Arial"/>
              <a:cs typeface="Arial"/>
            </a:endParaRPr>
          </a:p>
          <a:p>
            <a:pPr marL="342900" indent="-342900">
              <a:spcBef>
                <a:spcPts val="1200"/>
              </a:spcBef>
              <a:buClr>
                <a:srgbClr val="0F5494"/>
              </a:buClr>
              <a:buFont typeface="Webdings" panose="05030102010509060703" pitchFamily="18" charset="2"/>
              <a:buChar char="="/>
            </a:pPr>
            <a:r>
              <a:rPr lang="de-DE" sz="2000" b="1" dirty="0" smtClean="0">
                <a:solidFill>
                  <a:srgbClr val="67A91F"/>
                </a:solidFill>
                <a:latin typeface="Arial"/>
                <a:cs typeface="Arial"/>
              </a:rPr>
              <a:t> </a:t>
            </a:r>
            <a:r>
              <a:rPr lang="de-DE" sz="2800" b="1" dirty="0" smtClean="0">
                <a:solidFill>
                  <a:srgbClr val="67A91F"/>
                </a:solidFill>
                <a:latin typeface="Arial"/>
                <a:cs typeface="Arial"/>
              </a:rPr>
              <a:t>27%</a:t>
            </a:r>
            <a:r>
              <a:rPr lang="de-DE" sz="2000" b="1" dirty="0" smtClean="0">
                <a:solidFill>
                  <a:srgbClr val="67A91F"/>
                </a:solidFill>
                <a:latin typeface="Arial"/>
                <a:cs typeface="Arial"/>
              </a:rPr>
              <a:t> </a:t>
            </a:r>
            <a:r>
              <a:rPr lang="de-DE" sz="2000" b="1" dirty="0" err="1" smtClean="0">
                <a:latin typeface="Arial"/>
                <a:cs typeface="Arial"/>
              </a:rPr>
              <a:t>Energy</a:t>
            </a:r>
            <a:r>
              <a:rPr lang="de-DE" sz="2000" b="1" dirty="0" smtClean="0">
                <a:latin typeface="Arial"/>
                <a:cs typeface="Arial"/>
              </a:rPr>
              <a:t> </a:t>
            </a:r>
            <a:r>
              <a:rPr lang="de-DE" sz="2000" b="1" dirty="0" err="1" smtClean="0">
                <a:latin typeface="Arial"/>
                <a:cs typeface="Arial"/>
              </a:rPr>
              <a:t>savings</a:t>
            </a:r>
            <a:endParaRPr lang="de-DE" sz="2000" b="1" dirty="0" smtClean="0">
              <a:latin typeface="Arial"/>
              <a:cs typeface="Arial"/>
            </a:endParaRPr>
          </a:p>
          <a:p>
            <a:pPr marL="342900" indent="-342900">
              <a:spcBef>
                <a:spcPts val="1200"/>
              </a:spcBef>
              <a:buClr>
                <a:srgbClr val="0F5494"/>
              </a:buClr>
              <a:buFont typeface="Webdings" panose="05030102010509060703" pitchFamily="18" charset="2"/>
              <a:buChar char="="/>
            </a:pPr>
            <a:endParaRPr lang="de-DE" sz="2000" b="1" dirty="0">
              <a:latin typeface="Arial"/>
              <a:cs typeface="Arial"/>
            </a:endParaRPr>
          </a:p>
        </p:txBody>
      </p:sp>
      <p:sp>
        <p:nvSpPr>
          <p:cNvPr id="17" name="Rechteck 3"/>
          <p:cNvSpPr/>
          <p:nvPr/>
        </p:nvSpPr>
        <p:spPr bwMode="auto">
          <a:xfrm>
            <a:off x="5940152" y="3140968"/>
            <a:ext cx="2232248" cy="3819095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90000"/>
                </a:schemeClr>
              </a:gs>
              <a:gs pos="10000">
                <a:schemeClr val="bg1">
                  <a:alpha val="90000"/>
                </a:schemeClr>
              </a:gs>
            </a:gsLst>
            <a:lin ang="16200000" scaled="0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72000" tIns="144000" rIns="7200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>
              <a:spcBef>
                <a:spcPts val="0"/>
              </a:spcBef>
            </a:pPr>
            <a:r>
              <a:rPr lang="de-DE" sz="2800" b="1" dirty="0" err="1" smtClean="0">
                <a:solidFill>
                  <a:srgbClr val="67A91F"/>
                </a:solidFill>
                <a:latin typeface="Arial"/>
                <a:cs typeface="Arial"/>
              </a:rPr>
              <a:t>Energy</a:t>
            </a:r>
            <a:r>
              <a:rPr lang="de-DE" sz="2800" b="1" dirty="0" smtClean="0">
                <a:solidFill>
                  <a:srgbClr val="67A91F"/>
                </a:solidFill>
                <a:latin typeface="Arial"/>
                <a:cs typeface="Arial"/>
              </a:rPr>
              <a:t> Union</a:t>
            </a:r>
          </a:p>
          <a:p>
            <a:pPr algn="ctr">
              <a:spcBef>
                <a:spcPts val="0"/>
              </a:spcBef>
            </a:pPr>
            <a:endParaRPr lang="de-DE" sz="1800" b="1" dirty="0" smtClean="0">
              <a:solidFill>
                <a:srgbClr val="67A91F"/>
              </a:solidFill>
              <a:latin typeface="Arial"/>
              <a:cs typeface="Arial"/>
            </a:endParaRPr>
          </a:p>
          <a:p>
            <a:pPr algn="ctr">
              <a:spcBef>
                <a:spcPts val="0"/>
              </a:spcBef>
            </a:pPr>
            <a:endParaRPr lang="de-DE" sz="1800" b="1" dirty="0">
              <a:solidFill>
                <a:srgbClr val="67A91F"/>
              </a:solidFill>
              <a:latin typeface="Arial"/>
              <a:cs typeface="Arial"/>
            </a:endParaRPr>
          </a:p>
          <a:p>
            <a:pPr algn="ctr">
              <a:spcBef>
                <a:spcPts val="0"/>
              </a:spcBef>
            </a:pPr>
            <a:endParaRPr lang="de-DE" sz="1800" b="1" dirty="0" smtClean="0">
              <a:solidFill>
                <a:srgbClr val="67A91F"/>
              </a:solidFill>
              <a:latin typeface="Arial"/>
              <a:cs typeface="Arial"/>
            </a:endParaRPr>
          </a:p>
          <a:p>
            <a:pPr algn="ctr">
              <a:spcBef>
                <a:spcPts val="0"/>
              </a:spcBef>
            </a:pPr>
            <a:endParaRPr lang="de-DE" sz="1800" b="1" dirty="0">
              <a:solidFill>
                <a:srgbClr val="67A91F"/>
              </a:solidFill>
              <a:latin typeface="Arial"/>
              <a:cs typeface="Arial"/>
            </a:endParaRPr>
          </a:p>
          <a:p>
            <a:pPr algn="ctr">
              <a:spcBef>
                <a:spcPts val="0"/>
              </a:spcBef>
            </a:pPr>
            <a:endParaRPr lang="de-DE" sz="1800" b="1" dirty="0" smtClean="0">
              <a:solidFill>
                <a:srgbClr val="67A91F"/>
              </a:solidFill>
              <a:latin typeface="Arial"/>
              <a:cs typeface="Arial"/>
            </a:endParaRPr>
          </a:p>
          <a:p>
            <a:pPr algn="ctr">
              <a:spcBef>
                <a:spcPts val="0"/>
              </a:spcBef>
            </a:pPr>
            <a:endParaRPr lang="de-DE" sz="1800" b="1" dirty="0">
              <a:solidFill>
                <a:srgbClr val="67A91F"/>
              </a:solidFill>
              <a:latin typeface="Arial"/>
              <a:cs typeface="Arial"/>
            </a:endParaRPr>
          </a:p>
          <a:p>
            <a:pPr algn="ctr">
              <a:spcBef>
                <a:spcPts val="0"/>
              </a:spcBef>
            </a:pPr>
            <a:endParaRPr lang="de-DE" sz="1800" b="1" dirty="0" smtClean="0">
              <a:solidFill>
                <a:srgbClr val="67A91F"/>
              </a:solidFill>
              <a:latin typeface="Arial"/>
              <a:cs typeface="Arial"/>
            </a:endParaRPr>
          </a:p>
          <a:p>
            <a:pPr algn="ctr">
              <a:spcBef>
                <a:spcPts val="0"/>
              </a:spcBef>
            </a:pPr>
            <a:endParaRPr lang="de-DE" sz="1800" b="1" dirty="0">
              <a:solidFill>
                <a:srgbClr val="67A91F"/>
              </a:solidFill>
              <a:latin typeface="Arial"/>
              <a:cs typeface="Arial"/>
            </a:endParaRPr>
          </a:p>
          <a:p>
            <a:pPr algn="ctr">
              <a:spcBef>
                <a:spcPts val="0"/>
              </a:spcBef>
            </a:pPr>
            <a:endParaRPr lang="de-DE" sz="1800" b="1" dirty="0">
              <a:solidFill>
                <a:srgbClr val="67A91F"/>
              </a:solidFill>
              <a:latin typeface="Arial"/>
              <a:cs typeface="Arial"/>
            </a:endParaRPr>
          </a:p>
          <a:p>
            <a:pPr algn="ctr">
              <a:spcBef>
                <a:spcPts val="0"/>
              </a:spcBef>
            </a:pPr>
            <a:endParaRPr lang="de-DE" sz="1600" b="1" dirty="0" smtClean="0">
              <a:latin typeface="Arial"/>
              <a:cs typeface="Arial"/>
            </a:endParaRPr>
          </a:p>
        </p:txBody>
      </p:sp>
      <p:sp>
        <p:nvSpPr>
          <p:cNvPr id="2" name="Right Arrow 1"/>
          <p:cNvSpPr/>
          <p:nvPr/>
        </p:nvSpPr>
        <p:spPr bwMode="auto">
          <a:xfrm>
            <a:off x="-180528" y="2206484"/>
            <a:ext cx="9217024" cy="1222516"/>
          </a:xfrm>
          <a:prstGeom prst="rightArrow">
            <a:avLst/>
          </a:prstGeom>
          <a:solidFill>
            <a:srgbClr val="67A91F"/>
          </a:solidFill>
          <a:ln>
            <a:headEnd type="none" w="med" len="med"/>
            <a:tailEnd type="none" w="med" len="med"/>
          </a:ln>
          <a:ex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58775"/>
            <a:r>
              <a:rPr lang="de-DE" sz="3000" b="1" dirty="0" smtClean="0">
                <a:solidFill>
                  <a:srgbClr val="FFFFFF"/>
                </a:solidFill>
              </a:rPr>
              <a:t>    2020		 2030	</a:t>
            </a:r>
            <a:endParaRPr lang="en-GB" sz="3000" b="1" dirty="0" smtClean="0">
              <a:solidFill>
                <a:srgbClr val="FFFFFF"/>
              </a:solidFill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3949200" y="244800"/>
            <a:ext cx="1440000" cy="6630663"/>
            <a:chOff x="3949200" y="244800"/>
            <a:chExt cx="1440000" cy="6630663"/>
          </a:xfrm>
        </p:grpSpPr>
        <p:sp>
          <p:nvSpPr>
            <p:cNvPr id="14" name="Rectangle 13"/>
            <p:cNvSpPr/>
            <p:nvPr/>
          </p:nvSpPr>
          <p:spPr>
            <a:xfrm>
              <a:off x="4257000" y="6659563"/>
              <a:ext cx="630000" cy="215900"/>
            </a:xfrm>
            <a:prstGeom prst="rect">
              <a:avLst/>
            </a:prstGeom>
            <a:solidFill>
              <a:srgbClr val="00449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000">
                <a:solidFill>
                  <a:srgbClr val="FFFFFF"/>
                </a:solidFill>
              </a:endParaRPr>
            </a:p>
          </p:txBody>
        </p:sp>
        <p:pic>
          <p:nvPicPr>
            <p:cNvPr id="15" name="Picture 1" descr="U:\001 SUBJECT MATTERS\003 SET-Plan\017 EIP SCC - Smart Cities and Communities\Pictures\EC Logo\EN\LOGO CE_Vertical_EN_quadri_LR.png"/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49200" y="244800"/>
              <a:ext cx="1440000" cy="9998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Foliennummernplatzhalter 4"/>
            <p:cNvSpPr txBox="1">
              <a:spLocks/>
            </p:cNvSpPr>
            <p:nvPr/>
          </p:nvSpPr>
          <p:spPr bwMode="auto">
            <a:xfrm>
              <a:off x="4257000" y="6659563"/>
              <a:ext cx="630000" cy="215900"/>
            </a:xfrm>
            <a:prstGeom prst="rect">
              <a:avLst/>
            </a:prstGeom>
            <a:solidFill>
              <a:srgbClr val="004494"/>
            </a:solidFill>
            <a:ln>
              <a:noFill/>
            </a:ln>
            <a:effectLst/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>
              <a:defPPr>
                <a:defRPr lang="en-GB"/>
              </a:defPPr>
              <a:lvl1pPr algn="r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0F5494"/>
                  </a:solidFill>
                  <a:latin typeface="Verdana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0F5494"/>
                  </a:solidFill>
                  <a:latin typeface="Verdana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0F5494"/>
                  </a:solidFill>
                  <a:latin typeface="Verdana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0F5494"/>
                  </a:solidFill>
                  <a:latin typeface="Verdan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3000" kern="1200">
                  <a:solidFill>
                    <a:srgbClr val="0F5494"/>
                  </a:solidFill>
                  <a:latin typeface="Verdan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3000" kern="1200">
                  <a:solidFill>
                    <a:srgbClr val="0F5494"/>
                  </a:solidFill>
                  <a:latin typeface="Verdan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3000" kern="1200">
                  <a:solidFill>
                    <a:srgbClr val="0F5494"/>
                  </a:solidFill>
                  <a:latin typeface="Verdan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3000" kern="1200">
                  <a:solidFill>
                    <a:srgbClr val="0F5494"/>
                  </a:solidFill>
                  <a:latin typeface="Verdana" pitchFamily="34" charset="0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fld id="{7550DAC1-3237-4742-8D5C-705167448467}" type="slidenum">
                <a:rPr lang="en-GB" smtClean="0">
                  <a:solidFill>
                    <a:srgbClr val="FFFFFF"/>
                  </a:solidFill>
                </a:rPr>
                <a:pPr algn="ctr">
                  <a:defRPr/>
                </a:pPr>
                <a:t>3</a:t>
              </a:fld>
              <a:endParaRPr lang="en-GB" dirty="0">
                <a:solidFill>
                  <a:srgbClr val="FFFFFF"/>
                </a:solidFill>
              </a:endParaRPr>
            </a:p>
          </p:txBody>
        </p:sp>
      </p:grpSp>
      <p:pic>
        <p:nvPicPr>
          <p:cNvPr id="18" name="Image 9" descr="5.eps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0705" y="4380118"/>
            <a:ext cx="1641170" cy="1641170"/>
          </a:xfrm>
          <a:prstGeom prst="rect">
            <a:avLst/>
          </a:prstGeom>
          <a:effectLst>
            <a:outerShdw blurRad="127000" sx="110000" sy="110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40915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auto">
          <a:xfrm>
            <a:off x="4752480" y="1628800"/>
            <a:ext cx="4140000" cy="4140000"/>
          </a:xfrm>
          <a:prstGeom prst="rect">
            <a:avLst/>
          </a:prstGeom>
          <a:solidFill>
            <a:schemeClr val="accent3">
              <a:alpha val="10000"/>
            </a:schemeClr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rgbClr val="0F5494"/>
              </a:solidFill>
              <a:effectLst/>
              <a:latin typeface="Verdana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06200" y="188640"/>
            <a:ext cx="437299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ENERGY UNION STRATEGY </a:t>
            </a:r>
          </a:p>
          <a:p>
            <a:r>
              <a:rPr lang="en-GB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 5 dimensions </a:t>
            </a:r>
            <a:endParaRPr lang="en-GB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1313578" y="1922286"/>
            <a:ext cx="6877801" cy="4340508"/>
            <a:chOff x="1340099" y="1666417"/>
            <a:chExt cx="6201443" cy="3919258"/>
          </a:xfrm>
        </p:grpSpPr>
        <p:sp>
          <p:nvSpPr>
            <p:cNvPr id="4" name="TextBox 3"/>
            <p:cNvSpPr txBox="1"/>
            <p:nvPr/>
          </p:nvSpPr>
          <p:spPr>
            <a:xfrm>
              <a:off x="5556926" y="2422575"/>
              <a:ext cx="1916323" cy="58360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800" b="1" dirty="0" smtClean="0">
                  <a:solidFill>
                    <a:srgbClr val="3166C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 fully integrated </a:t>
              </a:r>
            </a:p>
            <a:p>
              <a:r>
                <a:rPr lang="en-GB" sz="1800" b="1" dirty="0" smtClean="0">
                  <a:solidFill>
                    <a:srgbClr val="3166C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energy market</a:t>
              </a:r>
              <a:endParaRPr lang="en-GB" sz="1800" b="1" dirty="0">
                <a:solidFill>
                  <a:srgbClr val="3166C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340099" y="2271563"/>
              <a:ext cx="2039699" cy="58360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GB" sz="1800" b="1" dirty="0" smtClean="0">
                  <a:solidFill>
                    <a:srgbClr val="3166C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Energy security,</a:t>
              </a:r>
            </a:p>
            <a:p>
              <a:pPr algn="r"/>
              <a:r>
                <a:rPr lang="en-GB" sz="1800" b="1" dirty="0" smtClean="0">
                  <a:solidFill>
                    <a:srgbClr val="3166C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solidarity and trust</a:t>
              </a:r>
              <a:endParaRPr lang="en-GB" sz="1800" b="1" dirty="0">
                <a:solidFill>
                  <a:srgbClr val="3166C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627896" y="4364855"/>
              <a:ext cx="1669686" cy="58360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GB" sz="1800" b="1" dirty="0" smtClean="0">
                  <a:solidFill>
                    <a:srgbClr val="3166C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Decarbonising </a:t>
              </a:r>
            </a:p>
            <a:p>
              <a:pPr algn="r"/>
              <a:r>
                <a:rPr lang="en-GB" sz="1800" b="1" dirty="0" smtClean="0">
                  <a:solidFill>
                    <a:srgbClr val="3166C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the economy</a:t>
              </a:r>
              <a:endParaRPr lang="en-GB" sz="1800" b="1" dirty="0">
                <a:solidFill>
                  <a:srgbClr val="3166C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597806" y="1666417"/>
              <a:ext cx="1600310" cy="58360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800" b="1" dirty="0" smtClean="0">
                  <a:solidFill>
                    <a:srgbClr val="3166C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Energy</a:t>
              </a:r>
            </a:p>
            <a:p>
              <a:pPr algn="ctr"/>
              <a:r>
                <a:rPr lang="en-GB" sz="1800" b="1" dirty="0" smtClean="0">
                  <a:solidFill>
                    <a:srgbClr val="3166C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Efficiency first</a:t>
              </a:r>
              <a:endParaRPr lang="en-GB" sz="1800" b="1" dirty="0">
                <a:solidFill>
                  <a:srgbClr val="3166C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5488628" y="3869602"/>
              <a:ext cx="2052914" cy="1716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800" b="1" dirty="0" smtClean="0">
                  <a:solidFill>
                    <a:srgbClr val="3166C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Research, </a:t>
              </a:r>
            </a:p>
            <a:p>
              <a:r>
                <a:rPr lang="en-GB" sz="1800" b="1" dirty="0" smtClean="0">
                  <a:solidFill>
                    <a:srgbClr val="3166C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Innovation and </a:t>
              </a:r>
            </a:p>
            <a:p>
              <a:r>
                <a:rPr lang="en-GB" sz="1800" b="1" dirty="0" smtClean="0">
                  <a:solidFill>
                    <a:srgbClr val="3166C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Competitiveness to develop</a:t>
              </a:r>
            </a:p>
            <a:p>
              <a:r>
                <a:rPr lang="en-GB" sz="1800" b="1" dirty="0">
                  <a:solidFill>
                    <a:srgbClr val="3166C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</a:t>
              </a:r>
              <a:r>
                <a:rPr lang="en-GB" sz="1800" b="1" dirty="0" smtClean="0">
                  <a:solidFill>
                    <a:srgbClr val="3166C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echnological leadership </a:t>
              </a:r>
            </a:p>
            <a:p>
              <a:endParaRPr lang="en-GB" sz="95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15816" y="2144176"/>
              <a:ext cx="2912254" cy="2819579"/>
            </a:xfrm>
            <a:prstGeom prst="rect">
              <a:avLst/>
            </a:prstGeom>
          </p:spPr>
        </p:pic>
      </p:grpSp>
      <p:sp>
        <p:nvSpPr>
          <p:cNvPr id="20" name="TextBox 19"/>
          <p:cNvSpPr txBox="1"/>
          <p:nvPr/>
        </p:nvSpPr>
        <p:spPr>
          <a:xfrm>
            <a:off x="215975" y="1228690"/>
            <a:ext cx="9073009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0"/>
              </a:spcBef>
            </a:pPr>
            <a:endParaRPr kumimoji="0" lang="de-DE" sz="1000" b="1" i="0" u="none" strike="noStrike" cap="none" normalizeH="0" baseline="0" dirty="0" smtClean="0">
              <a:ln>
                <a:noFill/>
              </a:ln>
              <a:effectLst/>
              <a:latin typeface="Arial"/>
              <a:cs typeface="Arial"/>
            </a:endParaRPr>
          </a:p>
          <a:p>
            <a:pPr>
              <a:spcBef>
                <a:spcPts val="0"/>
              </a:spcBef>
            </a:pPr>
            <a:r>
              <a:rPr kumimoji="0" lang="de-DE" sz="1800" b="1" i="0" u="none" strike="noStrike" cap="none" normalizeH="0" baseline="0" dirty="0" smtClean="0">
                <a:ln>
                  <a:noFill/>
                </a:ln>
                <a:effectLst/>
                <a:latin typeface="Arial"/>
                <a:cs typeface="Arial"/>
              </a:rPr>
              <a:t>The </a:t>
            </a:r>
            <a:r>
              <a:rPr kumimoji="0" lang="de-DE" sz="1800" b="1" i="0" u="none" strike="noStrike" cap="none" normalizeH="0" baseline="0" dirty="0" err="1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Arial"/>
                <a:cs typeface="Arial"/>
              </a:rPr>
              <a:t>Energy</a:t>
            </a:r>
            <a:r>
              <a:rPr kumimoji="0" lang="de-DE" sz="18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Arial"/>
                <a:cs typeface="Arial"/>
              </a:rPr>
              <a:t> Union </a:t>
            </a:r>
            <a:r>
              <a:rPr kumimoji="0" lang="de-DE" sz="1800" b="1" i="0" u="none" strike="noStrike" cap="none" normalizeH="0" baseline="0" dirty="0" err="1" smtClean="0">
                <a:ln>
                  <a:noFill/>
                </a:ln>
                <a:effectLst/>
                <a:latin typeface="Arial"/>
                <a:cs typeface="Arial"/>
              </a:rPr>
              <a:t>aims</a:t>
            </a:r>
            <a:r>
              <a:rPr kumimoji="0" lang="de-DE" sz="1800" b="1" i="0" u="none" strike="noStrike" cap="none" normalizeH="0" baseline="0" dirty="0" smtClean="0">
                <a:ln>
                  <a:noFill/>
                </a:ln>
                <a:effectLst/>
                <a:latin typeface="Arial"/>
                <a:cs typeface="Arial"/>
              </a:rPr>
              <a:t> at </a:t>
            </a:r>
            <a:r>
              <a:rPr kumimoji="0" lang="de-DE" sz="1800" b="1" i="1" u="none" strike="noStrike" cap="none" normalizeH="0" baseline="0" dirty="0" err="1" smtClean="0">
                <a:ln>
                  <a:noFill/>
                </a:ln>
                <a:effectLst/>
                <a:latin typeface="Arial"/>
                <a:cs typeface="Arial"/>
              </a:rPr>
              <a:t>secure</a:t>
            </a:r>
            <a:r>
              <a:rPr kumimoji="0" lang="de-DE" sz="1800" b="1" i="1" u="none" strike="noStrike" cap="none" normalizeH="0" baseline="0" dirty="0" smtClean="0">
                <a:ln>
                  <a:noFill/>
                </a:ln>
                <a:effectLst/>
                <a:latin typeface="Arial"/>
                <a:cs typeface="Arial"/>
              </a:rPr>
              <a:t>, </a:t>
            </a:r>
            <a:r>
              <a:rPr kumimoji="0" lang="de-DE" sz="1800" b="1" i="1" u="none" strike="noStrike" cap="none" normalizeH="0" baseline="0" dirty="0" err="1" smtClean="0">
                <a:ln>
                  <a:noFill/>
                </a:ln>
                <a:effectLst/>
                <a:latin typeface="Arial"/>
                <a:cs typeface="Arial"/>
              </a:rPr>
              <a:t>sustainable</a:t>
            </a:r>
            <a:r>
              <a:rPr kumimoji="0" lang="de-DE" sz="1800" b="1" i="1" u="none" strike="noStrike" cap="none" normalizeH="0" baseline="0" dirty="0" smtClean="0">
                <a:ln>
                  <a:noFill/>
                </a:ln>
                <a:effectLst/>
                <a:latin typeface="Arial"/>
                <a:cs typeface="Arial"/>
              </a:rPr>
              <a:t>, </a:t>
            </a:r>
            <a:r>
              <a:rPr kumimoji="0" lang="de-DE" sz="1800" b="1" i="1" u="none" strike="noStrike" cap="none" normalizeH="0" baseline="0" dirty="0" err="1" smtClean="0">
                <a:ln>
                  <a:noFill/>
                </a:ln>
                <a:effectLst/>
                <a:latin typeface="Arial"/>
                <a:cs typeface="Arial"/>
              </a:rPr>
              <a:t>competitive</a:t>
            </a:r>
            <a:r>
              <a:rPr kumimoji="0" lang="de-DE" sz="1800" b="1" i="1" u="none" strike="noStrike" cap="none" normalizeH="0" baseline="0" dirty="0" smtClean="0">
                <a:ln>
                  <a:noFill/>
                </a:ln>
                <a:effectLst/>
                <a:latin typeface="Arial"/>
                <a:cs typeface="Arial"/>
              </a:rPr>
              <a:t>, </a:t>
            </a:r>
            <a:r>
              <a:rPr kumimoji="0" lang="de-DE" sz="1800" b="1" i="1" u="none" strike="noStrike" cap="none" normalizeH="0" baseline="0" dirty="0" err="1" smtClean="0">
                <a:ln>
                  <a:noFill/>
                </a:ln>
                <a:effectLst/>
                <a:latin typeface="Arial"/>
                <a:cs typeface="Arial"/>
              </a:rPr>
              <a:t>affordable</a:t>
            </a:r>
            <a:r>
              <a:rPr kumimoji="0" lang="de-DE" sz="1800" b="1" i="1" u="none" strike="noStrike" cap="none" normalizeH="0" baseline="0" dirty="0" smtClean="0">
                <a:ln>
                  <a:noFill/>
                </a:ln>
                <a:effectLst/>
                <a:latin typeface="Arial"/>
                <a:cs typeface="Arial"/>
              </a:rPr>
              <a:t> </a:t>
            </a:r>
            <a:r>
              <a:rPr kumimoji="0" lang="de-DE" sz="1800" b="1" i="0" u="none" strike="noStrike" cap="none" normalizeH="0" baseline="0" dirty="0" err="1" smtClean="0">
                <a:ln>
                  <a:noFill/>
                </a:ln>
                <a:effectLst/>
                <a:latin typeface="Arial"/>
                <a:cs typeface="Arial"/>
              </a:rPr>
              <a:t>energy</a:t>
            </a:r>
            <a:r>
              <a:rPr kumimoji="0" lang="de-DE" sz="1800" b="1" i="0" u="none" strike="noStrike" cap="none" normalizeH="0" baseline="0" dirty="0" smtClean="0">
                <a:ln>
                  <a:noFill/>
                </a:ln>
                <a:effectLst/>
                <a:latin typeface="Arial"/>
                <a:cs typeface="Arial"/>
              </a:rPr>
              <a:t>.</a:t>
            </a:r>
          </a:p>
          <a:p>
            <a:endParaRPr lang="en-GB" sz="1800" b="1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ounded Rectangle 20"/>
          <p:cNvSpPr/>
          <p:nvPr/>
        </p:nvSpPr>
        <p:spPr bwMode="auto">
          <a:xfrm>
            <a:off x="1997465" y="5828646"/>
            <a:ext cx="3640112" cy="705705"/>
          </a:xfrm>
          <a:prstGeom prst="roundRect">
            <a:avLst/>
          </a:prstGeom>
          <a:ln>
            <a:headEnd type="none" w="med" len="med"/>
            <a:tailEnd type="none" w="med" len="med"/>
          </a:ln>
          <a:effectLst>
            <a:outerShdw blurRad="127000" sx="105000" sy="105000" algn="ctr" rotWithShape="0">
              <a:schemeClr val="tx1">
                <a:lumMod val="75000"/>
                <a:lumOff val="25000"/>
                <a:alpha val="40000"/>
              </a:schemeClr>
            </a:outerShdw>
          </a:effectLst>
          <a:extLst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square" lIns="72000" tIns="72000" rIns="72000" bIns="7200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1600" b="1" dirty="0">
                <a:solidFill>
                  <a:srgbClr val="0F549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Integrated </a:t>
            </a:r>
            <a:r>
              <a:rPr lang="en-GB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SET Plan</a:t>
            </a:r>
            <a:r>
              <a:rPr lang="en-GB" sz="1600" b="1" dirty="0">
                <a:solidFill>
                  <a:srgbClr val="0F549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including </a:t>
            </a:r>
            <a:r>
              <a:rPr lang="en-GB" sz="1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Smart Cities and Communities</a:t>
            </a:r>
            <a:endParaRPr lang="en-GB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ight Arrow 21"/>
          <p:cNvSpPr/>
          <p:nvPr/>
        </p:nvSpPr>
        <p:spPr bwMode="auto">
          <a:xfrm flipH="1">
            <a:off x="5724128" y="6086821"/>
            <a:ext cx="683612" cy="193079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587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3000" b="0" i="0" u="none" strike="noStrike" cap="none" normalizeH="0" baseline="0" dirty="0">
              <a:ln>
                <a:noFill/>
              </a:ln>
              <a:solidFill>
                <a:srgbClr val="0F5494"/>
              </a:solidFill>
              <a:effectLst/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0845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houbege\Desktop\BASIS  4436 - Anne Houtman - Florence\Images\1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7263" y="332656"/>
            <a:ext cx="11058526" cy="6583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5" name="Rounded Rectangle 294"/>
          <p:cNvSpPr/>
          <p:nvPr/>
        </p:nvSpPr>
        <p:spPr bwMode="auto">
          <a:xfrm>
            <a:off x="126554" y="1340768"/>
            <a:ext cx="2510553" cy="2088232"/>
          </a:xfrm>
          <a:prstGeom prst="roundRect">
            <a:avLst>
              <a:gd name="adj" fmla="val 3697"/>
            </a:avLst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127000" sx="101000" sy="101000" algn="ctr" rotWithShape="0">
              <a:prstClr val="black">
                <a:alpha val="8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90000" tIns="46800" rIns="90000" bIns="46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de-DE" sz="2400" b="1" kern="0" dirty="0" err="1">
                <a:solidFill>
                  <a:srgbClr val="0F549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Stakeholders</a:t>
            </a:r>
            <a:endParaRPr lang="de-DE" sz="2400" b="1" kern="0" dirty="0">
              <a:solidFill>
                <a:srgbClr val="0F549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Webdings" panose="05030102010509060703" pitchFamily="18" charset="2"/>
              <a:buChar char="="/>
              <a:defRPr/>
            </a:pPr>
            <a:r>
              <a:rPr lang="de-DE" sz="1800" kern="0" dirty="0">
                <a:solidFill>
                  <a:srgbClr val="0F549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Cities &amp; </a:t>
            </a:r>
            <a:r>
              <a:rPr lang="de-DE" sz="1800" kern="0" dirty="0" err="1">
                <a:solidFill>
                  <a:srgbClr val="0F549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Regions</a:t>
            </a:r>
            <a:endParaRPr lang="de-DE" sz="1800" kern="0" dirty="0">
              <a:solidFill>
                <a:srgbClr val="0F549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Webdings" panose="05030102010509060703" pitchFamily="18" charset="2"/>
              <a:buChar char="="/>
              <a:defRPr/>
            </a:pPr>
            <a:r>
              <a:rPr lang="de-DE" sz="1800" kern="0" dirty="0" err="1">
                <a:solidFill>
                  <a:srgbClr val="0F549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Industry</a:t>
            </a:r>
            <a:endParaRPr lang="de-DE" sz="1800" kern="0" dirty="0">
              <a:solidFill>
                <a:srgbClr val="0F549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Webdings" panose="05030102010509060703" pitchFamily="18" charset="2"/>
              <a:buChar char="="/>
              <a:defRPr/>
            </a:pPr>
            <a:r>
              <a:rPr lang="de-DE" sz="1800" kern="0" dirty="0">
                <a:solidFill>
                  <a:srgbClr val="0F549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Research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Webdings" panose="05030102010509060703" pitchFamily="18" charset="2"/>
              <a:buChar char="="/>
              <a:defRPr/>
            </a:pPr>
            <a:r>
              <a:rPr lang="de-DE" sz="1800" kern="0" dirty="0" err="1" smtClean="0">
                <a:solidFill>
                  <a:srgbClr val="0F549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Associations</a:t>
            </a:r>
            <a:endParaRPr lang="de-DE" sz="1800" kern="0" dirty="0" smtClean="0">
              <a:solidFill>
                <a:srgbClr val="0F549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Webdings" panose="05030102010509060703" pitchFamily="18" charset="2"/>
              <a:buChar char="="/>
              <a:defRPr/>
            </a:pPr>
            <a:r>
              <a:rPr lang="de-DE" sz="1800" kern="0" dirty="0" smtClean="0">
                <a:solidFill>
                  <a:srgbClr val="0F549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etc. …</a:t>
            </a:r>
            <a:endParaRPr lang="de-DE" sz="1800" kern="0" dirty="0">
              <a:solidFill>
                <a:srgbClr val="0F549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8" name="Rounded Rectangle 297"/>
          <p:cNvSpPr/>
          <p:nvPr/>
        </p:nvSpPr>
        <p:spPr bwMode="auto">
          <a:xfrm>
            <a:off x="126554" y="3605724"/>
            <a:ext cx="2726577" cy="1521845"/>
          </a:xfrm>
          <a:prstGeom prst="roundRect">
            <a:avLst>
              <a:gd name="adj" fmla="val 3697"/>
            </a:avLst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127000" sx="101000" sy="101000" algn="ctr" rotWithShape="0">
              <a:prstClr val="black">
                <a:alpha val="8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90000" tIns="46800" rIns="90000" bIns="46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de-DE" sz="2400" b="1" kern="0" dirty="0">
                <a:solidFill>
                  <a:srgbClr val="0F549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 Initiatives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Webdings" panose="05030102010509060703" pitchFamily="18" charset="2"/>
              <a:buChar char="="/>
              <a:defRPr/>
            </a:pPr>
            <a:r>
              <a:rPr lang="de-DE" sz="1800" kern="0" dirty="0" smtClean="0">
                <a:solidFill>
                  <a:srgbClr val="0F549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CIVITAS 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Webdings" panose="05030102010509060703" pitchFamily="18" charset="2"/>
              <a:buChar char="="/>
              <a:defRPr/>
            </a:pPr>
            <a:r>
              <a:rPr lang="de-DE" sz="1800" kern="0" dirty="0" smtClean="0">
                <a:solidFill>
                  <a:srgbClr val="0F549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Green </a:t>
            </a:r>
            <a:r>
              <a:rPr lang="de-DE" sz="1800" kern="0" dirty="0">
                <a:solidFill>
                  <a:srgbClr val="0F549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Digital </a:t>
            </a:r>
            <a:r>
              <a:rPr lang="de-DE" sz="1800" kern="0" dirty="0" smtClean="0">
                <a:solidFill>
                  <a:srgbClr val="0F549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Charter  </a:t>
            </a:r>
            <a:endParaRPr lang="de-DE" sz="1800" kern="0" dirty="0">
              <a:solidFill>
                <a:srgbClr val="0F549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Webdings" panose="05030102010509060703" pitchFamily="18" charset="2"/>
              <a:buChar char="="/>
              <a:defRPr/>
            </a:pPr>
            <a:r>
              <a:rPr lang="de-DE" sz="1800" kern="0" dirty="0" smtClean="0">
                <a:solidFill>
                  <a:srgbClr val="0F549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CONCERTO  </a:t>
            </a:r>
            <a:endParaRPr lang="de-DE" sz="1800" kern="0" dirty="0">
              <a:solidFill>
                <a:srgbClr val="0F549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2848985" y="1705768"/>
            <a:ext cx="3964586" cy="4016822"/>
            <a:chOff x="2911670" y="1705768"/>
            <a:chExt cx="3964586" cy="4016822"/>
          </a:xfrm>
        </p:grpSpPr>
        <p:sp>
          <p:nvSpPr>
            <p:cNvPr id="2" name="Oval 1"/>
            <p:cNvSpPr/>
            <p:nvPr/>
          </p:nvSpPr>
          <p:spPr bwMode="auto">
            <a:xfrm>
              <a:off x="3326480" y="2152494"/>
              <a:ext cx="3207292" cy="3207292"/>
            </a:xfrm>
            <a:prstGeom prst="ellipse">
              <a:avLst/>
            </a:prstGeom>
            <a:gradFill flip="none" rotWithShape="1">
              <a:gsLst>
                <a:gs pos="66000">
                  <a:srgbClr val="2A3054">
                    <a:alpha val="80000"/>
                  </a:srgbClr>
                </a:gs>
                <a:gs pos="0">
                  <a:srgbClr val="2A3054"/>
                </a:gs>
                <a:gs pos="100000">
                  <a:srgbClr val="2A3054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de-DE" sz="2400" b="1" dirty="0" smtClean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Smart Cities &amp; Communities</a:t>
              </a:r>
            </a:p>
            <a:p>
              <a:pPr algn="ctr"/>
              <a:r>
                <a:rPr lang="de-DE" sz="2400" b="1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EU </a:t>
              </a:r>
              <a:r>
                <a:rPr lang="de-DE" sz="2400" b="1" dirty="0" err="1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actions</a:t>
              </a:r>
              <a:endParaRPr lang="en-GB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Circular Arrow 24"/>
            <p:cNvSpPr/>
            <p:nvPr/>
          </p:nvSpPr>
          <p:spPr bwMode="auto">
            <a:xfrm>
              <a:off x="2911670" y="1705768"/>
              <a:ext cx="3964586" cy="4016822"/>
            </a:xfrm>
            <a:prstGeom prst="circularArrow">
              <a:avLst>
                <a:gd name="adj1" fmla="val 10934"/>
                <a:gd name="adj2" fmla="val 1142319"/>
                <a:gd name="adj3" fmla="val 9454121"/>
                <a:gd name="adj4" fmla="val 10800000"/>
                <a:gd name="adj5" fmla="val 12206"/>
              </a:avLst>
            </a:prstGeom>
            <a:solidFill>
              <a:srgbClr val="67A91F"/>
            </a:solidFill>
            <a:ln>
              <a:headEnd type="none" w="med" len="med"/>
              <a:tailEnd type="none" w="med" len="med"/>
            </a:ln>
            <a:effectLst>
              <a:outerShdw blurRad="127000" sx="101000" sy="101000" algn="ctr" rotWithShape="0">
                <a:prstClr val="black">
                  <a:alpha val="80000"/>
                </a:prstClr>
              </a:outerShdw>
            </a:effectLst>
            <a:extLst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358775" algn="ctr"/>
              <a:endParaRPr lang="en-GB" sz="2800" b="1" dirty="0" smtClean="0">
                <a:solidFill>
                  <a:srgbClr val="0F549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04" name="Rounded Rectangle 303"/>
          <p:cNvSpPr/>
          <p:nvPr/>
        </p:nvSpPr>
        <p:spPr bwMode="auto">
          <a:xfrm>
            <a:off x="126554" y="5304291"/>
            <a:ext cx="3198891" cy="1463221"/>
          </a:xfrm>
          <a:prstGeom prst="roundRect">
            <a:avLst>
              <a:gd name="adj" fmla="val 3697"/>
            </a:avLst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127000" sx="101000" sy="101000" algn="ctr" rotWithShape="0">
              <a:prstClr val="black">
                <a:alpha val="8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90000" tIns="46800" rIns="90000" bIns="46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de-DE" sz="2400" b="1" kern="0" dirty="0" err="1">
                <a:solidFill>
                  <a:srgbClr val="0F549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Lighthouse</a:t>
            </a:r>
            <a:r>
              <a:rPr lang="de-DE" sz="2400" b="1" kern="0" dirty="0">
                <a:solidFill>
                  <a:srgbClr val="0F549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Projects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de-DE" sz="1800" b="1" kern="0" dirty="0">
                <a:solidFill>
                  <a:srgbClr val="67A9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Implementation &amp; </a:t>
            </a:r>
            <a:r>
              <a:rPr lang="de-DE" sz="1800" b="1" kern="0" dirty="0" err="1">
                <a:solidFill>
                  <a:srgbClr val="67A9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replication</a:t>
            </a:r>
            <a:r>
              <a:rPr lang="de-DE" sz="1800" b="1" kern="0" dirty="0">
                <a:solidFill>
                  <a:srgbClr val="67A9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b="1" kern="0" dirty="0" err="1">
                <a:solidFill>
                  <a:srgbClr val="67A9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de-DE" sz="1800" b="1" kern="0" dirty="0">
                <a:solidFill>
                  <a:srgbClr val="67A9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EU </a:t>
            </a:r>
            <a:r>
              <a:rPr lang="de-DE" sz="1800" b="1" kern="0" dirty="0" err="1">
                <a:solidFill>
                  <a:srgbClr val="67A9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funding</a:t>
            </a:r>
            <a:r>
              <a:rPr lang="de-DE" sz="1800" b="1" kern="0" dirty="0">
                <a:solidFill>
                  <a:srgbClr val="67A9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83" name="Rounded Rectangle 82"/>
          <p:cNvSpPr/>
          <p:nvPr/>
        </p:nvSpPr>
        <p:spPr bwMode="auto">
          <a:xfrm>
            <a:off x="6677939" y="1340768"/>
            <a:ext cx="2348368" cy="1800200"/>
          </a:xfrm>
          <a:prstGeom prst="roundRect">
            <a:avLst>
              <a:gd name="adj" fmla="val 3697"/>
            </a:avLst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127000" sx="101000" sy="101000" algn="ctr" rotWithShape="0">
              <a:prstClr val="black">
                <a:alpha val="8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90000" tIns="46800" rIns="90000" bIns="46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de-DE" sz="2400" b="1" kern="0" dirty="0" smtClean="0">
                <a:solidFill>
                  <a:srgbClr val="0F549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Covenant of Mayors</a:t>
            </a:r>
            <a:endParaRPr lang="de-DE" sz="2400" kern="0" dirty="0">
              <a:solidFill>
                <a:srgbClr val="0F549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de-DE" sz="1800" b="1" kern="0" dirty="0" smtClean="0">
                <a:solidFill>
                  <a:srgbClr val="67A9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Political </a:t>
            </a:r>
            <a:r>
              <a:rPr lang="de-DE" sz="1800" b="1" kern="0" dirty="0" err="1" smtClean="0">
                <a:solidFill>
                  <a:srgbClr val="67A9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commitments</a:t>
            </a:r>
            <a:r>
              <a:rPr lang="de-DE" sz="1800" b="1" kern="0" dirty="0" smtClean="0">
                <a:solidFill>
                  <a:srgbClr val="67A9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b="1" kern="0" dirty="0" err="1" smtClean="0">
                <a:solidFill>
                  <a:srgbClr val="67A9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without</a:t>
            </a:r>
            <a:r>
              <a:rPr lang="de-DE" sz="1800" b="1" kern="0" dirty="0" smtClean="0">
                <a:solidFill>
                  <a:srgbClr val="67A9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b="1" kern="0" dirty="0">
                <a:solidFill>
                  <a:srgbClr val="67A9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 </a:t>
            </a:r>
            <a:r>
              <a:rPr lang="de-DE" sz="1800" b="1" kern="0" dirty="0" err="1">
                <a:solidFill>
                  <a:srgbClr val="67A9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funding</a:t>
            </a:r>
            <a:endParaRPr lang="de-DE" sz="1800" b="1" kern="0" dirty="0">
              <a:solidFill>
                <a:srgbClr val="67A91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Rounded Rectangle 73"/>
          <p:cNvSpPr/>
          <p:nvPr/>
        </p:nvSpPr>
        <p:spPr bwMode="auto">
          <a:xfrm>
            <a:off x="6677939" y="3566754"/>
            <a:ext cx="2348368" cy="1774071"/>
          </a:xfrm>
          <a:prstGeom prst="roundRect">
            <a:avLst>
              <a:gd name="adj" fmla="val 3697"/>
            </a:avLst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127000" sx="101000" sy="101000" algn="ctr" rotWithShape="0">
              <a:prstClr val="black">
                <a:alpha val="8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90000" tIns="46800" rIns="90000" bIns="46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de-DE" sz="2400" b="1" kern="0" dirty="0" smtClean="0">
                <a:solidFill>
                  <a:srgbClr val="0F549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SCC-EIP Market </a:t>
            </a:r>
            <a:r>
              <a:rPr lang="de-DE" sz="2400" b="1" kern="0" dirty="0">
                <a:solidFill>
                  <a:srgbClr val="0F549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Place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de-DE" sz="1800" b="1" kern="0" dirty="0" err="1" smtClean="0">
                <a:solidFill>
                  <a:srgbClr val="0F549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Commitments</a:t>
            </a:r>
            <a:r>
              <a:rPr lang="de-DE" sz="1800" kern="0" dirty="0" smtClean="0">
                <a:solidFill>
                  <a:srgbClr val="0F549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b="1" kern="0" dirty="0" smtClean="0">
                <a:solidFill>
                  <a:srgbClr val="67A9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Implementation </a:t>
            </a:r>
            <a:r>
              <a:rPr lang="de-DE" sz="1800" b="1" kern="0" dirty="0" err="1" smtClean="0">
                <a:solidFill>
                  <a:srgbClr val="67A9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without</a:t>
            </a:r>
            <a:r>
              <a:rPr lang="de-DE" sz="1800" b="1" kern="0" dirty="0" smtClean="0">
                <a:solidFill>
                  <a:srgbClr val="67A9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b="1" kern="0" dirty="0">
                <a:solidFill>
                  <a:srgbClr val="67A9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 </a:t>
            </a:r>
            <a:r>
              <a:rPr lang="de-DE" sz="1800" b="1" kern="0" dirty="0" err="1">
                <a:solidFill>
                  <a:srgbClr val="67A9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funding</a:t>
            </a:r>
            <a:endParaRPr lang="de-DE" sz="1800" b="1" kern="0" dirty="0">
              <a:solidFill>
                <a:srgbClr val="67A91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" name="Rectangle 76"/>
          <p:cNvSpPr/>
          <p:nvPr/>
        </p:nvSpPr>
        <p:spPr bwMode="auto">
          <a:xfrm>
            <a:off x="0" y="0"/>
            <a:ext cx="9144000" cy="957263"/>
          </a:xfrm>
          <a:prstGeom prst="rect">
            <a:avLst/>
          </a:prstGeom>
          <a:solidFill>
            <a:srgbClr val="0F54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solidFill>
                <a:srgbClr val="FFFFFF"/>
              </a:solidFill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3949200" y="244800"/>
            <a:ext cx="1440000" cy="6630663"/>
            <a:chOff x="3949200" y="244800"/>
            <a:chExt cx="1440000" cy="6630663"/>
          </a:xfrm>
        </p:grpSpPr>
        <p:sp>
          <p:nvSpPr>
            <p:cNvPr id="16" name="Rectangle 15"/>
            <p:cNvSpPr/>
            <p:nvPr/>
          </p:nvSpPr>
          <p:spPr>
            <a:xfrm>
              <a:off x="4257000" y="6659563"/>
              <a:ext cx="630000" cy="215900"/>
            </a:xfrm>
            <a:prstGeom prst="rect">
              <a:avLst/>
            </a:prstGeom>
            <a:solidFill>
              <a:srgbClr val="00449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000">
                <a:solidFill>
                  <a:srgbClr val="FFFFFF"/>
                </a:solidFill>
              </a:endParaRPr>
            </a:p>
          </p:txBody>
        </p:sp>
        <p:pic>
          <p:nvPicPr>
            <p:cNvPr id="17" name="Picture 1" descr="U:\001 SUBJECT MATTERS\003 SET-Plan\017 EIP SCC - Smart Cities and Communities\Pictures\EC Logo\EN\LOGO CE_Vertical_EN_quadri_LR.png"/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49200" y="244800"/>
              <a:ext cx="1440000" cy="9998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Foliennummernplatzhalter 4"/>
            <p:cNvSpPr txBox="1">
              <a:spLocks/>
            </p:cNvSpPr>
            <p:nvPr/>
          </p:nvSpPr>
          <p:spPr bwMode="auto">
            <a:xfrm>
              <a:off x="4257000" y="6659563"/>
              <a:ext cx="630000" cy="215900"/>
            </a:xfrm>
            <a:prstGeom prst="rect">
              <a:avLst/>
            </a:prstGeom>
            <a:solidFill>
              <a:srgbClr val="004494"/>
            </a:solidFill>
            <a:ln>
              <a:noFill/>
            </a:ln>
            <a:effectLst/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>
              <a:defPPr>
                <a:defRPr lang="en-GB"/>
              </a:defPPr>
              <a:lvl1pPr algn="r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0F5494"/>
                  </a:solidFill>
                  <a:latin typeface="Verdana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0F5494"/>
                  </a:solidFill>
                  <a:latin typeface="Verdana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0F5494"/>
                  </a:solidFill>
                  <a:latin typeface="Verdana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0F5494"/>
                  </a:solidFill>
                  <a:latin typeface="Verdan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3000" kern="1200">
                  <a:solidFill>
                    <a:srgbClr val="0F5494"/>
                  </a:solidFill>
                  <a:latin typeface="Verdan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3000" kern="1200">
                  <a:solidFill>
                    <a:srgbClr val="0F5494"/>
                  </a:solidFill>
                  <a:latin typeface="Verdan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3000" kern="1200">
                  <a:solidFill>
                    <a:srgbClr val="0F5494"/>
                  </a:solidFill>
                  <a:latin typeface="Verdan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3000" kern="1200">
                  <a:solidFill>
                    <a:srgbClr val="0F5494"/>
                  </a:solidFill>
                  <a:latin typeface="Verdana" pitchFamily="34" charset="0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fld id="{7550DAC1-3237-4742-8D5C-705167448467}" type="slidenum">
                <a:rPr lang="en-GB" smtClean="0">
                  <a:solidFill>
                    <a:srgbClr val="FFFFFF"/>
                  </a:solidFill>
                </a:rPr>
                <a:pPr algn="ctr">
                  <a:defRPr/>
                </a:pPr>
                <a:t>5</a:t>
              </a:fld>
              <a:endParaRPr lang="en-GB" dirty="0">
                <a:solidFill>
                  <a:srgbClr val="FFFFFF"/>
                </a:solidFill>
              </a:endParaRPr>
            </a:p>
          </p:txBody>
        </p:sp>
      </p:grpSp>
      <p:sp>
        <p:nvSpPr>
          <p:cNvPr id="19" name="Rounded Rectangle 18"/>
          <p:cNvSpPr/>
          <p:nvPr/>
        </p:nvSpPr>
        <p:spPr bwMode="auto">
          <a:xfrm>
            <a:off x="3949200" y="5766610"/>
            <a:ext cx="5077107" cy="614718"/>
          </a:xfrm>
          <a:prstGeom prst="roundRect">
            <a:avLst>
              <a:gd name="adj" fmla="val 3697"/>
            </a:avLst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127000" sx="101000" sy="101000" algn="ctr" rotWithShape="0">
              <a:prstClr val="black">
                <a:alpha val="8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90000" tIns="46800" rIns="90000" bIns="46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de-DE" sz="2400" b="1" kern="0" dirty="0" smtClean="0">
                <a:solidFill>
                  <a:srgbClr val="0F549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Smart City Information System</a:t>
            </a:r>
            <a:endParaRPr lang="de-DE" sz="1800" b="1" kern="0" dirty="0">
              <a:solidFill>
                <a:srgbClr val="67A91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5978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5" grpId="0" animBg="1"/>
      <p:bldP spid="298" grpId="0" animBg="1"/>
      <p:bldP spid="304" grpId="0" animBg="1"/>
      <p:bldP spid="83" grpId="0" animBg="1"/>
      <p:bldP spid="74" grpId="0" animBg="1"/>
      <p:bldP spid="1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U:\001 SUBJECT MATTERS\003 SET-Plan\017 EIP SCC - Smart Cities and Communities\Pictures\Scaled for PPT\ThinkstockPhotos-7296804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50838" y="302021"/>
            <a:ext cx="9845676" cy="6583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6" name="Rectangle 85"/>
          <p:cNvSpPr/>
          <p:nvPr/>
        </p:nvSpPr>
        <p:spPr bwMode="auto">
          <a:xfrm>
            <a:off x="0" y="0"/>
            <a:ext cx="9144000" cy="957263"/>
          </a:xfrm>
          <a:prstGeom prst="rect">
            <a:avLst/>
          </a:prstGeom>
          <a:solidFill>
            <a:srgbClr val="0F54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solidFill>
                <a:srgbClr val="FFFFFF"/>
              </a:solidFill>
            </a:endParaRPr>
          </a:p>
        </p:txBody>
      </p:sp>
      <p:pic>
        <p:nvPicPr>
          <p:cNvPr id="11" name="Picture 1" descr="U:\001 SUBJECT MATTERS\003 SET-Plan\017 EIP SCC - Smart Cities and Communities\Pictures\EC Logo\EN\LOGO CE_Vertical_EN_quadri_LR.pn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9200" y="244800"/>
            <a:ext cx="1440000" cy="999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Foliennummernplatzhalter 4"/>
          <p:cNvSpPr txBox="1">
            <a:spLocks/>
          </p:cNvSpPr>
          <p:nvPr/>
        </p:nvSpPr>
        <p:spPr bwMode="auto">
          <a:xfrm>
            <a:off x="4257000" y="6659563"/>
            <a:ext cx="630000" cy="215900"/>
          </a:xfrm>
          <a:prstGeom prst="rect">
            <a:avLst/>
          </a:prstGeom>
          <a:solidFill>
            <a:srgbClr val="004494"/>
          </a:solidFill>
          <a:ln>
            <a:noFill/>
          </a:ln>
          <a:effectLst/>
          <a:ex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30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30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30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30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30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30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30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30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fld id="{7550DAC1-3237-4742-8D5C-705167448467}" type="slidenum">
              <a:rPr lang="en-GB" smtClean="0">
                <a:solidFill>
                  <a:srgbClr val="FFFFFF"/>
                </a:solidFill>
              </a:rPr>
              <a:pPr algn="ctr">
                <a:defRPr/>
              </a:pPr>
              <a:t>6</a:t>
            </a:fld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13" name="Rechteck 86"/>
          <p:cNvSpPr/>
          <p:nvPr/>
        </p:nvSpPr>
        <p:spPr bwMode="auto">
          <a:xfrm>
            <a:off x="0" y="1412776"/>
            <a:ext cx="9144000" cy="721700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alpha val="0"/>
                </a:schemeClr>
              </a:gs>
              <a:gs pos="40000">
                <a:schemeClr val="bg1"/>
              </a:gs>
            </a:gsLst>
            <a:lin ang="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44000" tIns="144000" rIns="144000" bIns="144000" numCol="1" rtlCol="0" anchor="ctr" anchorCtr="0" compatLnSpc="1">
            <a:prstTxWarp prst="textNoShape">
              <a:avLst/>
            </a:prstTxWarp>
            <a:spAutoFit/>
          </a:bodyPr>
          <a:lstStyle/>
          <a:p>
            <a:pPr>
              <a:spcBef>
                <a:spcPts val="0"/>
              </a:spcBef>
            </a:pPr>
            <a:r>
              <a:rPr lang="de-DE" sz="2800" b="1" dirty="0" err="1" smtClean="0">
                <a:latin typeface="Arial"/>
                <a:cs typeface="Arial"/>
              </a:rPr>
              <a:t>Three</a:t>
            </a:r>
            <a:r>
              <a:rPr lang="de-DE" sz="2800" b="1" dirty="0" smtClean="0">
                <a:latin typeface="Arial"/>
                <a:cs typeface="Arial"/>
              </a:rPr>
              <a:t> </a:t>
            </a:r>
            <a:r>
              <a:rPr lang="de-DE" sz="2800" b="1" dirty="0" err="1" smtClean="0">
                <a:latin typeface="Arial"/>
                <a:cs typeface="Arial"/>
              </a:rPr>
              <a:t>strands</a:t>
            </a:r>
            <a:r>
              <a:rPr lang="de-DE" sz="2800" b="1" dirty="0" smtClean="0">
                <a:latin typeface="Arial"/>
                <a:cs typeface="Arial"/>
              </a:rPr>
              <a:t> </a:t>
            </a:r>
            <a:r>
              <a:rPr lang="de-DE" sz="2800" b="1" dirty="0" err="1" smtClean="0">
                <a:latin typeface="Arial"/>
                <a:cs typeface="Arial"/>
              </a:rPr>
              <a:t>of</a:t>
            </a:r>
            <a:r>
              <a:rPr lang="de-DE" sz="2800" b="1" dirty="0" smtClean="0">
                <a:latin typeface="Arial"/>
                <a:cs typeface="Arial"/>
              </a:rPr>
              <a:t> </a:t>
            </a:r>
            <a:r>
              <a:rPr lang="de-DE" sz="2800" b="1" dirty="0" err="1" smtClean="0">
                <a:latin typeface="Arial"/>
                <a:cs typeface="Arial"/>
              </a:rPr>
              <a:t>action</a:t>
            </a:r>
            <a:r>
              <a:rPr lang="de-DE" sz="2800" b="1" dirty="0" smtClean="0">
                <a:latin typeface="Arial"/>
                <a:cs typeface="Arial"/>
              </a:rPr>
              <a:t> …</a:t>
            </a:r>
          </a:p>
        </p:txBody>
      </p:sp>
      <p:sp>
        <p:nvSpPr>
          <p:cNvPr id="5" name="Rounded Rectangle 4"/>
          <p:cNvSpPr/>
          <p:nvPr/>
        </p:nvSpPr>
        <p:spPr bwMode="auto">
          <a:xfrm>
            <a:off x="130350" y="5373216"/>
            <a:ext cx="8568952" cy="1080120"/>
          </a:xfrm>
          <a:prstGeom prst="roundRect">
            <a:avLst/>
          </a:prstGeom>
          <a:blipFill dpi="0" rotWithShape="1">
            <a:blip r:embed="rId5"/>
            <a:srcRect/>
            <a:stretch>
              <a:fillRect t="-240000" b="-190000"/>
            </a:stretch>
          </a:blipFill>
          <a:ln>
            <a:headEnd type="none" w="med" len="med"/>
            <a:tailEnd type="none" w="med" len="med"/>
          </a:ln>
          <a:ex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58775"/>
            <a:endParaRPr lang="en-GB" sz="3000" smtClean="0">
              <a:solidFill>
                <a:srgbClr val="0F5494"/>
              </a:solidFill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3494565" y="2317566"/>
            <a:ext cx="5292589" cy="3015824"/>
            <a:chOff x="3563888" y="3573016"/>
            <a:chExt cx="5292589" cy="3015824"/>
          </a:xfrm>
        </p:grpSpPr>
        <p:sp>
          <p:nvSpPr>
            <p:cNvPr id="23" name="Rounded Rectangle 22"/>
            <p:cNvSpPr/>
            <p:nvPr/>
          </p:nvSpPr>
          <p:spPr bwMode="auto">
            <a:xfrm>
              <a:off x="3563888" y="3625652"/>
              <a:ext cx="5292589" cy="2910553"/>
            </a:xfrm>
            <a:prstGeom prst="roundRect">
              <a:avLst>
                <a:gd name="adj" fmla="val 6522"/>
              </a:avLst>
            </a:prstGeom>
            <a:solidFill>
              <a:srgbClr val="BDDEFF"/>
            </a:solidFill>
            <a:ln>
              <a:headEnd type="none" w="med" len="med"/>
              <a:tailEnd type="none" w="med" len="med"/>
            </a:ln>
            <a:extLst/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358775"/>
              <a:endParaRPr lang="en-GB" sz="3000" smtClean="0">
                <a:solidFill>
                  <a:srgbClr val="0F5494"/>
                </a:solidFill>
              </a:endParaRPr>
            </a:p>
          </p:txBody>
        </p:sp>
        <p:pic>
          <p:nvPicPr>
            <p:cNvPr id="25" name="Picture 2" descr="U:\001 SUBJECT MATTERS\003 SET-Plan\017 EIP SCC - Smart Cities and Communities\Pictures\EIP-SCC Logo\New\EIP-SCC logo files (big)\EIP-SCCLogoBig_RGB.png"/>
            <p:cNvPicPr>
              <a:picLocks noChangeAspect="1" noChangeArrowheads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53929" y="3573016"/>
              <a:ext cx="5112506" cy="30158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6" name="Group 25"/>
          <p:cNvGrpSpPr/>
          <p:nvPr/>
        </p:nvGrpSpPr>
        <p:grpSpPr>
          <a:xfrm>
            <a:off x="21694" y="2348880"/>
            <a:ext cx="3090039" cy="2910553"/>
            <a:chOff x="287524" y="3625652"/>
            <a:chExt cx="3090039" cy="2910553"/>
          </a:xfrm>
        </p:grpSpPr>
        <p:sp>
          <p:nvSpPr>
            <p:cNvPr id="18" name="Rounded Rectangle 17"/>
            <p:cNvSpPr/>
            <p:nvPr/>
          </p:nvSpPr>
          <p:spPr bwMode="auto">
            <a:xfrm>
              <a:off x="287524" y="3625652"/>
              <a:ext cx="3090039" cy="2910553"/>
            </a:xfrm>
            <a:prstGeom prst="roundRect">
              <a:avLst>
                <a:gd name="adj" fmla="val 6522"/>
              </a:avLst>
            </a:prstGeom>
            <a:solidFill>
              <a:srgbClr val="E0E7ED"/>
            </a:solidFill>
            <a:ln>
              <a:headEnd type="none" w="med" len="med"/>
              <a:tailEnd type="none" w="med" len="med"/>
            </a:ln>
            <a:extLst/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358775"/>
              <a:endParaRPr lang="en-GB" sz="3000" smtClean="0">
                <a:solidFill>
                  <a:srgbClr val="0F5494"/>
                </a:solidFill>
              </a:endParaRPr>
            </a:p>
          </p:txBody>
        </p:sp>
        <p:pic>
          <p:nvPicPr>
            <p:cNvPr id="2053" name="Picture 5" descr="U:\001 SUBJECT MATTERS\003 SET-Plan\017 EIP SCC - Smart Cities and Communities\Pictures\General\SET-Plan.png"/>
            <p:cNvPicPr>
              <a:picLocks noChangeAspect="1" noChangeArrowheads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6180" y="3730928"/>
              <a:ext cx="2872727" cy="2700000"/>
            </a:xfrm>
            <a:prstGeom prst="rect">
              <a:avLst/>
            </a:prstGeom>
            <a:noFill/>
            <a:effectLst>
              <a:outerShdw blurRad="127000" sx="101000" sy="101000" algn="ctr" rotWithShape="0">
                <a:schemeClr val="bg1">
                  <a:alpha val="4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839966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Rectangle 85"/>
          <p:cNvSpPr/>
          <p:nvPr/>
        </p:nvSpPr>
        <p:spPr bwMode="auto">
          <a:xfrm>
            <a:off x="0" y="0"/>
            <a:ext cx="9144000" cy="957263"/>
          </a:xfrm>
          <a:prstGeom prst="rect">
            <a:avLst/>
          </a:prstGeom>
          <a:solidFill>
            <a:srgbClr val="0F54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sp>
        <p:nvSpPr>
          <p:cNvPr id="14" name="Rectangle 13"/>
          <p:cNvSpPr/>
          <p:nvPr/>
        </p:nvSpPr>
        <p:spPr>
          <a:xfrm>
            <a:off x="0" y="957263"/>
            <a:ext cx="9144000" cy="591820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  <a:gs pos="50000">
                <a:srgbClr val="FFFFFF">
                  <a:alpha val="50000"/>
                </a:srgbClr>
              </a:gs>
              <a:gs pos="60000">
                <a:schemeClr val="bg1"/>
              </a:gs>
            </a:gsLst>
            <a:lin ang="0" scaled="1"/>
          </a:gradFill>
        </p:spPr>
        <p:txBody>
          <a:bodyPr wrap="square" lIns="5040000" tIns="360000" rIns="360000" bIns="360000" anchor="t" anchorCtr="0">
            <a:noAutofit/>
          </a:bodyPr>
          <a:lstStyle/>
          <a:p>
            <a:pPr algn="r">
              <a:spcBef>
                <a:spcPts val="0"/>
              </a:spcBef>
            </a:pPr>
            <a:endParaRPr lang="en-US" sz="2000" b="1" dirty="0" smtClean="0">
              <a:latin typeface="+mn-lt"/>
            </a:endParaRPr>
          </a:p>
          <a:p>
            <a:pPr algn="r">
              <a:spcBef>
                <a:spcPts val="0"/>
              </a:spcBef>
            </a:pPr>
            <a:endParaRPr lang="en-US" sz="2000" b="1" dirty="0" smtClean="0">
              <a:latin typeface="+mn-lt"/>
            </a:endParaRPr>
          </a:p>
          <a:p>
            <a:pPr algn="r">
              <a:spcBef>
                <a:spcPts val="0"/>
              </a:spcBef>
            </a:pPr>
            <a:endParaRPr lang="en-US" sz="2000" b="1" dirty="0">
              <a:latin typeface="+mn-lt"/>
            </a:endParaRPr>
          </a:p>
          <a:p>
            <a:pPr>
              <a:spcBef>
                <a:spcPts val="0"/>
              </a:spcBef>
            </a:pPr>
            <a:r>
              <a:rPr lang="en-GB" sz="3400" b="1" dirty="0" smtClean="0">
                <a:latin typeface="+mn-lt"/>
              </a:rPr>
              <a:t>The</a:t>
            </a:r>
          </a:p>
          <a:p>
            <a:pPr>
              <a:spcBef>
                <a:spcPts val="0"/>
              </a:spcBef>
            </a:pPr>
            <a:r>
              <a:rPr lang="en-GB" sz="3400" b="1" dirty="0" smtClean="0">
                <a:latin typeface="+mn-lt"/>
              </a:rPr>
              <a:t>Strategic Energy Technology </a:t>
            </a:r>
          </a:p>
          <a:p>
            <a:pPr>
              <a:spcBef>
                <a:spcPts val="0"/>
              </a:spcBef>
            </a:pPr>
            <a:r>
              <a:rPr lang="en-GB" sz="3400" b="1" dirty="0" smtClean="0">
                <a:latin typeface="+mn-lt"/>
              </a:rPr>
              <a:t>(SET) Plan</a:t>
            </a:r>
            <a:endParaRPr lang="en-GB" sz="3400" b="1" dirty="0">
              <a:solidFill>
                <a:srgbClr val="86CC38"/>
              </a:solidFill>
              <a:latin typeface="+mn-lt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3949200" y="244800"/>
            <a:ext cx="1440000" cy="6630663"/>
            <a:chOff x="3949200" y="244800"/>
            <a:chExt cx="1440000" cy="6630663"/>
          </a:xfrm>
        </p:grpSpPr>
        <p:sp>
          <p:nvSpPr>
            <p:cNvPr id="10" name="Rectangle 9"/>
            <p:cNvSpPr/>
            <p:nvPr/>
          </p:nvSpPr>
          <p:spPr>
            <a:xfrm>
              <a:off x="4257000" y="6659563"/>
              <a:ext cx="630000" cy="215900"/>
            </a:xfrm>
            <a:prstGeom prst="rect">
              <a:avLst/>
            </a:prstGeom>
            <a:solidFill>
              <a:srgbClr val="00449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pic>
          <p:nvPicPr>
            <p:cNvPr id="11" name="Picture 1" descr="U:\001 SUBJECT MATTERS\003 SET-Plan\017 EIP SCC - Smart Cities and Communities\Pictures\EC Logo\EN\LOGO CE_Vertical_EN_quadri_LR.png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49200" y="244800"/>
              <a:ext cx="1440000" cy="9998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Foliennummernplatzhalter 4"/>
            <p:cNvSpPr txBox="1">
              <a:spLocks/>
            </p:cNvSpPr>
            <p:nvPr/>
          </p:nvSpPr>
          <p:spPr bwMode="auto">
            <a:xfrm>
              <a:off x="4257000" y="6659563"/>
              <a:ext cx="630000" cy="215900"/>
            </a:xfrm>
            <a:prstGeom prst="rect">
              <a:avLst/>
            </a:prstGeom>
            <a:solidFill>
              <a:srgbClr val="004494"/>
            </a:solidFill>
            <a:ln>
              <a:noFill/>
            </a:ln>
            <a:effectLst/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>
              <a:defPPr>
                <a:defRPr lang="en-GB"/>
              </a:defPPr>
              <a:lvl1pPr algn="r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0F5494"/>
                  </a:solidFill>
                  <a:latin typeface="Verdana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0F5494"/>
                  </a:solidFill>
                  <a:latin typeface="Verdana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0F5494"/>
                  </a:solidFill>
                  <a:latin typeface="Verdana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0F5494"/>
                  </a:solidFill>
                  <a:latin typeface="Verdan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3000" kern="1200">
                  <a:solidFill>
                    <a:srgbClr val="0F5494"/>
                  </a:solidFill>
                  <a:latin typeface="Verdan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3000" kern="1200">
                  <a:solidFill>
                    <a:srgbClr val="0F5494"/>
                  </a:solidFill>
                  <a:latin typeface="Verdan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3000" kern="1200">
                  <a:solidFill>
                    <a:srgbClr val="0F5494"/>
                  </a:solidFill>
                  <a:latin typeface="Verdan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3000" kern="1200">
                  <a:solidFill>
                    <a:srgbClr val="0F5494"/>
                  </a:solidFill>
                  <a:latin typeface="Verdana" pitchFamily="34" charset="0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fld id="{7550DAC1-3237-4742-8D5C-705167448467}" type="slidenum">
                <a:rPr lang="en-GB" smtClean="0">
                  <a:solidFill>
                    <a:schemeClr val="bg1"/>
                  </a:solidFill>
                </a:rPr>
                <a:pPr algn="ctr">
                  <a:defRPr/>
                </a:pPr>
                <a:t>7</a:t>
              </a:fld>
              <a:endParaRPr lang="en-GB" dirty="0">
                <a:solidFill>
                  <a:schemeClr val="bg1"/>
                </a:solidFill>
              </a:endParaRPr>
            </a:p>
          </p:txBody>
        </p:sp>
      </p:grp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700" y="1340768"/>
            <a:ext cx="4320480" cy="4242232"/>
          </a:xfrm>
          <a:prstGeom prst="rect">
            <a:avLst/>
          </a:prstGeom>
          <a:noFill/>
          <a:effectLst>
            <a:outerShdw blurRad="127000" sx="103000" sy="103000" algn="ctr" rotWithShape="0">
              <a:srgbClr val="0F5494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2362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3"/>
          <p:cNvSpPr>
            <a:spLocks noGrp="1" noChangeArrowheads="1"/>
          </p:cNvSpPr>
          <p:nvPr>
            <p:ph type="body" sz="quarter" idx="4294967295"/>
          </p:nvPr>
        </p:nvSpPr>
        <p:spPr bwMode="auto">
          <a:xfrm>
            <a:off x="0" y="1860972"/>
            <a:ext cx="8208962" cy="2816156"/>
          </a:xfrm>
          <a:prstGeom prst="rect">
            <a:avLst/>
          </a:prstGeom>
          <a:solidFill>
            <a:schemeClr val="bg1"/>
          </a:solidFill>
          <a:extLst/>
        </p:spPr>
        <p:txBody>
          <a:bodyPr wrap="square" rtlCol="0">
            <a:spAutoFit/>
          </a:bodyPr>
          <a:lstStyle/>
          <a:p>
            <a:pPr marL="0" indent="0" algn="l">
              <a:spcBef>
                <a:spcPct val="50000"/>
              </a:spcBef>
              <a:buNone/>
            </a:pPr>
            <a:r>
              <a:rPr lang="en-GB" sz="1800" i="0" kern="1200" dirty="0" smtClean="0">
                <a:solidFill>
                  <a:srgbClr val="0F5494"/>
                </a:solidFill>
                <a:latin typeface="Arial" charset="0"/>
              </a:rPr>
              <a:t>Adopted in </a:t>
            </a:r>
            <a:r>
              <a:rPr lang="en-GB" sz="1800" b="1" i="0" kern="1200" dirty="0" smtClean="0">
                <a:solidFill>
                  <a:srgbClr val="0F5494"/>
                </a:solidFill>
                <a:latin typeface="Arial" charset="0"/>
              </a:rPr>
              <a:t>2008</a:t>
            </a:r>
          </a:p>
          <a:p>
            <a:pPr marL="0" indent="0">
              <a:spcBef>
                <a:spcPct val="50000"/>
              </a:spcBef>
              <a:buNone/>
            </a:pPr>
            <a:r>
              <a:rPr lang="en-GB" sz="1800" i="0" kern="1200" dirty="0" smtClean="0">
                <a:latin typeface="Arial" charset="0"/>
              </a:rPr>
              <a:t>Set-up of </a:t>
            </a:r>
            <a:r>
              <a:rPr lang="en-US" sz="1800" b="1" i="0" dirty="0" smtClean="0">
                <a:solidFill>
                  <a:srgbClr val="00B050"/>
                </a:solidFill>
                <a:latin typeface="Arial"/>
                <a:cs typeface="Arial"/>
              </a:rPr>
              <a:t>European Industrial Initiatives </a:t>
            </a:r>
            <a:r>
              <a:rPr lang="en-US" sz="1800" i="0" dirty="0" smtClean="0">
                <a:latin typeface="Arial"/>
                <a:cs typeface="Arial"/>
              </a:rPr>
              <a:t>for</a:t>
            </a:r>
            <a:r>
              <a:rPr lang="en-GB" sz="1800" i="0" kern="1200" dirty="0" smtClean="0">
                <a:solidFill>
                  <a:srgbClr val="0F5494"/>
                </a:solidFill>
                <a:latin typeface="Arial" charset="0"/>
              </a:rPr>
              <a:t> technologies </a:t>
            </a:r>
          </a:p>
          <a:p>
            <a:pPr marL="0" indent="0">
              <a:spcBef>
                <a:spcPct val="50000"/>
              </a:spcBef>
              <a:buNone/>
            </a:pPr>
            <a:r>
              <a:rPr lang="fr-BE" sz="1800" i="0" kern="1200" dirty="0" smtClean="0">
                <a:latin typeface="Arial" charset="0"/>
              </a:rPr>
              <a:t>&amp; </a:t>
            </a:r>
            <a:r>
              <a:rPr lang="fr-BE" sz="1800" b="1" i="0" kern="1200" dirty="0" err="1" smtClean="0">
                <a:solidFill>
                  <a:srgbClr val="00B050"/>
                </a:solidFill>
                <a:latin typeface="Arial" charset="0"/>
              </a:rPr>
              <a:t>Coordinates</a:t>
            </a:r>
            <a:r>
              <a:rPr lang="fr-BE" sz="1800" b="1" i="0" kern="1200" dirty="0" smtClean="0">
                <a:solidFill>
                  <a:srgbClr val="00B050"/>
                </a:solidFill>
                <a:latin typeface="Arial" charset="0"/>
              </a:rPr>
              <a:t> </a:t>
            </a:r>
            <a:r>
              <a:rPr lang="fr-BE" sz="1800" b="1" i="0" kern="1200" dirty="0">
                <a:solidFill>
                  <a:srgbClr val="00B050"/>
                </a:solidFill>
                <a:latin typeface="Arial" charset="0"/>
              </a:rPr>
              <a:t>the </a:t>
            </a:r>
            <a:r>
              <a:rPr lang="fr-BE" sz="1800" b="1" i="0" kern="1200" dirty="0" err="1">
                <a:solidFill>
                  <a:srgbClr val="00B050"/>
                </a:solidFill>
                <a:latin typeface="Arial" charset="0"/>
              </a:rPr>
              <a:t>research</a:t>
            </a:r>
            <a:r>
              <a:rPr lang="fr-BE" sz="1800" b="1" i="0" kern="1200" dirty="0">
                <a:solidFill>
                  <a:srgbClr val="00B050"/>
                </a:solidFill>
                <a:latin typeface="Arial" charset="0"/>
              </a:rPr>
              <a:t> actions </a:t>
            </a:r>
            <a:r>
              <a:rPr lang="fr-BE" sz="1800" b="1" i="0" kern="1200" dirty="0">
                <a:latin typeface="Arial" charset="0"/>
              </a:rPr>
              <a:t>of EU </a:t>
            </a:r>
            <a:r>
              <a:rPr lang="fr-BE" sz="1800" i="0" kern="1200" dirty="0">
                <a:latin typeface="Arial" charset="0"/>
              </a:rPr>
              <a:t>and </a:t>
            </a:r>
            <a:r>
              <a:rPr lang="fr-BE" sz="1800" i="0" kern="1200" dirty="0" err="1">
                <a:latin typeface="Arial" charset="0"/>
              </a:rPr>
              <a:t>Member</a:t>
            </a:r>
            <a:r>
              <a:rPr lang="fr-BE" sz="1800" i="0" kern="1200" dirty="0">
                <a:latin typeface="Arial" charset="0"/>
              </a:rPr>
              <a:t> </a:t>
            </a:r>
            <a:r>
              <a:rPr lang="fr-BE" sz="1800" i="0" kern="1200" dirty="0" smtClean="0">
                <a:latin typeface="Arial" charset="0"/>
              </a:rPr>
              <a:t>States</a:t>
            </a:r>
          </a:p>
          <a:p>
            <a:pPr marL="0" indent="0">
              <a:spcBef>
                <a:spcPct val="50000"/>
              </a:spcBef>
              <a:buNone/>
            </a:pPr>
            <a:r>
              <a:rPr lang="fr-BE" sz="1800" i="0" kern="1200" dirty="0" smtClean="0">
                <a:solidFill>
                  <a:srgbClr val="0F5494"/>
                </a:solidFill>
                <a:latin typeface="Arial" charset="0"/>
              </a:rPr>
              <a:t>For technologies </a:t>
            </a:r>
            <a:r>
              <a:rPr lang="en-GB" sz="1800" i="0" kern="1200" dirty="0" smtClean="0">
                <a:solidFill>
                  <a:srgbClr val="0F5494"/>
                </a:solidFill>
                <a:latin typeface="Arial" charset="0"/>
              </a:rPr>
              <a:t>with market impact up to 2020 </a:t>
            </a:r>
            <a:r>
              <a:rPr lang="fr-BE" sz="1800" i="0" kern="1200" dirty="0" smtClean="0">
                <a:solidFill>
                  <a:srgbClr val="0F5494"/>
                </a:solidFill>
                <a:latin typeface="Arial" charset="0"/>
              </a:rPr>
              <a:t>and </a:t>
            </a:r>
            <a:r>
              <a:rPr lang="fr-BE" sz="1800" i="0" kern="1200" dirty="0" err="1" smtClean="0">
                <a:solidFill>
                  <a:srgbClr val="0F5494"/>
                </a:solidFill>
                <a:latin typeface="Arial" charset="0"/>
              </a:rPr>
              <a:t>beyond</a:t>
            </a:r>
            <a:endParaRPr lang="fr-BE" sz="1800" i="0" kern="1200" dirty="0" smtClean="0">
              <a:solidFill>
                <a:srgbClr val="0F5494"/>
              </a:solidFill>
              <a:latin typeface="Arial" charset="0"/>
            </a:endParaRPr>
          </a:p>
          <a:p>
            <a:pPr marL="0" indent="0">
              <a:spcBef>
                <a:spcPct val="50000"/>
              </a:spcBef>
              <a:buNone/>
            </a:pPr>
            <a:r>
              <a:rPr lang="fr-BE" sz="1800" i="0" kern="1200" dirty="0" smtClean="0">
                <a:latin typeface="Arial" charset="0"/>
              </a:rPr>
              <a:t> </a:t>
            </a:r>
            <a:endParaRPr lang="fr-FR" sz="1800" i="0" kern="1200" dirty="0">
              <a:latin typeface="Arial" charset="0"/>
            </a:endParaRPr>
          </a:p>
          <a:p>
            <a:pPr marL="0" indent="0">
              <a:spcBef>
                <a:spcPct val="50000"/>
              </a:spcBef>
              <a:buNone/>
            </a:pPr>
            <a:r>
              <a:rPr lang="fr-BE" sz="1800" i="0" kern="1200" dirty="0" smtClean="0">
                <a:solidFill>
                  <a:srgbClr val="0F5494"/>
                </a:solidFill>
                <a:latin typeface="Arial" charset="0"/>
              </a:rPr>
              <a:t> </a:t>
            </a:r>
            <a:endParaRPr lang="fr-FR" sz="1800" i="0" kern="1200" dirty="0" smtClean="0">
              <a:solidFill>
                <a:srgbClr val="0F5494"/>
              </a:solidFill>
              <a:latin typeface="Arial" charset="0"/>
            </a:endParaRPr>
          </a:p>
          <a:p>
            <a:pPr algn="l">
              <a:spcBef>
                <a:spcPct val="50000"/>
              </a:spcBef>
            </a:pPr>
            <a:endParaRPr lang="fr-FR" sz="1600" kern="1200" dirty="0">
              <a:solidFill>
                <a:srgbClr val="0F5494"/>
              </a:solidFill>
              <a:latin typeface="Arial" charset="0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1835696" y="44450"/>
            <a:ext cx="7308304" cy="936625"/>
          </a:xfrm>
          <a:prstGeom prst="rect">
            <a:avLst/>
          </a:prstGeom>
        </p:spPr>
        <p:txBody>
          <a:bodyPr/>
          <a:lstStyle>
            <a:lvl1pPr marL="358775" indent="-358775"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+mj-lt"/>
                <a:ea typeface="+mj-ea"/>
                <a:cs typeface="+mj-cs"/>
              </a:defRPr>
            </a:lvl1pPr>
            <a:lvl2pPr marL="358775" indent="-358775"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2pPr>
            <a:lvl3pPr marL="358775" indent="-358775"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3pPr>
            <a:lvl4pPr marL="358775" indent="-358775"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4pPr>
            <a:lvl5pPr marL="358775" indent="-358775"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5pPr>
            <a:lvl6pPr marL="815975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6pPr>
            <a:lvl7pPr marL="1273175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7pPr>
            <a:lvl8pPr marL="1730375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8pPr>
            <a:lvl9pPr marL="2187575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9pPr>
          </a:lstStyle>
          <a:p>
            <a:pPr algn="ctr">
              <a:defRPr/>
            </a:pPr>
            <a:endParaRPr lang="en-GB" sz="2600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1772816"/>
            <a:ext cx="2286000" cy="2088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hteck 86"/>
          <p:cNvSpPr/>
          <p:nvPr/>
        </p:nvSpPr>
        <p:spPr bwMode="auto">
          <a:xfrm>
            <a:off x="0" y="1123124"/>
            <a:ext cx="9144000" cy="721700"/>
          </a:xfrm>
          <a:prstGeom prst="rect">
            <a:avLst/>
          </a:prstGeom>
          <a:gradFill>
            <a:gsLst>
              <a:gs pos="0">
                <a:schemeClr val="bg1">
                  <a:alpha val="90000"/>
                </a:schemeClr>
              </a:gs>
              <a:gs pos="100000">
                <a:schemeClr val="bg1">
                  <a:alpha val="0"/>
                </a:schemeClr>
              </a:gs>
              <a:gs pos="80000">
                <a:schemeClr val="bg1">
                  <a:alpha val="90000"/>
                </a:schemeClr>
              </a:gs>
            </a:gsLst>
            <a:lin ang="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44000" tIns="144000" rIns="144000" bIns="144000" numCol="1" rtlCol="0" anchor="ctr" anchorCtr="0" compatLnSpc="1">
            <a:prstTxWarp prst="textNoShape">
              <a:avLst/>
            </a:prstTxWarp>
            <a:spAutoFit/>
          </a:bodyPr>
          <a:lstStyle/>
          <a:p>
            <a:pPr marR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de-DE" sz="2800" b="1" i="0" u="none" strike="noStrike" cap="none" normalizeH="0" baseline="0" dirty="0" smtClean="0">
                <a:ln>
                  <a:noFill/>
                </a:ln>
                <a:effectLst/>
                <a:latin typeface="Arial"/>
                <a:cs typeface="Arial"/>
              </a:rPr>
              <a:t>The </a:t>
            </a:r>
            <a:r>
              <a:rPr kumimoji="0" lang="de-DE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rPr>
              <a:t>S</a:t>
            </a:r>
            <a:r>
              <a:rPr kumimoji="0" lang="de-DE" sz="2800" b="1" i="0" u="none" strike="noStrike" cap="none" normalizeH="0" baseline="0" dirty="0" smtClean="0">
                <a:ln>
                  <a:noFill/>
                </a:ln>
                <a:effectLst/>
                <a:latin typeface="Arial"/>
                <a:cs typeface="Arial"/>
              </a:rPr>
              <a:t>trategic </a:t>
            </a:r>
            <a:r>
              <a:rPr kumimoji="0" lang="de-DE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rPr>
              <a:t>E</a:t>
            </a:r>
            <a:r>
              <a:rPr kumimoji="0" lang="de-DE" sz="2800" b="1" i="0" u="none" strike="noStrike" cap="none" normalizeH="0" baseline="0" dirty="0" err="1" smtClean="0">
                <a:ln>
                  <a:noFill/>
                </a:ln>
                <a:effectLst/>
                <a:latin typeface="Arial"/>
                <a:cs typeface="Arial"/>
              </a:rPr>
              <a:t>nergy</a:t>
            </a:r>
            <a:r>
              <a:rPr kumimoji="0" lang="de-DE" sz="2800" b="1" i="0" u="none" strike="noStrike" cap="none" normalizeH="0" baseline="0" dirty="0" smtClean="0">
                <a:ln>
                  <a:noFill/>
                </a:ln>
                <a:effectLst/>
                <a:latin typeface="Arial"/>
                <a:cs typeface="Arial"/>
              </a:rPr>
              <a:t> </a:t>
            </a:r>
            <a:r>
              <a:rPr kumimoji="0" lang="de-DE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rPr>
              <a:t>T</a:t>
            </a:r>
            <a:r>
              <a:rPr kumimoji="0" lang="de-DE" sz="2800" b="1" i="0" u="none" strike="noStrike" cap="none" normalizeH="0" baseline="0" dirty="0" smtClean="0">
                <a:ln>
                  <a:noFill/>
                </a:ln>
                <a:effectLst/>
                <a:latin typeface="Arial"/>
                <a:cs typeface="Arial"/>
              </a:rPr>
              <a:t>echnology</a:t>
            </a:r>
            <a:r>
              <a:rPr kumimoji="0" lang="de-DE" sz="2800" b="1" i="0" u="none" strike="noStrike" cap="none" normalizeH="0" dirty="0" smtClean="0">
                <a:ln>
                  <a:noFill/>
                </a:ln>
                <a:effectLst/>
                <a:latin typeface="Arial"/>
                <a:cs typeface="Arial"/>
              </a:rPr>
              <a:t> (SET) </a:t>
            </a:r>
            <a:r>
              <a:rPr kumimoji="0" lang="de-DE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rPr>
              <a:t>Plan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2393108" y="4367506"/>
            <a:ext cx="6732239" cy="21698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Char char="•"/>
              <a:defRPr sz="2400" i="1">
                <a:solidFill>
                  <a:srgbClr val="0F5494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9FBA"/>
              </a:buClr>
              <a:buChar char="•"/>
              <a:defRPr sz="2000" b="1">
                <a:solidFill>
                  <a:srgbClr val="0F5494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1400">
                <a:solidFill>
                  <a:srgbClr val="0F5494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>
              <a:spcBef>
                <a:spcPct val="50000"/>
              </a:spcBef>
              <a:buFontTx/>
              <a:buNone/>
            </a:pPr>
            <a:r>
              <a:rPr lang="en-GB" sz="1800" b="1" i="0" dirty="0">
                <a:latin typeface="Arial" charset="0"/>
              </a:rPr>
              <a:t>Integrated SET Plan Communication </a:t>
            </a:r>
            <a:r>
              <a:rPr lang="en-GB" sz="1800" i="0" dirty="0" smtClean="0">
                <a:latin typeface="Arial" charset="0"/>
              </a:rPr>
              <a:t>(</a:t>
            </a:r>
            <a:r>
              <a:rPr lang="en-GB" sz="1800" b="1" i="0" dirty="0" smtClean="0">
                <a:latin typeface="Arial" charset="0"/>
              </a:rPr>
              <a:t>2015</a:t>
            </a:r>
            <a:r>
              <a:rPr lang="en-GB" sz="1800" i="0" dirty="0">
                <a:latin typeface="Arial" charset="0"/>
              </a:rPr>
              <a:t>)</a:t>
            </a:r>
          </a:p>
          <a:p>
            <a:pPr marL="0" indent="0">
              <a:spcBef>
                <a:spcPct val="50000"/>
              </a:spcBef>
              <a:buFontTx/>
              <a:buNone/>
            </a:pPr>
            <a:r>
              <a:rPr lang="en-GB" sz="1800" b="1" i="0" dirty="0" smtClean="0">
                <a:solidFill>
                  <a:srgbClr val="00B050"/>
                </a:solidFill>
                <a:latin typeface="Arial" charset="0"/>
              </a:rPr>
              <a:t>Technologies and innovation Platforms  (industry and MSS) and Four core priorities </a:t>
            </a:r>
            <a:r>
              <a:rPr lang="en-GB" sz="1800" i="0" dirty="0" smtClean="0">
                <a:latin typeface="Arial" charset="0"/>
              </a:rPr>
              <a:t>(RES</a:t>
            </a:r>
            <a:r>
              <a:rPr lang="en-GB" sz="1800" i="0" dirty="0">
                <a:latin typeface="Arial" charset="0"/>
              </a:rPr>
              <a:t>, consumers, </a:t>
            </a:r>
            <a:r>
              <a:rPr lang="en-GB" sz="1800" i="0" dirty="0" smtClean="0">
                <a:latin typeface="Arial" charset="0"/>
              </a:rPr>
              <a:t>energy </a:t>
            </a:r>
            <a:r>
              <a:rPr lang="en-GB" sz="1800" i="0" dirty="0">
                <a:latin typeface="Arial" charset="0"/>
              </a:rPr>
              <a:t>efficiency, </a:t>
            </a:r>
            <a:r>
              <a:rPr lang="en-GB" sz="1800" i="0" dirty="0" smtClean="0">
                <a:latin typeface="Arial" charset="0"/>
              </a:rPr>
              <a:t>sustainable transport – in line with Energy Union) + CCS and nuclear</a:t>
            </a:r>
          </a:p>
          <a:p>
            <a:pPr marL="0" indent="0">
              <a:spcBef>
                <a:spcPct val="50000"/>
              </a:spcBef>
              <a:buFontTx/>
              <a:buNone/>
            </a:pPr>
            <a:r>
              <a:rPr lang="en-GB" i="0" dirty="0" smtClean="0">
                <a:solidFill>
                  <a:srgbClr val="FF0000"/>
                </a:solidFill>
                <a:latin typeface="Arial" charset="0"/>
              </a:rPr>
              <a:t>10 Key Actions</a:t>
            </a:r>
            <a:endParaRPr lang="en-GB" i="0" dirty="0" smtClean="0">
              <a:latin typeface="Arial" charset="0"/>
            </a:endParaRPr>
          </a:p>
        </p:txBody>
      </p:sp>
      <p:pic>
        <p:nvPicPr>
          <p:cNvPr id="10" name="Picture 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1" y="4187304"/>
            <a:ext cx="2411760" cy="221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9521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7098729" y="935663"/>
            <a:ext cx="1898543" cy="1451599"/>
            <a:chOff x="7277515" y="1113305"/>
            <a:chExt cx="1694915" cy="1451599"/>
          </a:xfrm>
        </p:grpSpPr>
        <p:sp>
          <p:nvSpPr>
            <p:cNvPr id="6" name="Rectangle 5"/>
            <p:cNvSpPr/>
            <p:nvPr/>
          </p:nvSpPr>
          <p:spPr>
            <a:xfrm>
              <a:off x="7277516" y="1415543"/>
              <a:ext cx="1681535" cy="251864"/>
            </a:xfrm>
            <a:prstGeom prst="rect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fr-BE" sz="600" dirty="0" smtClean="0">
                  <a:solidFill>
                    <a:prstClr val="black"/>
                  </a:solidFill>
                </a:rPr>
                <a:t>Global leadership in </a:t>
              </a:r>
              <a:r>
                <a:rPr lang="fr-BE" sz="900" b="1" dirty="0" err="1" smtClean="0">
                  <a:solidFill>
                    <a:prstClr val="black"/>
                  </a:solidFill>
                </a:rPr>
                <a:t>solar</a:t>
              </a:r>
              <a:r>
                <a:rPr lang="fr-BE" sz="900" b="1" dirty="0" smtClean="0">
                  <a:solidFill>
                    <a:prstClr val="black"/>
                  </a:solidFill>
                </a:rPr>
                <a:t> thermal el.</a:t>
              </a:r>
              <a:endParaRPr lang="en-GB" sz="900" b="1" dirty="0">
                <a:solidFill>
                  <a:prstClr val="black"/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7277516" y="1113305"/>
              <a:ext cx="1681535" cy="251864"/>
            </a:xfrm>
            <a:prstGeom prst="rect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fr-BE" sz="600" dirty="0" smtClean="0">
                  <a:solidFill>
                    <a:prstClr val="black"/>
                  </a:solidFill>
                </a:rPr>
                <a:t>Global leadership in </a:t>
              </a:r>
              <a:r>
                <a:rPr lang="fr-BE" sz="900" b="1" dirty="0" err="1" smtClean="0">
                  <a:solidFill>
                    <a:prstClr val="black"/>
                  </a:solidFill>
                </a:rPr>
                <a:t>Photovoltaics</a:t>
              </a:r>
              <a:endParaRPr lang="en-GB" sz="900" b="1" dirty="0">
                <a:solidFill>
                  <a:prstClr val="black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7277515" y="1717779"/>
              <a:ext cx="1681535" cy="251864"/>
            </a:xfrm>
            <a:prstGeom prst="rect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fr-BE" sz="600" dirty="0" smtClean="0">
                  <a:solidFill>
                    <a:prstClr val="black"/>
                  </a:solidFill>
                </a:rPr>
                <a:t>Global leadership in </a:t>
              </a:r>
              <a:r>
                <a:rPr lang="fr-BE" sz="900" b="1" dirty="0" smtClean="0">
                  <a:solidFill>
                    <a:prstClr val="black"/>
                  </a:solidFill>
                </a:rPr>
                <a:t>offshore </a:t>
              </a:r>
              <a:r>
                <a:rPr lang="fr-BE" sz="900" b="1" dirty="0" err="1" smtClean="0">
                  <a:solidFill>
                    <a:prstClr val="black"/>
                  </a:solidFill>
                </a:rPr>
                <a:t>wind</a:t>
              </a:r>
              <a:r>
                <a:rPr lang="fr-BE" sz="900" dirty="0" smtClean="0">
                  <a:solidFill>
                    <a:prstClr val="black"/>
                  </a:solidFill>
                </a:rPr>
                <a:t>.</a:t>
              </a:r>
              <a:endParaRPr lang="en-GB" sz="900" dirty="0">
                <a:solidFill>
                  <a:prstClr val="black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7277515" y="2020013"/>
              <a:ext cx="1694915" cy="251864"/>
            </a:xfrm>
            <a:prstGeom prst="rect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fr-BE" sz="600" dirty="0" smtClean="0">
                  <a:solidFill>
                    <a:prstClr val="black"/>
                  </a:solidFill>
                </a:rPr>
                <a:t>Global leadership in </a:t>
              </a:r>
              <a:r>
                <a:rPr lang="fr-BE" sz="900" b="1" dirty="0" err="1" smtClean="0">
                  <a:solidFill>
                    <a:prstClr val="black"/>
                  </a:solidFill>
                </a:rPr>
                <a:t>deep</a:t>
              </a:r>
              <a:r>
                <a:rPr lang="fr-BE" sz="900" b="1" dirty="0" smtClean="0">
                  <a:solidFill>
                    <a:prstClr val="black"/>
                  </a:solidFill>
                </a:rPr>
                <a:t> </a:t>
              </a:r>
              <a:r>
                <a:rPr lang="fr-BE" sz="900" b="1" dirty="0" err="1" smtClean="0">
                  <a:solidFill>
                    <a:prstClr val="black"/>
                  </a:solidFill>
                </a:rPr>
                <a:t>geothermal</a:t>
              </a:r>
              <a:endParaRPr lang="en-GB" sz="900" b="1" dirty="0">
                <a:solidFill>
                  <a:prstClr val="black"/>
                </a:solidFill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7277516" y="2313040"/>
              <a:ext cx="1681534" cy="251864"/>
            </a:xfrm>
            <a:prstGeom prst="rect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fr-BE" sz="600" dirty="0" smtClean="0">
                  <a:solidFill>
                    <a:prstClr val="black"/>
                  </a:solidFill>
                </a:rPr>
                <a:t>Global leadership in </a:t>
              </a:r>
              <a:r>
                <a:rPr lang="fr-BE" sz="900" b="1" dirty="0" err="1" smtClean="0">
                  <a:solidFill>
                    <a:prstClr val="black"/>
                  </a:solidFill>
                </a:rPr>
                <a:t>ocean</a:t>
              </a:r>
              <a:endParaRPr lang="en-GB" sz="900" b="1" dirty="0">
                <a:solidFill>
                  <a:prstClr val="black"/>
                </a:solidFill>
              </a:endParaRPr>
            </a:p>
          </p:txBody>
        </p:sp>
      </p:grpSp>
      <p:sp>
        <p:nvSpPr>
          <p:cNvPr id="13" name="Rectangle 12"/>
          <p:cNvSpPr/>
          <p:nvPr/>
        </p:nvSpPr>
        <p:spPr>
          <a:xfrm>
            <a:off x="7260684" y="332656"/>
            <a:ext cx="1717095" cy="50405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fr-BE" b="1" dirty="0" smtClean="0">
                <a:solidFill>
                  <a:prstClr val="black"/>
                </a:solidFill>
              </a:rPr>
              <a:t>TEMPORARY WORKING GROUPS</a:t>
            </a:r>
            <a:endParaRPr lang="en-GB" b="1" dirty="0">
              <a:solidFill>
                <a:prstClr val="black"/>
              </a:solidFill>
            </a:endParaRPr>
          </a:p>
        </p:txBody>
      </p:sp>
      <p:cxnSp>
        <p:nvCxnSpPr>
          <p:cNvPr id="15" name="Straight Arrow Connector 14"/>
          <p:cNvCxnSpPr>
            <a:endCxn id="7" idx="1"/>
          </p:cNvCxnSpPr>
          <p:nvPr/>
        </p:nvCxnSpPr>
        <p:spPr>
          <a:xfrm flipV="1">
            <a:off x="6359500" y="1061595"/>
            <a:ext cx="739230" cy="6477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endCxn id="6" idx="1"/>
          </p:cNvCxnSpPr>
          <p:nvPr/>
        </p:nvCxnSpPr>
        <p:spPr>
          <a:xfrm flipV="1">
            <a:off x="6359500" y="1363833"/>
            <a:ext cx="739230" cy="3537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endCxn id="8" idx="1"/>
          </p:cNvCxnSpPr>
          <p:nvPr/>
        </p:nvCxnSpPr>
        <p:spPr>
          <a:xfrm flipV="1">
            <a:off x="6359500" y="1666069"/>
            <a:ext cx="739229" cy="514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endCxn id="12" idx="1"/>
          </p:cNvCxnSpPr>
          <p:nvPr/>
        </p:nvCxnSpPr>
        <p:spPr>
          <a:xfrm>
            <a:off x="6359500" y="1717549"/>
            <a:ext cx="739230" cy="54378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6414065" y="1733484"/>
            <a:ext cx="739229" cy="2718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27"/>
          <p:cNvSpPr/>
          <p:nvPr/>
        </p:nvSpPr>
        <p:spPr>
          <a:xfrm>
            <a:off x="7121023" y="2475652"/>
            <a:ext cx="1879571" cy="294021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fr-BE" b="1" dirty="0" smtClean="0">
                <a:solidFill>
                  <a:schemeClr val="bg1"/>
                </a:solidFill>
              </a:rPr>
              <a:t>Smart solutions for </a:t>
            </a:r>
            <a:r>
              <a:rPr lang="fr-BE" b="1" dirty="0" err="1" smtClean="0">
                <a:solidFill>
                  <a:schemeClr val="bg1"/>
                </a:solidFill>
              </a:rPr>
              <a:t>energy</a:t>
            </a:r>
            <a:r>
              <a:rPr lang="fr-BE" b="1" dirty="0" smtClean="0">
                <a:solidFill>
                  <a:schemeClr val="bg1"/>
                </a:solidFill>
              </a:rPr>
              <a:t> </a:t>
            </a:r>
            <a:r>
              <a:rPr lang="fr-BE" b="1" dirty="0" err="1" smtClean="0">
                <a:solidFill>
                  <a:schemeClr val="bg1"/>
                </a:solidFill>
              </a:rPr>
              <a:t>consumers</a:t>
            </a:r>
            <a:endParaRPr lang="en-GB" sz="2800" b="1" dirty="0">
              <a:solidFill>
                <a:schemeClr val="bg1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7093250" y="2836227"/>
            <a:ext cx="1881033" cy="311788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fr-BE" b="1" dirty="0" smtClean="0">
                <a:solidFill>
                  <a:schemeClr val="bg1"/>
                </a:solidFill>
              </a:rPr>
              <a:t>Smart </a:t>
            </a:r>
            <a:r>
              <a:rPr lang="fr-BE" b="1" dirty="0" err="1" smtClean="0">
                <a:solidFill>
                  <a:schemeClr val="bg1"/>
                </a:solidFill>
              </a:rPr>
              <a:t>cities</a:t>
            </a:r>
            <a:r>
              <a:rPr lang="fr-BE" b="1" dirty="0" smtClean="0">
                <a:solidFill>
                  <a:schemeClr val="bg1"/>
                </a:solidFill>
              </a:rPr>
              <a:t> and </a:t>
            </a:r>
            <a:r>
              <a:rPr lang="fr-BE" b="1" dirty="0" err="1" smtClean="0">
                <a:solidFill>
                  <a:schemeClr val="bg1"/>
                </a:solidFill>
              </a:rPr>
              <a:t>communities</a:t>
            </a:r>
            <a:endParaRPr lang="en-GB" sz="2800" b="1" dirty="0" smtClean="0">
              <a:solidFill>
                <a:schemeClr val="bg1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7110390" y="3217027"/>
            <a:ext cx="1839445" cy="294021"/>
          </a:xfrm>
          <a:prstGeom prst="rect">
            <a:avLst/>
          </a:prstGeom>
          <a:solidFill>
            <a:srgbClr val="FF000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fr-BE" b="1" dirty="0" smtClean="0">
                <a:solidFill>
                  <a:schemeClr val="bg1"/>
                </a:solidFill>
              </a:rPr>
              <a:t>Smart </a:t>
            </a:r>
            <a:r>
              <a:rPr lang="fr-BE" b="1" dirty="0" err="1" smtClean="0">
                <a:solidFill>
                  <a:schemeClr val="bg1"/>
                </a:solidFill>
              </a:rPr>
              <a:t>energy</a:t>
            </a:r>
            <a:r>
              <a:rPr lang="fr-BE" b="1" dirty="0" smtClean="0">
                <a:solidFill>
                  <a:schemeClr val="bg1"/>
                </a:solidFill>
              </a:rPr>
              <a:t> </a:t>
            </a:r>
            <a:r>
              <a:rPr lang="fr-BE" b="1" dirty="0" err="1" smtClean="0">
                <a:solidFill>
                  <a:schemeClr val="bg1"/>
                </a:solidFill>
              </a:rPr>
              <a:t>systems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7081011" y="3626926"/>
            <a:ext cx="1868823" cy="378138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fr-BE" sz="1050" b="1" dirty="0" smtClean="0">
                <a:solidFill>
                  <a:prstClr val="white"/>
                </a:solidFill>
              </a:rPr>
              <a:t>New </a:t>
            </a:r>
            <a:r>
              <a:rPr lang="fr-BE" sz="1050" b="1" dirty="0" err="1" smtClean="0">
                <a:solidFill>
                  <a:prstClr val="white"/>
                </a:solidFill>
              </a:rPr>
              <a:t>materials</a:t>
            </a:r>
            <a:r>
              <a:rPr lang="fr-BE" sz="1050" b="1" dirty="0" smtClean="0">
                <a:solidFill>
                  <a:prstClr val="white"/>
                </a:solidFill>
              </a:rPr>
              <a:t> and </a:t>
            </a:r>
            <a:r>
              <a:rPr lang="fr-BE" sz="1050" b="1" dirty="0" err="1" smtClean="0">
                <a:solidFill>
                  <a:prstClr val="white"/>
                </a:solidFill>
              </a:rPr>
              <a:t>tech</a:t>
            </a:r>
            <a:r>
              <a:rPr lang="fr-BE" sz="1050" b="1" dirty="0" smtClean="0">
                <a:solidFill>
                  <a:prstClr val="white"/>
                </a:solidFill>
              </a:rPr>
              <a:t>. For EE solutions for  Buildings</a:t>
            </a:r>
            <a:endParaRPr lang="en-GB" sz="1050" b="1" dirty="0">
              <a:solidFill>
                <a:prstClr val="white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7111437" y="4050072"/>
            <a:ext cx="1828004" cy="531055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fr-BE" b="1" dirty="0" smtClean="0">
                <a:solidFill>
                  <a:prstClr val="white"/>
                </a:solidFill>
              </a:rPr>
              <a:t>Cross </a:t>
            </a:r>
            <a:r>
              <a:rPr lang="fr-BE" b="1" dirty="0" err="1" smtClean="0">
                <a:solidFill>
                  <a:prstClr val="white"/>
                </a:solidFill>
              </a:rPr>
              <a:t>cutting</a:t>
            </a:r>
            <a:r>
              <a:rPr lang="fr-BE" b="1" dirty="0" smtClean="0">
                <a:solidFill>
                  <a:prstClr val="white"/>
                </a:solidFill>
              </a:rPr>
              <a:t> </a:t>
            </a:r>
            <a:r>
              <a:rPr lang="fr-BE" b="1" dirty="0" err="1" smtClean="0">
                <a:solidFill>
                  <a:prstClr val="white"/>
                </a:solidFill>
              </a:rPr>
              <a:t>Heating</a:t>
            </a:r>
            <a:r>
              <a:rPr lang="fr-BE" b="1" dirty="0">
                <a:solidFill>
                  <a:prstClr val="white"/>
                </a:solidFill>
              </a:rPr>
              <a:t> </a:t>
            </a:r>
            <a:r>
              <a:rPr lang="fr-BE" b="1" dirty="0" smtClean="0">
                <a:solidFill>
                  <a:prstClr val="white"/>
                </a:solidFill>
              </a:rPr>
              <a:t>and </a:t>
            </a:r>
            <a:r>
              <a:rPr lang="fr-BE" b="1" dirty="0" err="1">
                <a:solidFill>
                  <a:prstClr val="white"/>
                </a:solidFill>
              </a:rPr>
              <a:t>C</a:t>
            </a:r>
            <a:r>
              <a:rPr lang="fr-BE" b="1" dirty="0" err="1" smtClean="0">
                <a:solidFill>
                  <a:prstClr val="white"/>
                </a:solidFill>
              </a:rPr>
              <a:t>ooling</a:t>
            </a:r>
            <a:r>
              <a:rPr lang="fr-BE" b="1" dirty="0" smtClean="0">
                <a:solidFill>
                  <a:prstClr val="white"/>
                </a:solidFill>
              </a:rPr>
              <a:t>  technologies for buildings</a:t>
            </a:r>
            <a:endParaRPr lang="en-GB" b="1" dirty="0">
              <a:solidFill>
                <a:prstClr val="white"/>
              </a:solidFill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7111795" y="4746352"/>
            <a:ext cx="1807254" cy="28803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fr-BE" sz="1050" b="1" dirty="0" err="1" smtClean="0">
                <a:solidFill>
                  <a:prstClr val="white"/>
                </a:solidFill>
              </a:rPr>
              <a:t>Energy</a:t>
            </a:r>
            <a:r>
              <a:rPr lang="fr-BE" sz="1050" b="1" dirty="0" smtClean="0">
                <a:solidFill>
                  <a:prstClr val="white"/>
                </a:solidFill>
              </a:rPr>
              <a:t> </a:t>
            </a:r>
            <a:r>
              <a:rPr lang="fr-BE" sz="1050" b="1" dirty="0" err="1" smtClean="0">
                <a:solidFill>
                  <a:prstClr val="white"/>
                </a:solidFill>
              </a:rPr>
              <a:t>Efficiency</a:t>
            </a:r>
            <a:r>
              <a:rPr lang="fr-BE" sz="1050" b="1" dirty="0" smtClean="0">
                <a:solidFill>
                  <a:prstClr val="white"/>
                </a:solidFill>
              </a:rPr>
              <a:t> in </a:t>
            </a:r>
            <a:r>
              <a:rPr lang="fr-BE" sz="1050" b="1" dirty="0" err="1" smtClean="0">
                <a:solidFill>
                  <a:prstClr val="white"/>
                </a:solidFill>
              </a:rPr>
              <a:t>Industry</a:t>
            </a:r>
            <a:endParaRPr lang="en-GB" sz="1050" b="1" dirty="0">
              <a:solidFill>
                <a:prstClr val="white"/>
              </a:solidFill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7118222" y="5074580"/>
            <a:ext cx="1859558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GB" sz="900" b="1" dirty="0">
                <a:solidFill>
                  <a:prstClr val="black"/>
                </a:solidFill>
              </a:rPr>
              <a:t>Become competitive in the global </a:t>
            </a:r>
            <a:r>
              <a:rPr lang="en-GB" sz="900" b="1" dirty="0" smtClean="0">
                <a:solidFill>
                  <a:prstClr val="black"/>
                </a:solidFill>
              </a:rPr>
              <a:t>battery sector</a:t>
            </a:r>
            <a:endParaRPr lang="en-GB" sz="900" b="1" dirty="0">
              <a:solidFill>
                <a:prstClr val="black"/>
              </a:solidFill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7118222" y="5589240"/>
            <a:ext cx="1859558" cy="36933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GB" sz="900" b="1" dirty="0">
                <a:solidFill>
                  <a:prstClr val="black"/>
                </a:solidFill>
              </a:rPr>
              <a:t>Strengthen market take-up of renewable fuels </a:t>
            </a:r>
          </a:p>
        </p:txBody>
      </p:sp>
      <p:cxnSp>
        <p:nvCxnSpPr>
          <p:cNvPr id="71" name="Straight Arrow Connector 70"/>
          <p:cNvCxnSpPr>
            <a:endCxn id="29" idx="1"/>
          </p:cNvCxnSpPr>
          <p:nvPr/>
        </p:nvCxnSpPr>
        <p:spPr>
          <a:xfrm>
            <a:off x="6309072" y="2474966"/>
            <a:ext cx="784178" cy="51715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/>
          <p:cNvCxnSpPr>
            <a:endCxn id="28" idx="1"/>
          </p:cNvCxnSpPr>
          <p:nvPr/>
        </p:nvCxnSpPr>
        <p:spPr>
          <a:xfrm>
            <a:off x="6354113" y="2475652"/>
            <a:ext cx="766910" cy="14701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/>
          <p:cNvCxnSpPr>
            <a:endCxn id="30" idx="1"/>
          </p:cNvCxnSpPr>
          <p:nvPr/>
        </p:nvCxnSpPr>
        <p:spPr>
          <a:xfrm>
            <a:off x="6319524" y="3148015"/>
            <a:ext cx="790866" cy="21602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Rectangle 90"/>
          <p:cNvSpPr/>
          <p:nvPr/>
        </p:nvSpPr>
        <p:spPr>
          <a:xfrm>
            <a:off x="7142169" y="6011988"/>
            <a:ext cx="1839287" cy="40011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GB" sz="1000" b="1" dirty="0">
                <a:solidFill>
                  <a:prstClr val="black"/>
                </a:solidFill>
              </a:rPr>
              <a:t>''Renewing efforts to demonstrate </a:t>
            </a:r>
            <a:r>
              <a:rPr lang="en-GB" sz="1000" b="1" dirty="0" smtClean="0">
                <a:solidFill>
                  <a:prstClr val="black"/>
                </a:solidFill>
              </a:rPr>
              <a:t>(</a:t>
            </a:r>
            <a:r>
              <a:rPr lang="en-GB" sz="1000" b="1" dirty="0">
                <a:solidFill>
                  <a:prstClr val="black"/>
                </a:solidFill>
              </a:rPr>
              <a:t>CCS</a:t>
            </a:r>
            <a:r>
              <a:rPr lang="en-GB" sz="1000" b="1" dirty="0" smtClean="0">
                <a:solidFill>
                  <a:prstClr val="black"/>
                </a:solidFill>
              </a:rPr>
              <a:t>)/CCU </a:t>
            </a:r>
            <a:endParaRPr lang="en-GB" sz="1000" b="1" dirty="0">
              <a:solidFill>
                <a:prstClr val="black"/>
              </a:solidFill>
            </a:endParaRPr>
          </a:p>
        </p:txBody>
      </p:sp>
      <p:sp>
        <p:nvSpPr>
          <p:cNvPr id="92" name="Rectangle 91"/>
          <p:cNvSpPr/>
          <p:nvPr/>
        </p:nvSpPr>
        <p:spPr>
          <a:xfrm>
            <a:off x="7142168" y="6476804"/>
            <a:ext cx="1839287" cy="40011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GB" sz="1000" b="1" dirty="0">
                <a:solidFill>
                  <a:prstClr val="black"/>
                </a:solidFill>
              </a:rPr>
              <a:t>Maintaining a high level of safety of nuclear reactors </a:t>
            </a:r>
            <a:endParaRPr lang="en-GB" sz="1000" dirty="0">
              <a:solidFill>
                <a:prstClr val="black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187630" y="-962"/>
            <a:ext cx="28776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fr-BE" sz="2800" b="1" dirty="0" smtClean="0">
                <a:solidFill>
                  <a:srgbClr val="FF0000"/>
                </a:solidFill>
                <a:latin typeface="Calibri"/>
              </a:rPr>
              <a:t>SET Plan structure</a:t>
            </a:r>
            <a:endParaRPr lang="en-GB" sz="2800" b="1" dirty="0">
              <a:solidFill>
                <a:srgbClr val="FF0000"/>
              </a:solidFill>
              <a:latin typeface="Calibri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427984" y="3770942"/>
            <a:ext cx="1869464" cy="89057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GB" sz="1800">
              <a:solidFill>
                <a:prstClr val="white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805" y="408313"/>
            <a:ext cx="6452870" cy="5988470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4427984" y="3770942"/>
            <a:ext cx="1891540" cy="89057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GB" sz="1800">
              <a:solidFill>
                <a:prstClr val="black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378515" y="3667122"/>
            <a:ext cx="1956143" cy="99439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fr-BE" sz="1100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 New </a:t>
            </a:r>
            <a:r>
              <a:rPr lang="fr-BE" sz="1100" b="1" dirty="0" err="1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materials</a:t>
            </a:r>
            <a:r>
              <a:rPr lang="fr-BE" sz="1100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&amp; technologies for buildings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fr-BE" sz="1100" dirty="0" smtClean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fr-BE" sz="11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6. </a:t>
            </a:r>
            <a:r>
              <a:rPr lang="fr-BE" sz="1100" dirty="0" err="1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Energy</a:t>
            </a:r>
            <a:r>
              <a:rPr lang="fr-BE" sz="11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Efficience in </a:t>
            </a:r>
            <a:r>
              <a:rPr lang="fr-BE" sz="1100" dirty="0" err="1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Industry</a:t>
            </a:r>
            <a:endParaRPr lang="en-GB" sz="11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4" name="Straight Arrow Connector 93"/>
          <p:cNvCxnSpPr>
            <a:endCxn id="91" idx="1"/>
          </p:cNvCxnSpPr>
          <p:nvPr/>
        </p:nvCxnSpPr>
        <p:spPr>
          <a:xfrm>
            <a:off x="5436096" y="5773906"/>
            <a:ext cx="1706073" cy="43813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/>
          <p:cNvCxnSpPr/>
          <p:nvPr/>
        </p:nvCxnSpPr>
        <p:spPr>
          <a:xfrm>
            <a:off x="5436096" y="6093296"/>
            <a:ext cx="1706072" cy="5835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>
            <a:endCxn id="48" idx="1"/>
          </p:cNvCxnSpPr>
          <p:nvPr/>
        </p:nvCxnSpPr>
        <p:spPr>
          <a:xfrm>
            <a:off x="6334658" y="5443912"/>
            <a:ext cx="783564" cy="3299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>
            <a:endCxn id="47" idx="1"/>
          </p:cNvCxnSpPr>
          <p:nvPr/>
        </p:nvCxnSpPr>
        <p:spPr>
          <a:xfrm>
            <a:off x="6253128" y="4949552"/>
            <a:ext cx="865094" cy="3096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>
            <a:endCxn id="39" idx="1"/>
          </p:cNvCxnSpPr>
          <p:nvPr/>
        </p:nvCxnSpPr>
        <p:spPr>
          <a:xfrm>
            <a:off x="6332453" y="4521944"/>
            <a:ext cx="779342" cy="3684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/>
          <p:cNvCxnSpPr/>
          <p:nvPr/>
        </p:nvCxnSpPr>
        <p:spPr>
          <a:xfrm>
            <a:off x="6359500" y="4083467"/>
            <a:ext cx="783564" cy="26552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9" name="Straight Arrow Connector 78"/>
          <p:cNvCxnSpPr/>
          <p:nvPr/>
        </p:nvCxnSpPr>
        <p:spPr>
          <a:xfrm>
            <a:off x="6345961" y="3791480"/>
            <a:ext cx="783563" cy="4505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Oval 9"/>
          <p:cNvSpPr/>
          <p:nvPr/>
        </p:nvSpPr>
        <p:spPr>
          <a:xfrm>
            <a:off x="6751282" y="2135399"/>
            <a:ext cx="2501238" cy="267013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657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1" presetClass="entr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10"/>
          <p:cNvSpPr/>
          <p:nvPr/>
        </p:nvSpPr>
        <p:spPr bwMode="auto">
          <a:xfrm>
            <a:off x="4644006" y="3398504"/>
            <a:ext cx="4392489" cy="2874374"/>
          </a:xfrm>
          <a:prstGeom prst="roundRect">
            <a:avLst/>
          </a:prstGeom>
          <a:solidFill>
            <a:srgbClr val="BDDEF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174625" marR="0" indent="-1714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rgbClr val="0F5494"/>
              </a:solidFill>
              <a:effectLst/>
              <a:latin typeface="Verdana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98205" y="1427581"/>
            <a:ext cx="87382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sz="2400" b="1" dirty="0" smtClean="0"/>
              <a:t>SET plan </a:t>
            </a:r>
            <a:r>
              <a:rPr lang="fr-BE" sz="2400" b="1" dirty="0" err="1"/>
              <a:t>W</a:t>
            </a:r>
            <a:r>
              <a:rPr lang="fr-BE" sz="2400" b="1" dirty="0" err="1" smtClean="0"/>
              <a:t>orking</a:t>
            </a:r>
            <a:r>
              <a:rPr lang="fr-BE" sz="2400" b="1" dirty="0" smtClean="0"/>
              <a:t> Groups relevant to Smart </a:t>
            </a:r>
            <a:r>
              <a:rPr lang="fr-BE" sz="2400" b="1" dirty="0" err="1" smtClean="0"/>
              <a:t>Cities</a:t>
            </a:r>
            <a:endParaRPr lang="en-GB" sz="2400" b="1" dirty="0"/>
          </a:p>
        </p:txBody>
      </p:sp>
      <p:sp>
        <p:nvSpPr>
          <p:cNvPr id="5" name="Rectangle 4"/>
          <p:cNvSpPr/>
          <p:nvPr/>
        </p:nvSpPr>
        <p:spPr>
          <a:xfrm>
            <a:off x="943131" y="2856558"/>
            <a:ext cx="3042506" cy="443799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fr-BE" sz="1800" b="1" dirty="0" smtClean="0">
                <a:solidFill>
                  <a:schemeClr val="bg1"/>
                </a:solidFill>
              </a:rPr>
              <a:t>Smart solutions for </a:t>
            </a:r>
            <a:r>
              <a:rPr lang="fr-BE" sz="1800" b="1" dirty="0" err="1" smtClean="0">
                <a:solidFill>
                  <a:schemeClr val="bg1"/>
                </a:solidFill>
              </a:rPr>
              <a:t>energy</a:t>
            </a:r>
            <a:r>
              <a:rPr lang="fr-BE" sz="1800" b="1" dirty="0" smtClean="0">
                <a:solidFill>
                  <a:schemeClr val="bg1"/>
                </a:solidFill>
              </a:rPr>
              <a:t> </a:t>
            </a:r>
            <a:r>
              <a:rPr lang="fr-BE" sz="1800" b="1" dirty="0" err="1" smtClean="0">
                <a:solidFill>
                  <a:schemeClr val="bg1"/>
                </a:solidFill>
              </a:rPr>
              <a:t>consumers</a:t>
            </a:r>
            <a:endParaRPr lang="en-GB" sz="4000" b="1" dirty="0">
              <a:solidFill>
                <a:schemeClr val="bg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908151" y="3405003"/>
            <a:ext cx="3060195" cy="470616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fr-BE" sz="2000" b="1" dirty="0" smtClean="0">
                <a:solidFill>
                  <a:schemeClr val="bg1"/>
                </a:solidFill>
              </a:rPr>
              <a:t>Smart </a:t>
            </a:r>
            <a:r>
              <a:rPr lang="fr-BE" sz="2000" b="1" dirty="0" err="1" smtClean="0">
                <a:solidFill>
                  <a:schemeClr val="bg1"/>
                </a:solidFill>
              </a:rPr>
              <a:t>cities</a:t>
            </a:r>
            <a:r>
              <a:rPr lang="fr-BE" sz="2000" b="1" dirty="0" smtClean="0">
                <a:solidFill>
                  <a:schemeClr val="bg1"/>
                </a:solidFill>
              </a:rPr>
              <a:t> and </a:t>
            </a:r>
            <a:r>
              <a:rPr lang="fr-BE" sz="2000" b="1" dirty="0" err="1" smtClean="0">
                <a:solidFill>
                  <a:schemeClr val="bg1"/>
                </a:solidFill>
              </a:rPr>
              <a:t>communities</a:t>
            </a:r>
            <a:endParaRPr lang="en-GB" sz="2000" b="1" dirty="0" smtClean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08150" y="3994036"/>
            <a:ext cx="3060196" cy="443799"/>
          </a:xfrm>
          <a:prstGeom prst="rect">
            <a:avLst/>
          </a:prstGeom>
          <a:solidFill>
            <a:srgbClr val="FF000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fr-BE" sz="2000" b="1" dirty="0" smtClean="0">
                <a:solidFill>
                  <a:schemeClr val="bg1"/>
                </a:solidFill>
              </a:rPr>
              <a:t>Smart </a:t>
            </a:r>
            <a:r>
              <a:rPr lang="fr-BE" sz="2000" b="1" dirty="0" err="1" smtClean="0">
                <a:solidFill>
                  <a:schemeClr val="bg1"/>
                </a:solidFill>
              </a:rPr>
              <a:t>energy</a:t>
            </a:r>
            <a:r>
              <a:rPr lang="fr-BE" sz="2000" b="1" dirty="0" smtClean="0">
                <a:solidFill>
                  <a:schemeClr val="bg1"/>
                </a:solidFill>
              </a:rPr>
              <a:t> </a:t>
            </a:r>
            <a:r>
              <a:rPr lang="fr-BE" sz="2000" b="1" dirty="0" err="1" smtClean="0">
                <a:solidFill>
                  <a:schemeClr val="bg1"/>
                </a:solidFill>
              </a:rPr>
              <a:t>systems</a:t>
            </a:r>
            <a:endParaRPr lang="en-GB" sz="2000" b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25441" y="4538576"/>
            <a:ext cx="3060195" cy="570766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fr-BE" sz="1600" b="1" dirty="0" smtClean="0">
                <a:solidFill>
                  <a:prstClr val="white"/>
                </a:solidFill>
              </a:rPr>
              <a:t>New </a:t>
            </a:r>
            <a:r>
              <a:rPr lang="fr-BE" sz="1600" b="1" dirty="0" err="1" smtClean="0">
                <a:solidFill>
                  <a:prstClr val="white"/>
                </a:solidFill>
              </a:rPr>
              <a:t>materials</a:t>
            </a:r>
            <a:r>
              <a:rPr lang="fr-BE" sz="1600" b="1" dirty="0" smtClean="0">
                <a:solidFill>
                  <a:prstClr val="white"/>
                </a:solidFill>
              </a:rPr>
              <a:t> and technologies 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fr-BE" sz="1600" b="1" dirty="0" smtClean="0">
                <a:solidFill>
                  <a:prstClr val="white"/>
                </a:solidFill>
              </a:rPr>
              <a:t>for EE solutions for  Buildings</a:t>
            </a:r>
            <a:endParaRPr lang="en-GB" sz="1600" b="1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927183" y="5237196"/>
            <a:ext cx="3041162" cy="801581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fr-BE" sz="1800" b="1" dirty="0" smtClean="0">
                <a:solidFill>
                  <a:prstClr val="white"/>
                </a:solidFill>
              </a:rPr>
              <a:t>Cross </a:t>
            </a:r>
            <a:r>
              <a:rPr lang="fr-BE" sz="1800" b="1" dirty="0" err="1" smtClean="0">
                <a:solidFill>
                  <a:prstClr val="white"/>
                </a:solidFill>
              </a:rPr>
              <a:t>cutting</a:t>
            </a:r>
            <a:r>
              <a:rPr lang="fr-BE" sz="1800" b="1" dirty="0" smtClean="0">
                <a:solidFill>
                  <a:prstClr val="white"/>
                </a:solidFill>
              </a:rPr>
              <a:t> </a:t>
            </a:r>
            <a:r>
              <a:rPr lang="fr-BE" sz="1800" b="1" dirty="0" err="1" smtClean="0">
                <a:solidFill>
                  <a:prstClr val="white"/>
                </a:solidFill>
              </a:rPr>
              <a:t>Heating</a:t>
            </a:r>
            <a:r>
              <a:rPr lang="fr-BE" sz="1800" b="1" dirty="0">
                <a:solidFill>
                  <a:prstClr val="white"/>
                </a:solidFill>
              </a:rPr>
              <a:t> </a:t>
            </a:r>
            <a:r>
              <a:rPr lang="fr-BE" sz="1800" b="1" dirty="0" smtClean="0">
                <a:solidFill>
                  <a:prstClr val="white"/>
                </a:solidFill>
              </a:rPr>
              <a:t>and </a:t>
            </a:r>
            <a:r>
              <a:rPr lang="fr-BE" sz="1800" b="1" dirty="0" err="1">
                <a:solidFill>
                  <a:prstClr val="white"/>
                </a:solidFill>
              </a:rPr>
              <a:t>C</a:t>
            </a:r>
            <a:r>
              <a:rPr lang="fr-BE" sz="1800" b="1" dirty="0" err="1" smtClean="0">
                <a:solidFill>
                  <a:prstClr val="white"/>
                </a:solidFill>
              </a:rPr>
              <a:t>ooling</a:t>
            </a:r>
            <a:r>
              <a:rPr lang="fr-BE" sz="1800" b="1" dirty="0" smtClean="0">
                <a:solidFill>
                  <a:prstClr val="white"/>
                </a:solidFill>
              </a:rPr>
              <a:t>  technologies for buildings</a:t>
            </a:r>
            <a:endParaRPr lang="en-GB" sz="1800" b="1" dirty="0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539552" y="2060848"/>
            <a:ext cx="3888432" cy="458908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4716015" y="2856558"/>
            <a:ext cx="4427985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000" dirty="0" smtClean="0"/>
              <a:t>Main </a:t>
            </a:r>
            <a:r>
              <a:rPr lang="fr-BE" sz="2000" dirty="0" err="1" smtClean="0"/>
              <a:t>Targets</a:t>
            </a:r>
            <a:r>
              <a:rPr lang="fr-BE" sz="2000" dirty="0" smtClean="0"/>
              <a:t> </a:t>
            </a:r>
            <a:r>
              <a:rPr lang="fr-BE" sz="2000" dirty="0" err="1" smtClean="0"/>
              <a:t>focusing</a:t>
            </a:r>
            <a:r>
              <a:rPr lang="fr-BE" sz="2000" dirty="0" smtClean="0"/>
              <a:t> on:</a:t>
            </a:r>
          </a:p>
          <a:p>
            <a:endParaRPr lang="fr-BE" dirty="0" smtClean="0"/>
          </a:p>
          <a:p>
            <a:endParaRPr lang="fr-BE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BE" sz="1600" b="1" dirty="0" smtClean="0"/>
              <a:t>Positive </a:t>
            </a:r>
            <a:r>
              <a:rPr lang="fr-BE" sz="1600" b="1" dirty="0" err="1" smtClean="0"/>
              <a:t>energy</a:t>
            </a:r>
            <a:r>
              <a:rPr lang="fr-BE" sz="1600" b="1" dirty="0" smtClean="0"/>
              <a:t> blocks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BE" sz="16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BE" sz="1600" b="1" dirty="0" err="1" smtClean="0"/>
              <a:t>Reduction</a:t>
            </a:r>
            <a:r>
              <a:rPr lang="fr-BE" sz="1600" b="1" dirty="0" smtClean="0"/>
              <a:t> of </a:t>
            </a:r>
            <a:r>
              <a:rPr lang="fr-BE" sz="1600" b="1" dirty="0" err="1" smtClean="0"/>
              <a:t>low</a:t>
            </a:r>
            <a:r>
              <a:rPr lang="fr-BE" sz="1600" b="1" dirty="0" smtClean="0"/>
              <a:t> </a:t>
            </a:r>
            <a:r>
              <a:rPr lang="fr-BE" sz="1600" b="1" dirty="0" err="1" smtClean="0"/>
              <a:t>energy</a:t>
            </a:r>
            <a:r>
              <a:rPr lang="fr-BE" sz="1600" b="1" dirty="0" smtClean="0"/>
              <a:t> house </a:t>
            </a:r>
            <a:r>
              <a:rPr lang="fr-BE" sz="1600" b="1" dirty="0" err="1" smtClean="0"/>
              <a:t>cost</a:t>
            </a:r>
            <a:endParaRPr lang="fr-BE" sz="16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BE" sz="16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BE" sz="1600" b="1" dirty="0" err="1" smtClean="0"/>
              <a:t>increased</a:t>
            </a:r>
            <a:r>
              <a:rPr lang="fr-BE" sz="1600" b="1" dirty="0" smtClean="0"/>
              <a:t> </a:t>
            </a:r>
            <a:r>
              <a:rPr lang="fr-BE" sz="1600" b="1" dirty="0" err="1" smtClean="0"/>
              <a:t>efficiency</a:t>
            </a:r>
            <a:endParaRPr lang="fr-BE" sz="1600" b="1" dirty="0" smtClean="0"/>
          </a:p>
          <a:p>
            <a:r>
              <a:rPr lang="fr-BE" sz="1600" b="1" dirty="0" smtClean="0"/>
              <a:t>    of </a:t>
            </a:r>
            <a:r>
              <a:rPr lang="fr-BE" sz="1600" b="1" dirty="0" err="1" smtClean="0"/>
              <a:t>Heating</a:t>
            </a:r>
            <a:r>
              <a:rPr lang="fr-BE" sz="1600" b="1" dirty="0" smtClean="0"/>
              <a:t>/</a:t>
            </a:r>
            <a:r>
              <a:rPr lang="fr-BE" sz="1600" b="1" dirty="0" err="1" smtClean="0"/>
              <a:t>Cooling</a:t>
            </a:r>
            <a:r>
              <a:rPr lang="fr-BE" sz="1600" b="1" dirty="0" smtClean="0"/>
              <a:t> technologies</a:t>
            </a:r>
          </a:p>
          <a:p>
            <a:endParaRPr lang="fr-BE" sz="16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BE" sz="1600" b="1" dirty="0" err="1" smtClean="0"/>
              <a:t>Increased</a:t>
            </a:r>
            <a:r>
              <a:rPr lang="fr-BE" sz="1600" b="1" dirty="0" smtClean="0"/>
              <a:t> </a:t>
            </a:r>
            <a:r>
              <a:rPr lang="fr-BE" sz="1600" b="1" dirty="0" err="1" smtClean="0"/>
              <a:t>flexibility</a:t>
            </a:r>
            <a:r>
              <a:rPr lang="fr-BE" sz="1600" b="1" dirty="0" smtClean="0"/>
              <a:t> of the </a:t>
            </a:r>
            <a:r>
              <a:rPr lang="fr-BE" sz="1600" b="1" dirty="0" err="1" smtClean="0"/>
              <a:t>energy</a:t>
            </a:r>
            <a:r>
              <a:rPr lang="fr-BE" sz="1600" b="1" dirty="0" smtClean="0"/>
              <a:t> system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4225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U:\001 SUBJECT MATTERS\003 SET-Plan\017 EIP SCC - Smart Cities and Communities\Pictures\Thinkstock Pictures\ThinkstockPhotos-473460452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91314"/>
            <a:ext cx="9144000" cy="6166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6" name="Rectangle 85"/>
          <p:cNvSpPr/>
          <p:nvPr/>
        </p:nvSpPr>
        <p:spPr bwMode="auto">
          <a:xfrm>
            <a:off x="0" y="0"/>
            <a:ext cx="9144000" cy="957263"/>
          </a:xfrm>
          <a:prstGeom prst="rect">
            <a:avLst/>
          </a:prstGeom>
          <a:solidFill>
            <a:srgbClr val="0F54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grpSp>
        <p:nvGrpSpPr>
          <p:cNvPr id="9" name="Group 8"/>
          <p:cNvGrpSpPr/>
          <p:nvPr/>
        </p:nvGrpSpPr>
        <p:grpSpPr>
          <a:xfrm>
            <a:off x="3949200" y="244800"/>
            <a:ext cx="1440000" cy="6630663"/>
            <a:chOff x="3949200" y="244800"/>
            <a:chExt cx="1440000" cy="6630663"/>
          </a:xfrm>
        </p:grpSpPr>
        <p:sp>
          <p:nvSpPr>
            <p:cNvPr id="10" name="Rectangle 9"/>
            <p:cNvSpPr/>
            <p:nvPr/>
          </p:nvSpPr>
          <p:spPr>
            <a:xfrm>
              <a:off x="4257000" y="6659563"/>
              <a:ext cx="630000" cy="215900"/>
            </a:xfrm>
            <a:prstGeom prst="rect">
              <a:avLst/>
            </a:prstGeom>
            <a:solidFill>
              <a:srgbClr val="00449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pic>
          <p:nvPicPr>
            <p:cNvPr id="11" name="Picture 1" descr="U:\001 SUBJECT MATTERS\003 SET-Plan\017 EIP SCC - Smart Cities and Communities\Pictures\EC Logo\EN\LOGO CE_Vertical_EN_quadri_LR.png"/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49200" y="244800"/>
              <a:ext cx="1440000" cy="9998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Foliennummernplatzhalter 4"/>
            <p:cNvSpPr txBox="1">
              <a:spLocks/>
            </p:cNvSpPr>
            <p:nvPr/>
          </p:nvSpPr>
          <p:spPr bwMode="auto">
            <a:xfrm>
              <a:off x="4257000" y="6659563"/>
              <a:ext cx="630000" cy="215900"/>
            </a:xfrm>
            <a:prstGeom prst="rect">
              <a:avLst/>
            </a:prstGeom>
            <a:solidFill>
              <a:srgbClr val="004494"/>
            </a:solidFill>
            <a:ln>
              <a:noFill/>
            </a:ln>
            <a:effectLst/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>
              <a:defPPr>
                <a:defRPr lang="en-GB"/>
              </a:defPPr>
              <a:lvl1pPr algn="r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0F5494"/>
                  </a:solidFill>
                  <a:latin typeface="Verdana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0F5494"/>
                  </a:solidFill>
                  <a:latin typeface="Verdana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0F5494"/>
                  </a:solidFill>
                  <a:latin typeface="Verdana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0F5494"/>
                  </a:solidFill>
                  <a:latin typeface="Verdan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3000" kern="1200">
                  <a:solidFill>
                    <a:srgbClr val="0F5494"/>
                  </a:solidFill>
                  <a:latin typeface="Verdan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3000" kern="1200">
                  <a:solidFill>
                    <a:srgbClr val="0F5494"/>
                  </a:solidFill>
                  <a:latin typeface="Verdan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3000" kern="1200">
                  <a:solidFill>
                    <a:srgbClr val="0F5494"/>
                  </a:solidFill>
                  <a:latin typeface="Verdan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3000" kern="1200">
                  <a:solidFill>
                    <a:srgbClr val="0F5494"/>
                  </a:solidFill>
                  <a:latin typeface="Verdana" pitchFamily="34" charset="0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fld id="{7550DAC1-3237-4742-8D5C-705167448467}" type="slidenum">
                <a:rPr lang="en-GB" smtClean="0">
                  <a:solidFill>
                    <a:schemeClr val="bg1"/>
                  </a:solidFill>
                </a:rPr>
                <a:pPr algn="ctr">
                  <a:defRPr/>
                </a:pPr>
                <a:t>11</a:t>
              </a:fld>
              <a:endParaRPr lang="en-GB" dirty="0">
                <a:solidFill>
                  <a:schemeClr val="bg1"/>
                </a:solidFill>
              </a:endParaRPr>
            </a:p>
          </p:txBody>
        </p:sp>
      </p:grpSp>
      <p:sp>
        <p:nvSpPr>
          <p:cNvPr id="15" name="Rechteck 86"/>
          <p:cNvSpPr/>
          <p:nvPr/>
        </p:nvSpPr>
        <p:spPr bwMode="auto">
          <a:xfrm>
            <a:off x="0" y="2655717"/>
            <a:ext cx="9130800" cy="2445248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80000"/>
                </a:schemeClr>
              </a:gs>
              <a:gs pos="70000">
                <a:schemeClr val="bg1">
                  <a:alpha val="80000"/>
                </a:schemeClr>
              </a:gs>
            </a:gsLst>
            <a:lin ang="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4320000" tIns="144000" rIns="360000" bIns="144000" numCol="1" rtlCol="0" anchor="ctr" anchorCtr="0" compatLnSpc="1">
            <a:prstTxWarp prst="textNoShape">
              <a:avLst/>
            </a:prstTxWarp>
            <a:spAutoFit/>
          </a:bodyPr>
          <a:lstStyle/>
          <a:p>
            <a:pPr marR="0" algn="r" defTabSz="914400" rtl="0" eaLnBrk="1" fontAlgn="base" latinLnBrk="0" hangingPunct="1">
              <a:lnSpc>
                <a:spcPct val="10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tabLst/>
            </a:pPr>
            <a:r>
              <a:rPr kumimoji="0" lang="de-DE" sz="2800" b="1" i="0" u="none" strike="noStrike" cap="none" normalizeH="0" baseline="0" dirty="0" smtClean="0">
                <a:ln>
                  <a:noFill/>
                </a:ln>
                <a:effectLst/>
                <a:latin typeface="+mn-lt"/>
                <a:cs typeface="Arial"/>
              </a:rPr>
              <a:t>European Innovation </a:t>
            </a:r>
            <a:r>
              <a:rPr kumimoji="0" lang="de-DE" sz="2800" b="1" i="0" u="none" strike="noStrike" cap="none" normalizeH="0" baseline="0" dirty="0" err="1" smtClean="0">
                <a:ln>
                  <a:noFill/>
                </a:ln>
                <a:effectLst/>
                <a:latin typeface="+mn-lt"/>
                <a:cs typeface="Arial"/>
              </a:rPr>
              <a:t>Partnership</a:t>
            </a:r>
            <a:r>
              <a:rPr kumimoji="0" lang="de-DE" sz="2800" b="1" i="0" u="none" strike="noStrike" cap="none" normalizeH="0" baseline="0" dirty="0" smtClean="0">
                <a:ln>
                  <a:noFill/>
                </a:ln>
                <a:effectLst/>
                <a:latin typeface="+mn-lt"/>
                <a:cs typeface="Arial"/>
              </a:rPr>
              <a:t> On</a:t>
            </a:r>
          </a:p>
          <a:p>
            <a:pPr marR="0" algn="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de-DE" sz="2800" b="1" i="0" u="none" strike="noStrike" cap="none" normalizeH="0" baseline="0" dirty="0" smtClean="0">
                <a:ln>
                  <a:noFill/>
                </a:ln>
                <a:effectLst/>
                <a:latin typeface="+mn-lt"/>
                <a:cs typeface="Arial"/>
              </a:rPr>
              <a:t>Smart Cities </a:t>
            </a:r>
            <a:r>
              <a:rPr kumimoji="0" lang="de-DE" sz="2800" b="1" i="0" u="none" strike="noStrike" cap="none" normalizeH="0" baseline="0" dirty="0" err="1" smtClean="0">
                <a:ln>
                  <a:noFill/>
                </a:ln>
                <a:effectLst/>
                <a:latin typeface="+mn-lt"/>
                <a:cs typeface="Arial"/>
              </a:rPr>
              <a:t>and</a:t>
            </a:r>
            <a:r>
              <a:rPr kumimoji="0" lang="de-DE" sz="2800" b="1" i="0" u="none" strike="noStrike" cap="none" normalizeH="0" baseline="0" dirty="0" smtClean="0">
                <a:ln>
                  <a:noFill/>
                </a:ln>
                <a:effectLst/>
                <a:latin typeface="+mn-lt"/>
                <a:cs typeface="Arial"/>
              </a:rPr>
              <a:t> Communities</a:t>
            </a:r>
          </a:p>
          <a:p>
            <a:pPr marR="0" algn="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de-DE" sz="2800" b="1" i="0" u="none" strike="noStrike" cap="none" normalizeH="0" baseline="0" dirty="0" smtClean="0">
                <a:ln>
                  <a:noFill/>
                </a:ln>
                <a:effectLst/>
                <a:latin typeface="+mn-lt"/>
                <a:cs typeface="Arial"/>
              </a:rPr>
              <a:t>(EIP-SCC)</a:t>
            </a:r>
          </a:p>
        </p:txBody>
      </p:sp>
      <p:pic>
        <p:nvPicPr>
          <p:cNvPr id="2050" name="Picture 2" descr="U:\001 SUBJECT MATTERS\004 R &amp; D - Projects\005 Tenders\2016\C2-2016-502 (50) EIP SCC Market Place Georg\14 - CONTRACT MANAGEMENT\02 Implementation\New EIP-SCC Logo\EIP-SCC logo files (big)\EIP-SCC_VisuElementOnlyBig-RGB.pn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68560" y="909399"/>
            <a:ext cx="5956935" cy="5956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6096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1988840"/>
            <a:ext cx="4185658" cy="3139244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 bwMode="auto">
          <a:xfrm>
            <a:off x="274365" y="2348880"/>
            <a:ext cx="5399112" cy="3312368"/>
          </a:xfrm>
          <a:prstGeom prst="roundRect">
            <a:avLst/>
          </a:prstGeom>
          <a:solidFill>
            <a:srgbClr val="FFFF99"/>
          </a:solidFill>
          <a:ln>
            <a:noFill/>
          </a:ln>
          <a:effectLst/>
          <a:scene3d>
            <a:camera prst="perspectiveAbove"/>
            <a:lightRig rig="threePt" dir="t"/>
          </a:scene3d>
          <a:sp3d>
            <a:bevelT/>
          </a:sp3d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rgbClr val="0F5494"/>
              </a:solidFill>
              <a:effectLst/>
              <a:latin typeface="Verdana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1124744"/>
            <a:ext cx="8229600" cy="936625"/>
          </a:xfrm>
        </p:spPr>
        <p:txBody>
          <a:bodyPr/>
          <a:lstStyle/>
          <a:p>
            <a:r>
              <a:rPr lang="en-GB" dirty="0"/>
              <a:t>Smart Cities and Communities (EIP-SCC)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" y="2636913"/>
            <a:ext cx="5482952" cy="2664296"/>
          </a:xfrm>
        </p:spPr>
        <p:txBody>
          <a:bodyPr/>
          <a:lstStyle/>
          <a:p>
            <a:r>
              <a:rPr lang="en-GB" sz="2800" i="0" dirty="0" smtClean="0"/>
              <a:t>establishes </a:t>
            </a:r>
            <a:r>
              <a:rPr lang="en-GB" sz="2800" b="1" i="0" dirty="0"/>
              <a:t>strategic partnerships </a:t>
            </a:r>
            <a:r>
              <a:rPr lang="en-GB" sz="2800" i="0" dirty="0"/>
              <a:t>between industry and European cities </a:t>
            </a:r>
            <a:r>
              <a:rPr lang="fr-BE" sz="2800" i="0" dirty="0" smtClean="0"/>
              <a:t> for the </a:t>
            </a:r>
            <a:r>
              <a:rPr lang="en-GB" sz="2800" i="0" dirty="0" smtClean="0"/>
              <a:t>development of </a:t>
            </a:r>
            <a:r>
              <a:rPr lang="en-GB" sz="2800" i="0" dirty="0"/>
              <a:t>the </a:t>
            </a:r>
            <a:r>
              <a:rPr lang="en-GB" sz="2800" b="1" i="0" dirty="0"/>
              <a:t>urban systems </a:t>
            </a:r>
            <a:r>
              <a:rPr lang="en-GB" sz="2800" b="1" i="0" dirty="0" smtClean="0"/>
              <a:t>of </a:t>
            </a:r>
            <a:r>
              <a:rPr lang="en-GB" sz="2800" b="1" i="0" dirty="0"/>
              <a:t>tomorrow</a:t>
            </a:r>
          </a:p>
          <a:p>
            <a:endParaRPr lang="en-GB" dirty="0"/>
          </a:p>
        </p:txBody>
      </p:sp>
      <p:sp>
        <p:nvSpPr>
          <p:cNvPr id="4" name="Rounded Rectangle 3"/>
          <p:cNvSpPr/>
          <p:nvPr/>
        </p:nvSpPr>
        <p:spPr bwMode="auto">
          <a:xfrm>
            <a:off x="395536" y="2348880"/>
            <a:ext cx="4536504" cy="2952328"/>
          </a:xfrm>
          <a:prstGeom prst="round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rgbClr val="0F5494"/>
              </a:solidFill>
              <a:effectLst/>
              <a:latin typeface="Verdana" pitchFamily="34" charset="0"/>
            </a:endParaRPr>
          </a:p>
        </p:txBody>
      </p:sp>
      <p:sp>
        <p:nvSpPr>
          <p:cNvPr id="5" name="Rounded Rectangle 4"/>
          <p:cNvSpPr/>
          <p:nvPr/>
        </p:nvSpPr>
        <p:spPr bwMode="auto">
          <a:xfrm>
            <a:off x="323528" y="2204864"/>
            <a:ext cx="4104456" cy="3600400"/>
          </a:xfrm>
          <a:prstGeom prst="round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rgbClr val="0F5494"/>
              </a:solidFill>
              <a:effectLst/>
              <a:latin typeface="Verdana" pitchFamily="34" charset="0"/>
            </a:endParaRPr>
          </a:p>
        </p:txBody>
      </p:sp>
      <p:sp>
        <p:nvSpPr>
          <p:cNvPr id="6" name="Rounded Rectangle 5"/>
          <p:cNvSpPr/>
          <p:nvPr/>
        </p:nvSpPr>
        <p:spPr bwMode="auto">
          <a:xfrm>
            <a:off x="539552" y="2348880"/>
            <a:ext cx="4968552" cy="3456384"/>
          </a:xfrm>
          <a:prstGeom prst="round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rgbClr val="0F5494"/>
              </a:solidFill>
              <a:effectLst/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8569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 2" descr="155784625  Wavebreakmedia Ltd 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908720"/>
            <a:ext cx="9144000" cy="7320725"/>
          </a:xfrm>
          <a:prstGeom prst="rect">
            <a:avLst/>
          </a:prstGeom>
        </p:spPr>
      </p:pic>
      <p:sp>
        <p:nvSpPr>
          <p:cNvPr id="86" name="Rectangle 85"/>
          <p:cNvSpPr/>
          <p:nvPr/>
        </p:nvSpPr>
        <p:spPr bwMode="auto">
          <a:xfrm>
            <a:off x="0" y="0"/>
            <a:ext cx="9144000" cy="957263"/>
          </a:xfrm>
          <a:prstGeom prst="rect">
            <a:avLst/>
          </a:prstGeom>
          <a:solidFill>
            <a:srgbClr val="0F54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149" name="Rechteck 148"/>
          <p:cNvSpPr/>
          <p:nvPr/>
        </p:nvSpPr>
        <p:spPr bwMode="auto">
          <a:xfrm>
            <a:off x="0" y="4315864"/>
            <a:ext cx="9144000" cy="2137472"/>
          </a:xfrm>
          <a:prstGeom prst="rect">
            <a:avLst/>
          </a:prstGeom>
          <a:gradFill flip="none" rotWithShape="1">
            <a:gsLst>
              <a:gs pos="25000">
                <a:srgbClr val="FFFFFF">
                  <a:alpha val="90000"/>
                </a:srgbClr>
              </a:gs>
              <a:gs pos="0">
                <a:schemeClr val="bg1">
                  <a:alpha val="90000"/>
                </a:schemeClr>
              </a:gs>
              <a:gs pos="100000">
                <a:srgbClr val="FFFFFF">
                  <a:alpha val="0"/>
                </a:srgbClr>
              </a:gs>
              <a:gs pos="50000">
                <a:schemeClr val="bg1">
                  <a:alpha val="20000"/>
                </a:schemeClr>
              </a:gs>
            </a:gsLst>
            <a:lin ang="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44000" tIns="144000" rIns="144000" bIns="14400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spcBef>
                <a:spcPts val="1200"/>
              </a:spcBef>
            </a:pPr>
            <a:r>
              <a:rPr lang="de-DE" sz="2400" b="1" dirty="0" err="1" smtClean="0">
                <a:latin typeface="Arial"/>
                <a:cs typeface="Arial"/>
              </a:rPr>
              <a:t>It</a:t>
            </a:r>
            <a:r>
              <a:rPr lang="de-DE" sz="2400" b="1" dirty="0" smtClean="0">
                <a:latin typeface="Arial"/>
                <a:cs typeface="Arial"/>
              </a:rPr>
              <a:t> </a:t>
            </a:r>
            <a:r>
              <a:rPr lang="de-DE" sz="2400" b="1" dirty="0" err="1" smtClean="0">
                <a:latin typeface="Arial"/>
                <a:cs typeface="Arial"/>
              </a:rPr>
              <a:t>is</a:t>
            </a:r>
            <a:r>
              <a:rPr lang="de-DE" sz="2400" b="1" dirty="0" smtClean="0">
                <a:latin typeface="Arial"/>
                <a:cs typeface="Arial"/>
              </a:rPr>
              <a:t> all </a:t>
            </a:r>
            <a:r>
              <a:rPr lang="de-DE" sz="2400" b="1" dirty="0" err="1" smtClean="0">
                <a:latin typeface="Arial"/>
                <a:cs typeface="Arial"/>
              </a:rPr>
              <a:t>about</a:t>
            </a:r>
            <a:r>
              <a:rPr lang="de-DE" sz="2400" b="1" dirty="0" smtClean="0">
                <a:latin typeface="Arial"/>
                <a:cs typeface="Arial"/>
              </a:rPr>
              <a:t> </a:t>
            </a:r>
            <a:r>
              <a:rPr lang="de-DE" sz="2400" b="1" dirty="0" err="1" smtClean="0">
                <a:latin typeface="Arial"/>
                <a:cs typeface="Arial"/>
              </a:rPr>
              <a:t>scale</a:t>
            </a:r>
            <a:r>
              <a:rPr lang="de-DE" sz="2400" b="1" dirty="0" smtClean="0">
                <a:latin typeface="Arial"/>
                <a:cs typeface="Arial"/>
              </a:rPr>
              <a:t>,</a:t>
            </a:r>
            <a:br>
              <a:rPr lang="de-DE" sz="2400" b="1" dirty="0" smtClean="0">
                <a:latin typeface="Arial"/>
                <a:cs typeface="Arial"/>
              </a:rPr>
            </a:br>
            <a:r>
              <a:rPr lang="de-DE" sz="2400" b="1" dirty="0" err="1" smtClean="0">
                <a:latin typeface="Arial"/>
                <a:cs typeface="Arial"/>
              </a:rPr>
              <a:t>acceleration</a:t>
            </a:r>
            <a:r>
              <a:rPr lang="de-DE" sz="2400" b="1" dirty="0" smtClean="0">
                <a:latin typeface="Arial"/>
                <a:cs typeface="Arial"/>
              </a:rPr>
              <a:t>, </a:t>
            </a:r>
            <a:r>
              <a:rPr lang="de-DE" sz="2400" b="1" dirty="0" err="1" smtClean="0">
                <a:latin typeface="Arial"/>
                <a:cs typeface="Arial"/>
              </a:rPr>
              <a:t>impact</a:t>
            </a:r>
            <a:r>
              <a:rPr lang="de-DE" sz="2400" b="1" dirty="0" smtClean="0">
                <a:latin typeface="Arial"/>
                <a:cs typeface="Arial"/>
              </a:rPr>
              <a:t>,</a:t>
            </a:r>
            <a:br>
              <a:rPr lang="de-DE" sz="2400" b="1" dirty="0" smtClean="0">
                <a:latin typeface="Arial"/>
                <a:cs typeface="Arial"/>
              </a:rPr>
            </a:br>
            <a:r>
              <a:rPr lang="de-DE" sz="2400" b="1" dirty="0" err="1" smtClean="0">
                <a:latin typeface="Arial"/>
                <a:cs typeface="Arial"/>
              </a:rPr>
              <a:t>common</a:t>
            </a:r>
            <a:r>
              <a:rPr lang="de-DE" sz="2400" b="1" dirty="0" smtClean="0">
                <a:latin typeface="Arial"/>
                <a:cs typeface="Arial"/>
              </a:rPr>
              <a:t> </a:t>
            </a:r>
            <a:r>
              <a:rPr lang="de-DE" sz="2400" b="1" dirty="0" err="1" smtClean="0">
                <a:latin typeface="Arial"/>
                <a:cs typeface="Arial"/>
              </a:rPr>
              <a:t>solutions</a:t>
            </a:r>
            <a:r>
              <a:rPr lang="de-DE" sz="2400" b="1" dirty="0" smtClean="0">
                <a:latin typeface="Arial"/>
                <a:cs typeface="Arial"/>
              </a:rPr>
              <a:t>,</a:t>
            </a:r>
            <a:br>
              <a:rPr lang="de-DE" sz="2400" b="1" dirty="0" smtClean="0">
                <a:latin typeface="Arial"/>
                <a:cs typeface="Arial"/>
              </a:rPr>
            </a:br>
            <a:r>
              <a:rPr lang="de-DE" sz="2400" b="1" dirty="0" err="1" smtClean="0">
                <a:latin typeface="Arial"/>
                <a:cs typeface="Arial"/>
              </a:rPr>
              <a:t>integrated</a:t>
            </a:r>
            <a:r>
              <a:rPr lang="de-DE" sz="2400" b="1" dirty="0" smtClean="0">
                <a:latin typeface="Arial"/>
                <a:cs typeface="Arial"/>
              </a:rPr>
              <a:t> </a:t>
            </a:r>
            <a:r>
              <a:rPr lang="de-DE" sz="2400" b="1" dirty="0" err="1" smtClean="0">
                <a:latin typeface="Arial"/>
                <a:cs typeface="Arial"/>
              </a:rPr>
              <a:t>approaches</a:t>
            </a:r>
            <a:r>
              <a:rPr lang="de-DE" sz="2400" b="1" dirty="0" smtClean="0">
                <a:latin typeface="Arial"/>
                <a:cs typeface="Arial"/>
              </a:rPr>
              <a:t/>
            </a:r>
            <a:br>
              <a:rPr lang="de-DE" sz="2400" b="1" dirty="0" smtClean="0">
                <a:latin typeface="Arial"/>
                <a:cs typeface="Arial"/>
              </a:rPr>
            </a:br>
            <a:r>
              <a:rPr lang="de-DE" sz="2400" b="1" dirty="0" err="1" smtClean="0">
                <a:latin typeface="Arial"/>
                <a:cs typeface="Arial"/>
              </a:rPr>
              <a:t>and</a:t>
            </a:r>
            <a:r>
              <a:rPr lang="de-DE" sz="2400" b="1" dirty="0" smtClean="0">
                <a:latin typeface="Arial"/>
                <a:cs typeface="Arial"/>
              </a:rPr>
              <a:t> </a:t>
            </a:r>
            <a:r>
              <a:rPr lang="de-DE" sz="2400" b="1" dirty="0" err="1" smtClean="0">
                <a:latin typeface="Arial"/>
                <a:cs typeface="Arial"/>
              </a:rPr>
              <a:t>collaboration</a:t>
            </a:r>
            <a:r>
              <a:rPr lang="de-DE" sz="2400" b="1" dirty="0" smtClean="0">
                <a:latin typeface="Arial"/>
                <a:cs typeface="Arial"/>
              </a:rPr>
              <a:t>.</a:t>
            </a:r>
          </a:p>
        </p:txBody>
      </p:sp>
      <p:sp>
        <p:nvSpPr>
          <p:cNvPr id="150" name="Rechteck 86"/>
          <p:cNvSpPr/>
          <p:nvPr/>
        </p:nvSpPr>
        <p:spPr bwMode="auto">
          <a:xfrm>
            <a:off x="0" y="1412776"/>
            <a:ext cx="9144000" cy="721700"/>
          </a:xfrm>
          <a:prstGeom prst="rect">
            <a:avLst/>
          </a:prstGeom>
          <a:gradFill>
            <a:gsLst>
              <a:gs pos="0">
                <a:schemeClr val="bg1">
                  <a:alpha val="90000"/>
                </a:schemeClr>
              </a:gs>
              <a:gs pos="100000">
                <a:schemeClr val="bg1">
                  <a:alpha val="0"/>
                </a:schemeClr>
              </a:gs>
              <a:gs pos="35000">
                <a:schemeClr val="bg1">
                  <a:alpha val="90000"/>
                </a:schemeClr>
              </a:gs>
            </a:gsLst>
            <a:lin ang="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44000" tIns="144000" rIns="144000" bIns="144000" numCol="1" rtlCol="0" anchor="ctr" anchorCtr="0" compatLnSpc="1">
            <a:prstTxWarp prst="textNoShape">
              <a:avLst/>
            </a:prstTxWarp>
            <a:spAutoFit/>
          </a:bodyPr>
          <a:lstStyle/>
          <a:p>
            <a:pPr>
              <a:spcBef>
                <a:spcPts val="0"/>
              </a:spcBef>
            </a:pPr>
            <a:r>
              <a:rPr lang="de-DE" sz="2800" b="1" dirty="0" smtClean="0">
                <a:latin typeface="Arial"/>
                <a:cs typeface="Arial"/>
              </a:rPr>
              <a:t>The </a:t>
            </a:r>
            <a:r>
              <a:rPr lang="de-DE" sz="2800" b="1" dirty="0">
                <a:latin typeface="Arial"/>
                <a:cs typeface="Arial"/>
              </a:rPr>
              <a:t>6</a:t>
            </a:r>
            <a:r>
              <a:rPr lang="de-DE" sz="2800" b="1" dirty="0" smtClean="0">
                <a:latin typeface="Arial"/>
                <a:cs typeface="Arial"/>
              </a:rPr>
              <a:t> Action Clusters</a:t>
            </a:r>
          </a:p>
        </p:txBody>
      </p:sp>
      <p:sp>
        <p:nvSpPr>
          <p:cNvPr id="26" name="Rechteck 148"/>
          <p:cNvSpPr/>
          <p:nvPr/>
        </p:nvSpPr>
        <p:spPr bwMode="auto">
          <a:xfrm>
            <a:off x="0" y="2636912"/>
            <a:ext cx="9144000" cy="1491141"/>
          </a:xfrm>
          <a:prstGeom prst="rect">
            <a:avLst/>
          </a:prstGeom>
          <a:gradFill flip="none" rotWithShape="1">
            <a:gsLst>
              <a:gs pos="25000">
                <a:srgbClr val="FFFFFF">
                  <a:alpha val="90000"/>
                </a:srgbClr>
              </a:gs>
              <a:gs pos="0">
                <a:schemeClr val="bg1">
                  <a:alpha val="90000"/>
                </a:schemeClr>
              </a:gs>
              <a:gs pos="100000">
                <a:srgbClr val="FFFFFF">
                  <a:alpha val="0"/>
                </a:srgbClr>
              </a:gs>
              <a:gs pos="50000">
                <a:schemeClr val="bg1">
                  <a:alpha val="20000"/>
                </a:schemeClr>
              </a:gs>
            </a:gsLst>
            <a:lin ang="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44000" tIns="144000" rIns="144000" bIns="14400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spcBef>
                <a:spcPts val="0"/>
              </a:spcBef>
            </a:pPr>
            <a:r>
              <a:rPr lang="de-DE" sz="2600" b="1" dirty="0" smtClean="0">
                <a:solidFill>
                  <a:srgbClr val="67A91F"/>
                </a:solidFill>
                <a:latin typeface="Arial"/>
                <a:cs typeface="Arial"/>
              </a:rPr>
              <a:t>5100 </a:t>
            </a:r>
            <a:r>
              <a:rPr lang="de-DE" sz="2600" b="1" dirty="0" err="1" smtClean="0">
                <a:latin typeface="Arial"/>
                <a:cs typeface="Arial"/>
              </a:rPr>
              <a:t>partners</a:t>
            </a:r>
            <a:r>
              <a:rPr lang="de-DE" sz="2600" b="1" dirty="0" smtClean="0">
                <a:latin typeface="Arial"/>
                <a:cs typeface="Arial"/>
              </a:rPr>
              <a:t>,</a:t>
            </a:r>
          </a:p>
          <a:p>
            <a:pPr>
              <a:spcBef>
                <a:spcPts val="0"/>
              </a:spcBef>
            </a:pPr>
            <a:r>
              <a:rPr lang="de-DE" sz="2600" b="1" dirty="0" smtClean="0">
                <a:solidFill>
                  <a:srgbClr val="67A91F"/>
                </a:solidFill>
                <a:latin typeface="Arial"/>
                <a:cs typeface="Arial"/>
              </a:rPr>
              <a:t>370</a:t>
            </a:r>
            <a:r>
              <a:rPr lang="de-DE" sz="2600" b="1" dirty="0" smtClean="0">
                <a:latin typeface="Arial"/>
                <a:cs typeface="Arial"/>
              </a:rPr>
              <a:t> </a:t>
            </a:r>
            <a:r>
              <a:rPr lang="de-DE" sz="2600" b="1" dirty="0" err="1" smtClean="0">
                <a:latin typeface="Arial"/>
                <a:cs typeface="Arial"/>
              </a:rPr>
              <a:t>commitments</a:t>
            </a:r>
            <a:r>
              <a:rPr lang="de-DE" sz="2600" b="1" dirty="0" smtClean="0">
                <a:latin typeface="Arial"/>
                <a:cs typeface="Arial"/>
              </a:rPr>
              <a:t>,</a:t>
            </a:r>
          </a:p>
          <a:p>
            <a:pPr>
              <a:spcBef>
                <a:spcPts val="0"/>
              </a:spcBef>
            </a:pPr>
            <a:r>
              <a:rPr lang="de-DE" sz="2600" b="1" dirty="0" smtClean="0">
                <a:solidFill>
                  <a:srgbClr val="67A91F"/>
                </a:solidFill>
                <a:latin typeface="Arial"/>
                <a:cs typeface="Arial"/>
              </a:rPr>
              <a:t>31</a:t>
            </a:r>
            <a:r>
              <a:rPr lang="de-DE" sz="2600" b="1" dirty="0" smtClean="0">
                <a:latin typeface="Arial"/>
                <a:cs typeface="Arial"/>
              </a:rPr>
              <a:t> countries.</a:t>
            </a:r>
          </a:p>
        </p:txBody>
      </p:sp>
      <p:grpSp>
        <p:nvGrpSpPr>
          <p:cNvPr id="24" name="Gruppierung 23"/>
          <p:cNvGrpSpPr/>
          <p:nvPr/>
        </p:nvGrpSpPr>
        <p:grpSpPr>
          <a:xfrm>
            <a:off x="3851920" y="1124744"/>
            <a:ext cx="5040560" cy="5544456"/>
            <a:chOff x="3563888" y="1196752"/>
            <a:chExt cx="5040560" cy="5544456"/>
          </a:xfrm>
        </p:grpSpPr>
        <p:sp>
          <p:nvSpPr>
            <p:cNvPr id="13" name="Ring 12"/>
            <p:cNvSpPr/>
            <p:nvPr/>
          </p:nvSpPr>
          <p:spPr bwMode="auto">
            <a:xfrm>
              <a:off x="4031800" y="1916832"/>
              <a:ext cx="4104576" cy="4176584"/>
            </a:xfrm>
            <a:prstGeom prst="donut">
              <a:avLst>
                <a:gd name="adj" fmla="val 2151"/>
              </a:avLst>
            </a:prstGeom>
            <a:solidFill>
              <a:srgbClr val="63B6E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358775"/>
              <a:endParaRPr lang="de-DE" sz="3000" smtClean="0"/>
            </a:p>
          </p:txBody>
        </p:sp>
        <p:pic>
          <p:nvPicPr>
            <p:cNvPr id="11" name="Bild 10" descr="icon ac6.png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364088" y="1196752"/>
              <a:ext cx="1440000" cy="1440000"/>
            </a:xfrm>
            <a:prstGeom prst="rect">
              <a:avLst/>
            </a:prstGeom>
          </p:spPr>
        </p:pic>
        <p:pic>
          <p:nvPicPr>
            <p:cNvPr id="9" name="Bild 8" descr="icon ac4.png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164448" y="2421048"/>
              <a:ext cx="1440000" cy="1440000"/>
            </a:xfrm>
            <a:prstGeom prst="rect">
              <a:avLst/>
            </a:prstGeom>
          </p:spPr>
        </p:pic>
        <p:pic>
          <p:nvPicPr>
            <p:cNvPr id="10" name="Bild 9" descr="icon ac5.png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563888" y="2421048"/>
              <a:ext cx="1440000" cy="1440000"/>
            </a:xfrm>
            <a:prstGeom prst="rect">
              <a:avLst/>
            </a:prstGeom>
          </p:spPr>
        </p:pic>
        <p:pic>
          <p:nvPicPr>
            <p:cNvPr id="7" name="Bild 6" descr="icon ac2.png"/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563888" y="4293256"/>
              <a:ext cx="1440000" cy="1440000"/>
            </a:xfrm>
            <a:prstGeom prst="rect">
              <a:avLst/>
            </a:prstGeom>
          </p:spPr>
        </p:pic>
        <p:pic>
          <p:nvPicPr>
            <p:cNvPr id="8" name="Bild 7" descr="icon ac3.png"/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164448" y="4293256"/>
              <a:ext cx="1440000" cy="1440000"/>
            </a:xfrm>
            <a:prstGeom prst="rect">
              <a:avLst/>
            </a:prstGeom>
          </p:spPr>
        </p:pic>
        <p:pic>
          <p:nvPicPr>
            <p:cNvPr id="6" name="Bild 5" descr="icon ac1.png"/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400232" y="5301208"/>
              <a:ext cx="1440000" cy="1440000"/>
            </a:xfrm>
            <a:prstGeom prst="rect">
              <a:avLst/>
            </a:prstGeom>
          </p:spPr>
        </p:pic>
        <p:grpSp>
          <p:nvGrpSpPr>
            <p:cNvPr id="19" name="Gruppierung 18"/>
            <p:cNvGrpSpPr/>
            <p:nvPr/>
          </p:nvGrpSpPr>
          <p:grpSpPr>
            <a:xfrm>
              <a:off x="4928032" y="2879991"/>
              <a:ext cx="2312112" cy="2250266"/>
              <a:chOff x="4891538" y="2915935"/>
              <a:chExt cx="2312112" cy="2250266"/>
            </a:xfrm>
          </p:grpSpPr>
          <p:grpSp>
            <p:nvGrpSpPr>
              <p:cNvPr id="17" name="Gruppierung 16"/>
              <p:cNvGrpSpPr/>
              <p:nvPr/>
            </p:nvGrpSpPr>
            <p:grpSpPr>
              <a:xfrm>
                <a:off x="4891538" y="2915935"/>
                <a:ext cx="2312112" cy="2250266"/>
                <a:chOff x="4891538" y="2915935"/>
                <a:chExt cx="2312112" cy="2250266"/>
              </a:xfrm>
            </p:grpSpPr>
            <p:pic>
              <p:nvPicPr>
                <p:cNvPr id="14" name="Bild 13" descr="Toothwheel.png"/>
                <p:cNvPicPr>
                  <a:picLocks noChangeAspect="1"/>
                </p:cNvPicPr>
                <p:nvPr/>
              </p:nvPicPr>
              <p:blipFill>
                <a:blip r:embed="rId10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508104" y="3501008"/>
                  <a:ext cx="1080000" cy="1080000"/>
                </a:xfrm>
                <a:prstGeom prst="rect">
                  <a:avLst/>
                </a:prstGeom>
              </p:spPr>
            </p:pic>
            <p:pic>
              <p:nvPicPr>
                <p:cNvPr id="80" name="Bild 79" descr="Toothwheel.png"/>
                <p:cNvPicPr>
                  <a:picLocks noChangeAspect="1"/>
                </p:cNvPicPr>
                <p:nvPr/>
              </p:nvPicPr>
              <p:blipFill>
                <a:blip r:embed="rId11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 rot="19800000">
                  <a:off x="4891538" y="3398658"/>
                  <a:ext cx="720000" cy="720000"/>
                </a:xfrm>
                <a:prstGeom prst="rect">
                  <a:avLst/>
                </a:prstGeom>
              </p:spPr>
            </p:pic>
            <p:pic>
              <p:nvPicPr>
                <p:cNvPr id="81" name="Bild 80" descr="Toothwheel.png"/>
                <p:cNvPicPr>
                  <a:picLocks noChangeAspect="1"/>
                </p:cNvPicPr>
                <p:nvPr/>
              </p:nvPicPr>
              <p:blipFill>
                <a:blip r:embed="rId11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 rot="19800000">
                  <a:off x="6483650" y="3966590"/>
                  <a:ext cx="720000" cy="720000"/>
                </a:xfrm>
                <a:prstGeom prst="rect">
                  <a:avLst/>
                </a:prstGeom>
              </p:spPr>
            </p:pic>
            <p:pic>
              <p:nvPicPr>
                <p:cNvPr id="82" name="Bild 81" descr="Toothwheel.png"/>
                <p:cNvPicPr>
                  <a:picLocks noChangeAspect="1"/>
                </p:cNvPicPr>
                <p:nvPr/>
              </p:nvPicPr>
              <p:blipFill>
                <a:blip r:embed="rId11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 rot="20400000">
                  <a:off x="6021249" y="2915935"/>
                  <a:ext cx="720000" cy="720000"/>
                </a:xfrm>
                <a:prstGeom prst="rect">
                  <a:avLst/>
                </a:prstGeom>
              </p:spPr>
            </p:pic>
            <p:pic>
              <p:nvPicPr>
                <p:cNvPr id="83" name="Bild 82" descr="Toothwheel.png"/>
                <p:cNvPicPr>
                  <a:picLocks noChangeAspect="1"/>
                </p:cNvPicPr>
                <p:nvPr/>
              </p:nvPicPr>
              <p:blipFill>
                <a:blip r:embed="rId11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 rot="20400000">
                  <a:off x="5362129" y="4446201"/>
                  <a:ext cx="720000" cy="720000"/>
                </a:xfrm>
                <a:prstGeom prst="rect">
                  <a:avLst/>
                </a:prstGeom>
              </p:spPr>
            </p:pic>
            <p:sp>
              <p:nvSpPr>
                <p:cNvPr id="16" name="Oval 15"/>
                <p:cNvSpPr/>
                <p:nvPr/>
              </p:nvSpPr>
              <p:spPr bwMode="auto">
                <a:xfrm>
                  <a:off x="5760072" y="3752976"/>
                  <a:ext cx="576064" cy="576064"/>
                </a:xfrm>
                <a:prstGeom prst="ellipse">
                  <a:avLst/>
                </a:prstGeom>
                <a:solidFill>
                  <a:srgbClr val="63B6E8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358775"/>
                  <a:endParaRPr lang="de-DE" sz="3000" smtClean="0"/>
                </a:p>
              </p:txBody>
            </p:sp>
          </p:grpSp>
          <p:sp>
            <p:nvSpPr>
              <p:cNvPr id="18" name="Textfeld 17"/>
              <p:cNvSpPr txBox="1"/>
              <p:nvPr/>
            </p:nvSpPr>
            <p:spPr>
              <a:xfrm>
                <a:off x="5641072" y="3717032"/>
                <a:ext cx="838691" cy="58477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3200" b="1" dirty="0" smtClean="0">
                    <a:solidFill>
                      <a:srgbClr val="FFFFFF"/>
                    </a:solidFill>
                    <a:latin typeface="Arial"/>
                    <a:cs typeface="Arial"/>
                  </a:rPr>
                  <a:t>EIP</a:t>
                </a:r>
                <a:endParaRPr lang="de-DE" sz="3200" b="1" dirty="0">
                  <a:solidFill>
                    <a:srgbClr val="FFFFFF"/>
                  </a:solidFill>
                  <a:latin typeface="Arial"/>
                  <a:cs typeface="Arial"/>
                </a:endParaRPr>
              </a:p>
            </p:txBody>
          </p:sp>
        </p:grpSp>
      </p:grpSp>
      <p:grpSp>
        <p:nvGrpSpPr>
          <p:cNvPr id="27" name="Group 26"/>
          <p:cNvGrpSpPr/>
          <p:nvPr/>
        </p:nvGrpSpPr>
        <p:grpSpPr>
          <a:xfrm>
            <a:off x="3949200" y="244800"/>
            <a:ext cx="1440000" cy="6630663"/>
            <a:chOff x="3949200" y="244800"/>
            <a:chExt cx="1440000" cy="6630663"/>
          </a:xfrm>
        </p:grpSpPr>
        <p:sp>
          <p:nvSpPr>
            <p:cNvPr id="28" name="Rectangle 27"/>
            <p:cNvSpPr/>
            <p:nvPr/>
          </p:nvSpPr>
          <p:spPr>
            <a:xfrm>
              <a:off x="4257000" y="6659563"/>
              <a:ext cx="630000" cy="215900"/>
            </a:xfrm>
            <a:prstGeom prst="rect">
              <a:avLst/>
            </a:prstGeom>
            <a:solidFill>
              <a:srgbClr val="00449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000">
                <a:solidFill>
                  <a:srgbClr val="FFFFFF"/>
                </a:solidFill>
              </a:endParaRPr>
            </a:p>
          </p:txBody>
        </p:sp>
        <p:pic>
          <p:nvPicPr>
            <p:cNvPr id="29" name="Picture 1" descr="U:\001 SUBJECT MATTERS\003 SET-Plan\017 EIP SCC - Smart Cities and Communities\Pictures\EC Logo\EN\LOGO CE_Vertical_EN_quadri_LR.png"/>
            <p:cNvPicPr>
              <a:picLocks noChangeAspect="1" noChangeArrowheads="1"/>
            </p:cNvPicPr>
            <p:nvPr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49200" y="244800"/>
              <a:ext cx="1440000" cy="9998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Foliennummernplatzhalter 4"/>
            <p:cNvSpPr txBox="1">
              <a:spLocks/>
            </p:cNvSpPr>
            <p:nvPr/>
          </p:nvSpPr>
          <p:spPr bwMode="auto">
            <a:xfrm>
              <a:off x="4257000" y="6659563"/>
              <a:ext cx="630000" cy="215900"/>
            </a:xfrm>
            <a:prstGeom prst="rect">
              <a:avLst/>
            </a:prstGeom>
            <a:solidFill>
              <a:srgbClr val="004494"/>
            </a:solidFill>
            <a:ln>
              <a:noFill/>
            </a:ln>
            <a:effectLst/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>
              <a:defPPr>
                <a:defRPr lang="en-GB"/>
              </a:defPPr>
              <a:lvl1pPr algn="r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0F5494"/>
                  </a:solidFill>
                  <a:latin typeface="Verdana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0F5494"/>
                  </a:solidFill>
                  <a:latin typeface="Verdana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0F5494"/>
                  </a:solidFill>
                  <a:latin typeface="Verdana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0F5494"/>
                  </a:solidFill>
                  <a:latin typeface="Verdan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3000" kern="1200">
                  <a:solidFill>
                    <a:srgbClr val="0F5494"/>
                  </a:solidFill>
                  <a:latin typeface="Verdan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3000" kern="1200">
                  <a:solidFill>
                    <a:srgbClr val="0F5494"/>
                  </a:solidFill>
                  <a:latin typeface="Verdan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3000" kern="1200">
                  <a:solidFill>
                    <a:srgbClr val="0F5494"/>
                  </a:solidFill>
                  <a:latin typeface="Verdan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3000" kern="1200">
                  <a:solidFill>
                    <a:srgbClr val="0F5494"/>
                  </a:solidFill>
                  <a:latin typeface="Verdana" pitchFamily="34" charset="0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fld id="{7550DAC1-3237-4742-8D5C-705167448467}" type="slidenum">
                <a:rPr lang="en-GB" smtClean="0">
                  <a:solidFill>
                    <a:srgbClr val="FFFFFF"/>
                  </a:solidFill>
                </a:rPr>
                <a:pPr algn="ctr">
                  <a:defRPr/>
                </a:pPr>
                <a:t>13</a:t>
              </a:fld>
              <a:endParaRPr lang="en-GB" dirty="0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06410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Rectangle 85"/>
          <p:cNvSpPr/>
          <p:nvPr/>
        </p:nvSpPr>
        <p:spPr bwMode="auto">
          <a:xfrm>
            <a:off x="0" y="0"/>
            <a:ext cx="9144000" cy="957263"/>
          </a:xfrm>
          <a:prstGeom prst="rect">
            <a:avLst/>
          </a:prstGeom>
          <a:solidFill>
            <a:srgbClr val="0F54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grpSp>
        <p:nvGrpSpPr>
          <p:cNvPr id="24" name="Gruppierung 23"/>
          <p:cNvGrpSpPr/>
          <p:nvPr/>
        </p:nvGrpSpPr>
        <p:grpSpPr>
          <a:xfrm>
            <a:off x="644696" y="2784978"/>
            <a:ext cx="2919192" cy="3119307"/>
            <a:chOff x="3563888" y="1196752"/>
            <a:chExt cx="5040560" cy="5544456"/>
          </a:xfrm>
        </p:grpSpPr>
        <p:sp>
          <p:nvSpPr>
            <p:cNvPr id="13" name="Ring 12"/>
            <p:cNvSpPr/>
            <p:nvPr/>
          </p:nvSpPr>
          <p:spPr bwMode="auto">
            <a:xfrm>
              <a:off x="4031800" y="1916832"/>
              <a:ext cx="4104576" cy="4176584"/>
            </a:xfrm>
            <a:prstGeom prst="donut">
              <a:avLst>
                <a:gd name="adj" fmla="val 2151"/>
              </a:avLst>
            </a:prstGeom>
            <a:solidFill>
              <a:srgbClr val="63B6E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358775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3000" b="0" i="0" u="none" strike="noStrike" cap="none" normalizeH="0" baseline="0">
                <a:ln>
                  <a:noFill/>
                </a:ln>
                <a:solidFill>
                  <a:srgbClr val="0F5494"/>
                </a:solidFill>
                <a:effectLst/>
                <a:latin typeface="Verdana" pitchFamily="34" charset="0"/>
              </a:endParaRPr>
            </a:p>
          </p:txBody>
        </p:sp>
        <p:pic>
          <p:nvPicPr>
            <p:cNvPr id="11" name="Bild 10" descr="icon ac6.png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364088" y="1196752"/>
              <a:ext cx="1440000" cy="1440000"/>
            </a:xfrm>
            <a:prstGeom prst="rect">
              <a:avLst/>
            </a:prstGeom>
          </p:spPr>
        </p:pic>
        <p:pic>
          <p:nvPicPr>
            <p:cNvPr id="9" name="Bild 8" descr="icon ac4.png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164448" y="2421048"/>
              <a:ext cx="1440000" cy="1440000"/>
            </a:xfrm>
            <a:prstGeom prst="rect">
              <a:avLst/>
            </a:prstGeom>
          </p:spPr>
        </p:pic>
        <p:pic>
          <p:nvPicPr>
            <p:cNvPr id="10" name="Bild 9" descr="icon ac5.png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563888" y="2421048"/>
              <a:ext cx="1440000" cy="1440000"/>
            </a:xfrm>
            <a:prstGeom prst="rect">
              <a:avLst/>
            </a:prstGeom>
          </p:spPr>
        </p:pic>
        <p:pic>
          <p:nvPicPr>
            <p:cNvPr id="7" name="Bild 6" descr="icon ac2.png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563888" y="4293256"/>
              <a:ext cx="1440000" cy="1440000"/>
            </a:xfrm>
            <a:prstGeom prst="rect">
              <a:avLst/>
            </a:prstGeom>
          </p:spPr>
        </p:pic>
        <p:pic>
          <p:nvPicPr>
            <p:cNvPr id="8" name="Bild 7" descr="icon ac3.png"/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164448" y="4293256"/>
              <a:ext cx="1440000" cy="1440000"/>
            </a:xfrm>
            <a:prstGeom prst="rect">
              <a:avLst/>
            </a:prstGeom>
          </p:spPr>
        </p:pic>
        <p:pic>
          <p:nvPicPr>
            <p:cNvPr id="6" name="Bild 5" descr="icon ac1.png"/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400232" y="5301208"/>
              <a:ext cx="1440000" cy="1440000"/>
            </a:xfrm>
            <a:prstGeom prst="rect">
              <a:avLst/>
            </a:prstGeom>
          </p:spPr>
        </p:pic>
        <p:grpSp>
          <p:nvGrpSpPr>
            <p:cNvPr id="19" name="Gruppierung 18"/>
            <p:cNvGrpSpPr/>
            <p:nvPr/>
          </p:nvGrpSpPr>
          <p:grpSpPr>
            <a:xfrm>
              <a:off x="4928032" y="2879991"/>
              <a:ext cx="2312112" cy="2250266"/>
              <a:chOff x="4891538" y="2915935"/>
              <a:chExt cx="2312112" cy="2250266"/>
            </a:xfrm>
          </p:grpSpPr>
          <p:grpSp>
            <p:nvGrpSpPr>
              <p:cNvPr id="17" name="Gruppierung 16"/>
              <p:cNvGrpSpPr/>
              <p:nvPr/>
            </p:nvGrpSpPr>
            <p:grpSpPr>
              <a:xfrm>
                <a:off x="4891538" y="2915935"/>
                <a:ext cx="2312112" cy="2250266"/>
                <a:chOff x="4891538" y="2915935"/>
                <a:chExt cx="2312112" cy="2250266"/>
              </a:xfrm>
            </p:grpSpPr>
            <p:pic>
              <p:nvPicPr>
                <p:cNvPr id="14" name="Bild 13" descr="Toothwheel.png"/>
                <p:cNvPicPr>
                  <a:picLocks noChangeAspect="1"/>
                </p:cNvPicPr>
                <p:nvPr/>
              </p:nvPicPr>
              <p:blipFill>
                <a:blip r:embed="rId9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508104" y="3501008"/>
                  <a:ext cx="1080000" cy="1080000"/>
                </a:xfrm>
                <a:prstGeom prst="rect">
                  <a:avLst/>
                </a:prstGeom>
              </p:spPr>
            </p:pic>
            <p:pic>
              <p:nvPicPr>
                <p:cNvPr id="80" name="Bild 79" descr="Toothwheel.png"/>
                <p:cNvPicPr>
                  <a:picLocks noChangeAspect="1"/>
                </p:cNvPicPr>
                <p:nvPr/>
              </p:nvPicPr>
              <p:blipFill>
                <a:blip r:embed="rId10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 rot="19800000">
                  <a:off x="4891538" y="3398658"/>
                  <a:ext cx="720000" cy="720000"/>
                </a:xfrm>
                <a:prstGeom prst="rect">
                  <a:avLst/>
                </a:prstGeom>
              </p:spPr>
            </p:pic>
            <p:pic>
              <p:nvPicPr>
                <p:cNvPr id="81" name="Bild 80" descr="Toothwheel.png"/>
                <p:cNvPicPr>
                  <a:picLocks noChangeAspect="1"/>
                </p:cNvPicPr>
                <p:nvPr/>
              </p:nvPicPr>
              <p:blipFill>
                <a:blip r:embed="rId10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 rot="19800000">
                  <a:off x="6483650" y="3966590"/>
                  <a:ext cx="720000" cy="720000"/>
                </a:xfrm>
                <a:prstGeom prst="rect">
                  <a:avLst/>
                </a:prstGeom>
              </p:spPr>
            </p:pic>
            <p:pic>
              <p:nvPicPr>
                <p:cNvPr id="82" name="Bild 81" descr="Toothwheel.png"/>
                <p:cNvPicPr>
                  <a:picLocks noChangeAspect="1"/>
                </p:cNvPicPr>
                <p:nvPr/>
              </p:nvPicPr>
              <p:blipFill>
                <a:blip r:embed="rId10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 rot="20400000">
                  <a:off x="6021249" y="2915935"/>
                  <a:ext cx="720000" cy="720000"/>
                </a:xfrm>
                <a:prstGeom prst="rect">
                  <a:avLst/>
                </a:prstGeom>
              </p:spPr>
            </p:pic>
            <p:pic>
              <p:nvPicPr>
                <p:cNvPr id="83" name="Bild 82" descr="Toothwheel.png"/>
                <p:cNvPicPr>
                  <a:picLocks noChangeAspect="1"/>
                </p:cNvPicPr>
                <p:nvPr/>
              </p:nvPicPr>
              <p:blipFill>
                <a:blip r:embed="rId10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 rot="20400000">
                  <a:off x="5362129" y="4446201"/>
                  <a:ext cx="720000" cy="720000"/>
                </a:xfrm>
                <a:prstGeom prst="rect">
                  <a:avLst/>
                </a:prstGeom>
              </p:spPr>
            </p:pic>
            <p:sp>
              <p:nvSpPr>
                <p:cNvPr id="16" name="Oval 15"/>
                <p:cNvSpPr/>
                <p:nvPr/>
              </p:nvSpPr>
              <p:spPr bwMode="auto">
                <a:xfrm>
                  <a:off x="5760072" y="3752976"/>
                  <a:ext cx="576064" cy="576064"/>
                </a:xfrm>
                <a:prstGeom prst="ellipse">
                  <a:avLst/>
                </a:prstGeom>
                <a:solidFill>
                  <a:srgbClr val="63B6E8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358775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de-DE" sz="3000" b="0" i="0" u="none" strike="noStrike" cap="none" normalizeH="0" baseline="0">
                    <a:ln>
                      <a:noFill/>
                    </a:ln>
                    <a:solidFill>
                      <a:srgbClr val="0F5494"/>
                    </a:solidFill>
                    <a:effectLst/>
                    <a:latin typeface="Verdana" pitchFamily="34" charset="0"/>
                  </a:endParaRPr>
                </a:p>
              </p:txBody>
            </p:sp>
          </p:grpSp>
          <p:sp>
            <p:nvSpPr>
              <p:cNvPr id="18" name="Textfeld 17"/>
              <p:cNvSpPr txBox="1"/>
              <p:nvPr/>
            </p:nvSpPr>
            <p:spPr>
              <a:xfrm>
                <a:off x="5103145" y="3334245"/>
                <a:ext cx="1889918" cy="10394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3200" b="1" dirty="0">
                    <a:solidFill>
                      <a:schemeClr val="accent2">
                        <a:lumMod val="75000"/>
                      </a:schemeClr>
                    </a:solidFill>
                    <a:latin typeface="Arial"/>
                    <a:cs typeface="Arial"/>
                  </a:rPr>
                  <a:t>EIP</a:t>
                </a:r>
              </a:p>
            </p:txBody>
          </p:sp>
        </p:grpSp>
      </p:grpSp>
      <p:grpSp>
        <p:nvGrpSpPr>
          <p:cNvPr id="27" name="Group 26"/>
          <p:cNvGrpSpPr/>
          <p:nvPr/>
        </p:nvGrpSpPr>
        <p:grpSpPr>
          <a:xfrm>
            <a:off x="3949200" y="244800"/>
            <a:ext cx="1440000" cy="6630663"/>
            <a:chOff x="3949200" y="244800"/>
            <a:chExt cx="1440000" cy="6630663"/>
          </a:xfrm>
        </p:grpSpPr>
        <p:sp>
          <p:nvSpPr>
            <p:cNvPr id="28" name="Rectangle 27"/>
            <p:cNvSpPr/>
            <p:nvPr/>
          </p:nvSpPr>
          <p:spPr>
            <a:xfrm>
              <a:off x="4257000" y="6659563"/>
              <a:ext cx="630000" cy="215900"/>
            </a:xfrm>
            <a:prstGeom prst="rect">
              <a:avLst/>
            </a:prstGeom>
            <a:solidFill>
              <a:srgbClr val="00449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pic>
          <p:nvPicPr>
            <p:cNvPr id="29" name="Picture 1" descr="U:\001 SUBJECT MATTERS\003 SET-Plan\017 EIP SCC - Smart Cities and Communities\Pictures\EC Logo\EN\LOGO CE_Vertical_EN_quadri_LR.png"/>
            <p:cNvPicPr>
              <a:picLocks noChangeAspect="1" noChangeArrowheads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49200" y="244800"/>
              <a:ext cx="1440000" cy="9998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Foliennummernplatzhalter 4"/>
            <p:cNvSpPr txBox="1">
              <a:spLocks/>
            </p:cNvSpPr>
            <p:nvPr/>
          </p:nvSpPr>
          <p:spPr bwMode="auto">
            <a:xfrm>
              <a:off x="4257000" y="6659563"/>
              <a:ext cx="630000" cy="215900"/>
            </a:xfrm>
            <a:prstGeom prst="rect">
              <a:avLst/>
            </a:prstGeom>
            <a:solidFill>
              <a:srgbClr val="004494"/>
            </a:solidFill>
            <a:ln>
              <a:noFill/>
            </a:ln>
            <a:effectLst/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>
              <a:defPPr>
                <a:defRPr lang="en-GB"/>
              </a:defPPr>
              <a:lvl1pPr algn="r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0F5494"/>
                  </a:solidFill>
                  <a:latin typeface="Verdana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0F5494"/>
                  </a:solidFill>
                  <a:latin typeface="Verdana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0F5494"/>
                  </a:solidFill>
                  <a:latin typeface="Verdana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0F5494"/>
                  </a:solidFill>
                  <a:latin typeface="Verdan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3000" kern="1200">
                  <a:solidFill>
                    <a:srgbClr val="0F5494"/>
                  </a:solidFill>
                  <a:latin typeface="Verdan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3000" kern="1200">
                  <a:solidFill>
                    <a:srgbClr val="0F5494"/>
                  </a:solidFill>
                  <a:latin typeface="Verdan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3000" kern="1200">
                  <a:solidFill>
                    <a:srgbClr val="0F5494"/>
                  </a:solidFill>
                  <a:latin typeface="Verdan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3000" kern="1200">
                  <a:solidFill>
                    <a:srgbClr val="0F5494"/>
                  </a:solidFill>
                  <a:latin typeface="Verdana" pitchFamily="34" charset="0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fld id="{7550DAC1-3237-4742-8D5C-705167448467}" type="slidenum">
                <a:rPr lang="en-GB" smtClean="0">
                  <a:solidFill>
                    <a:schemeClr val="bg1"/>
                  </a:solidFill>
                </a:rPr>
                <a:pPr algn="ctr">
                  <a:defRPr/>
                </a:pPr>
                <a:t>14</a:t>
              </a:fld>
              <a:endParaRPr lang="en-GB" dirty="0">
                <a:solidFill>
                  <a:schemeClr val="bg1"/>
                </a:solidFill>
              </a:endParaRPr>
            </a:p>
          </p:txBody>
        </p:sp>
      </p:grpSp>
      <p:sp>
        <p:nvSpPr>
          <p:cNvPr id="150" name="Rechteck 86"/>
          <p:cNvSpPr/>
          <p:nvPr/>
        </p:nvSpPr>
        <p:spPr bwMode="auto">
          <a:xfrm>
            <a:off x="5076056" y="1388150"/>
            <a:ext cx="2098050" cy="721700"/>
          </a:xfrm>
          <a:prstGeom prst="rect">
            <a:avLst/>
          </a:prstGeom>
          <a:gradFill>
            <a:gsLst>
              <a:gs pos="0">
                <a:schemeClr val="bg1">
                  <a:alpha val="90000"/>
                </a:schemeClr>
              </a:gs>
              <a:gs pos="100000">
                <a:schemeClr val="bg1">
                  <a:alpha val="0"/>
                </a:schemeClr>
              </a:gs>
              <a:gs pos="35000">
                <a:schemeClr val="bg1">
                  <a:alpha val="90000"/>
                </a:schemeClr>
              </a:gs>
            </a:gsLst>
            <a:lin ang="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5400000" algn="ctr" rotWithShape="0">
              <a:schemeClr val="bg1"/>
            </a:outerShdw>
          </a:effectLst>
          <a:extLst/>
        </p:spPr>
        <p:txBody>
          <a:bodyPr vert="horz" wrap="square" lIns="144000" tIns="144000" rIns="144000" bIns="144000" numCol="1" rtlCol="0" anchor="ctr" anchorCtr="0" compatLnSpc="1">
            <a:prstTxWarp prst="textNoShape">
              <a:avLst/>
            </a:prstTxWarp>
            <a:spAutoFit/>
            <a:scene3d>
              <a:camera prst="orthographicFront"/>
              <a:lightRig rig="threePt" dir="t"/>
            </a:scene3d>
            <a:sp3d extrusionH="57150">
              <a:extrusionClr>
                <a:schemeClr val="bg1"/>
              </a:extrusionClr>
            </a:sp3d>
          </a:bodyPr>
          <a:lstStyle/>
          <a:p>
            <a:pPr>
              <a:spcBef>
                <a:spcPts val="0"/>
              </a:spcBef>
            </a:pPr>
            <a:r>
              <a:rPr lang="de-DE" sz="2200" b="1" dirty="0" err="1">
                <a:latin typeface="Arial"/>
                <a:cs typeface="Arial"/>
              </a:rPr>
              <a:t>Citizen</a:t>
            </a:r>
            <a:r>
              <a:rPr lang="de-DE" sz="2200" b="1" dirty="0">
                <a:latin typeface="Arial"/>
                <a:cs typeface="Arial"/>
              </a:rPr>
              <a:t> </a:t>
            </a:r>
            <a:r>
              <a:rPr lang="de-DE" sz="2200" b="1" dirty="0" err="1">
                <a:latin typeface="Arial"/>
                <a:cs typeface="Arial"/>
              </a:rPr>
              <a:t>focus</a:t>
            </a:r>
            <a:endParaRPr lang="de-DE" sz="2200" b="1" dirty="0">
              <a:latin typeface="Arial"/>
              <a:cs typeface="Arial"/>
            </a:endParaRPr>
          </a:p>
          <a:p>
            <a:pPr>
              <a:spcBef>
                <a:spcPts val="0"/>
              </a:spcBef>
            </a:pPr>
            <a:endParaRPr lang="de-DE" sz="600" b="1" dirty="0">
              <a:latin typeface="Arial"/>
              <a:cs typeface="Arial"/>
            </a:endParaRPr>
          </a:p>
        </p:txBody>
      </p:sp>
      <p:sp>
        <p:nvSpPr>
          <p:cNvPr id="31" name="Rechteck 86"/>
          <p:cNvSpPr/>
          <p:nvPr/>
        </p:nvSpPr>
        <p:spPr bwMode="auto">
          <a:xfrm>
            <a:off x="5076056" y="3223262"/>
            <a:ext cx="3525844" cy="1091032"/>
          </a:xfrm>
          <a:prstGeom prst="rect">
            <a:avLst/>
          </a:prstGeom>
          <a:gradFill>
            <a:gsLst>
              <a:gs pos="0">
                <a:schemeClr val="bg1">
                  <a:alpha val="90000"/>
                </a:schemeClr>
              </a:gs>
              <a:gs pos="100000">
                <a:schemeClr val="bg1">
                  <a:alpha val="0"/>
                </a:schemeClr>
              </a:gs>
              <a:gs pos="35000">
                <a:schemeClr val="bg1">
                  <a:alpha val="90000"/>
                </a:schemeClr>
              </a:gs>
            </a:gsLst>
            <a:lin ang="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5400000" algn="ctr" rotWithShape="0">
              <a:schemeClr val="bg1"/>
            </a:outerShdw>
          </a:effectLst>
          <a:extLst/>
        </p:spPr>
        <p:txBody>
          <a:bodyPr vert="horz" wrap="square" lIns="144000" tIns="144000" rIns="144000" bIns="144000" numCol="1" rtlCol="0" anchor="ctr" anchorCtr="0" compatLnSpc="1">
            <a:prstTxWarp prst="textNoShape">
              <a:avLst/>
            </a:prstTxWarp>
            <a:spAutoFit/>
            <a:scene3d>
              <a:camera prst="orthographicFront"/>
              <a:lightRig rig="threePt" dir="t"/>
            </a:scene3d>
            <a:sp3d extrusionH="57150">
              <a:extrusionClr>
                <a:schemeClr val="bg1"/>
              </a:extrusionClr>
            </a:sp3d>
          </a:bodyPr>
          <a:lstStyle/>
          <a:p>
            <a:pPr>
              <a:spcBef>
                <a:spcPts val="0"/>
              </a:spcBef>
            </a:pPr>
            <a:r>
              <a:rPr lang="de-DE" sz="2200" b="1" dirty="0" err="1">
                <a:solidFill>
                  <a:srgbClr val="2D5EC1"/>
                </a:solidFill>
                <a:latin typeface="Arial"/>
                <a:cs typeface="Arial"/>
              </a:rPr>
              <a:t>Sustainable</a:t>
            </a:r>
            <a:r>
              <a:rPr lang="de-DE" sz="2200" b="1" dirty="0">
                <a:solidFill>
                  <a:srgbClr val="2D5EC1"/>
                </a:solidFill>
                <a:latin typeface="Arial"/>
                <a:cs typeface="Arial"/>
              </a:rPr>
              <a:t> </a:t>
            </a:r>
            <a:r>
              <a:rPr lang="de-DE" sz="2200" b="1" dirty="0" err="1">
                <a:solidFill>
                  <a:srgbClr val="2D5EC1"/>
                </a:solidFill>
                <a:latin typeface="Arial"/>
                <a:cs typeface="Arial"/>
              </a:rPr>
              <a:t>districts</a:t>
            </a:r>
            <a:r>
              <a:rPr lang="de-DE" sz="2200" b="1" dirty="0">
                <a:solidFill>
                  <a:srgbClr val="2D5EC1"/>
                </a:solidFill>
                <a:latin typeface="Arial"/>
                <a:cs typeface="Arial"/>
              </a:rPr>
              <a:t> </a:t>
            </a:r>
            <a:r>
              <a:rPr lang="de-DE" sz="2200" b="1" dirty="0" err="1">
                <a:solidFill>
                  <a:srgbClr val="2D5EC1"/>
                </a:solidFill>
                <a:latin typeface="Arial"/>
                <a:cs typeface="Arial"/>
              </a:rPr>
              <a:t>and</a:t>
            </a:r>
            <a:r>
              <a:rPr lang="de-DE" sz="2200" b="1" dirty="0">
                <a:solidFill>
                  <a:srgbClr val="2D5EC1"/>
                </a:solidFill>
                <a:latin typeface="Arial"/>
                <a:cs typeface="Arial"/>
              </a:rPr>
              <a:t> </a:t>
            </a:r>
            <a:r>
              <a:rPr lang="de-DE" sz="2200" b="1" dirty="0" err="1">
                <a:solidFill>
                  <a:srgbClr val="2D5EC1"/>
                </a:solidFill>
                <a:latin typeface="Arial"/>
                <a:cs typeface="Arial"/>
              </a:rPr>
              <a:t>built</a:t>
            </a:r>
            <a:r>
              <a:rPr lang="de-DE" sz="2200" b="1" dirty="0">
                <a:solidFill>
                  <a:srgbClr val="2D5EC1"/>
                </a:solidFill>
                <a:latin typeface="Arial"/>
                <a:cs typeface="Arial"/>
              </a:rPr>
              <a:t> </a:t>
            </a:r>
            <a:r>
              <a:rPr lang="de-DE" sz="2200" b="1" dirty="0" err="1">
                <a:solidFill>
                  <a:srgbClr val="2D5EC1"/>
                </a:solidFill>
                <a:latin typeface="Arial"/>
                <a:cs typeface="Arial"/>
              </a:rPr>
              <a:t>environment</a:t>
            </a:r>
            <a:endParaRPr lang="de-DE" sz="2200" b="1" dirty="0">
              <a:solidFill>
                <a:srgbClr val="2D5EC1"/>
              </a:solidFill>
              <a:latin typeface="Arial"/>
              <a:cs typeface="Arial"/>
            </a:endParaRPr>
          </a:p>
          <a:p>
            <a:pPr>
              <a:spcBef>
                <a:spcPts val="0"/>
              </a:spcBef>
            </a:pPr>
            <a:endParaRPr lang="de-DE" sz="800" b="1" dirty="0">
              <a:solidFill>
                <a:srgbClr val="2D5EC1"/>
              </a:solidFill>
              <a:latin typeface="Arial"/>
              <a:cs typeface="Arial"/>
            </a:endParaRPr>
          </a:p>
        </p:txBody>
      </p:sp>
      <p:sp>
        <p:nvSpPr>
          <p:cNvPr id="2" name="Right Arrow 1"/>
          <p:cNvSpPr/>
          <p:nvPr/>
        </p:nvSpPr>
        <p:spPr bwMode="auto">
          <a:xfrm>
            <a:off x="4236444" y="1627842"/>
            <a:ext cx="522382" cy="242316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587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3000" b="0" i="0" u="none" strike="noStrike" cap="none" normalizeH="0" baseline="0" dirty="0">
              <a:ln>
                <a:noFill/>
              </a:ln>
              <a:solidFill>
                <a:srgbClr val="0F5494"/>
              </a:solidFill>
              <a:effectLst/>
              <a:latin typeface="Verdana" pitchFamily="34" charset="0"/>
            </a:endParaRPr>
          </a:p>
        </p:txBody>
      </p:sp>
      <p:sp>
        <p:nvSpPr>
          <p:cNvPr id="32" name="Right Arrow 31"/>
          <p:cNvSpPr/>
          <p:nvPr/>
        </p:nvSpPr>
        <p:spPr bwMode="auto">
          <a:xfrm>
            <a:off x="4269622" y="3626820"/>
            <a:ext cx="489204" cy="242316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587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3000" b="0" i="0" u="none" strike="noStrike" cap="none" normalizeH="0" baseline="0">
              <a:ln>
                <a:noFill/>
              </a:ln>
              <a:solidFill>
                <a:srgbClr val="0F5494"/>
              </a:solidFill>
              <a:effectLst/>
              <a:latin typeface="Verdana" pitchFamily="34" charset="0"/>
            </a:endParaRPr>
          </a:p>
        </p:txBody>
      </p:sp>
      <p:sp>
        <p:nvSpPr>
          <p:cNvPr id="33" name="Rechteck 86"/>
          <p:cNvSpPr/>
          <p:nvPr/>
        </p:nvSpPr>
        <p:spPr bwMode="auto">
          <a:xfrm>
            <a:off x="5109603" y="2098400"/>
            <a:ext cx="3492297" cy="1091032"/>
          </a:xfrm>
          <a:prstGeom prst="rect">
            <a:avLst/>
          </a:prstGeom>
          <a:gradFill>
            <a:gsLst>
              <a:gs pos="0">
                <a:schemeClr val="bg1">
                  <a:alpha val="90000"/>
                </a:schemeClr>
              </a:gs>
              <a:gs pos="100000">
                <a:schemeClr val="bg1">
                  <a:alpha val="0"/>
                </a:schemeClr>
              </a:gs>
              <a:gs pos="35000">
                <a:schemeClr val="bg1">
                  <a:alpha val="90000"/>
                </a:schemeClr>
              </a:gs>
            </a:gsLst>
            <a:lin ang="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5400000" algn="ctr" rotWithShape="0">
              <a:schemeClr val="bg1"/>
            </a:outerShdw>
          </a:effectLst>
          <a:extLst/>
        </p:spPr>
        <p:txBody>
          <a:bodyPr vert="horz" wrap="square" lIns="144000" tIns="144000" rIns="144000" bIns="144000" numCol="1" rtlCol="0" anchor="ctr" anchorCtr="0" compatLnSpc="1">
            <a:prstTxWarp prst="textNoShape">
              <a:avLst/>
            </a:prstTxWarp>
            <a:spAutoFit/>
            <a:scene3d>
              <a:camera prst="orthographicFront"/>
              <a:lightRig rig="threePt" dir="t"/>
            </a:scene3d>
            <a:sp3d extrusionH="57150">
              <a:extrusionClr>
                <a:schemeClr val="bg1"/>
              </a:extrusionClr>
            </a:sp3d>
          </a:bodyPr>
          <a:lstStyle/>
          <a:p>
            <a:pPr>
              <a:spcBef>
                <a:spcPts val="0"/>
              </a:spcBef>
            </a:pPr>
            <a:r>
              <a:rPr lang="de-DE" sz="2200" b="1" dirty="0" err="1">
                <a:latin typeface="Arial"/>
                <a:cs typeface="Arial"/>
              </a:rPr>
              <a:t>Policy</a:t>
            </a:r>
            <a:r>
              <a:rPr lang="de-DE" sz="2200" b="1" dirty="0">
                <a:latin typeface="Arial"/>
                <a:cs typeface="Arial"/>
              </a:rPr>
              <a:t> </a:t>
            </a:r>
            <a:r>
              <a:rPr lang="de-DE" sz="2200" b="1" dirty="0" err="1">
                <a:latin typeface="Arial"/>
                <a:cs typeface="Arial"/>
              </a:rPr>
              <a:t>and</a:t>
            </a:r>
            <a:r>
              <a:rPr lang="de-DE" sz="2200" b="1" dirty="0">
                <a:latin typeface="Arial"/>
                <a:cs typeface="Arial"/>
              </a:rPr>
              <a:t> </a:t>
            </a:r>
            <a:r>
              <a:rPr lang="de-DE" sz="2200" b="1" dirty="0" err="1">
                <a:latin typeface="Arial"/>
                <a:cs typeface="Arial"/>
              </a:rPr>
              <a:t>regulations</a:t>
            </a:r>
            <a:r>
              <a:rPr lang="de-DE" sz="2200" b="1" dirty="0">
                <a:latin typeface="Arial"/>
                <a:cs typeface="Arial"/>
              </a:rPr>
              <a:t>/ </a:t>
            </a:r>
            <a:r>
              <a:rPr lang="de-DE" sz="2200" b="1" dirty="0" err="1">
                <a:latin typeface="Arial"/>
                <a:cs typeface="Arial"/>
              </a:rPr>
              <a:t>integrated</a:t>
            </a:r>
            <a:r>
              <a:rPr lang="de-DE" sz="2200" b="1" dirty="0">
                <a:latin typeface="Arial"/>
                <a:cs typeface="Arial"/>
              </a:rPr>
              <a:t> </a:t>
            </a:r>
            <a:r>
              <a:rPr lang="de-DE" sz="2200" b="1" dirty="0" err="1">
                <a:latin typeface="Arial"/>
                <a:cs typeface="Arial"/>
              </a:rPr>
              <a:t>planning</a:t>
            </a:r>
            <a:endParaRPr lang="de-DE" sz="2200" b="1" dirty="0">
              <a:latin typeface="Arial"/>
              <a:cs typeface="Arial"/>
            </a:endParaRPr>
          </a:p>
          <a:p>
            <a:pPr>
              <a:spcBef>
                <a:spcPts val="0"/>
              </a:spcBef>
            </a:pPr>
            <a:endParaRPr lang="de-DE" sz="800" b="1" dirty="0">
              <a:latin typeface="Arial"/>
              <a:cs typeface="Arial"/>
            </a:endParaRPr>
          </a:p>
        </p:txBody>
      </p:sp>
      <p:sp>
        <p:nvSpPr>
          <p:cNvPr id="34" name="Right Arrow 33"/>
          <p:cNvSpPr/>
          <p:nvPr/>
        </p:nvSpPr>
        <p:spPr bwMode="auto">
          <a:xfrm>
            <a:off x="4263623" y="2522758"/>
            <a:ext cx="489204" cy="242316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587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3000" b="0" i="0" u="none" strike="noStrike" cap="none" normalizeH="0" baseline="0">
              <a:ln>
                <a:noFill/>
              </a:ln>
              <a:solidFill>
                <a:srgbClr val="0F5494"/>
              </a:solidFill>
              <a:effectLst/>
              <a:latin typeface="Verdana" pitchFamily="34" charset="0"/>
            </a:endParaRPr>
          </a:p>
        </p:txBody>
      </p:sp>
      <p:sp>
        <p:nvSpPr>
          <p:cNvPr id="35" name="Title 1"/>
          <p:cNvSpPr txBox="1">
            <a:spLocks/>
          </p:cNvSpPr>
          <p:nvPr/>
        </p:nvSpPr>
        <p:spPr bwMode="auto">
          <a:xfrm>
            <a:off x="-324544" y="2332"/>
            <a:ext cx="9361040" cy="93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3587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+mj-lt"/>
                <a:ea typeface="+mj-ea"/>
                <a:cs typeface="+mj-cs"/>
              </a:defRPr>
            </a:lvl1pPr>
            <a:lvl2pPr marL="3587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2pPr>
            <a:lvl3pPr marL="3587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3pPr>
            <a:lvl4pPr marL="3587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4pPr>
            <a:lvl5pPr marL="3587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5pPr>
            <a:lvl6pPr marL="8159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6pPr>
            <a:lvl7pPr marL="12731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7pPr>
            <a:lvl8pPr marL="17303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8pPr>
            <a:lvl9pPr marL="21875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9pPr>
          </a:lstStyle>
          <a:p>
            <a:endParaRPr lang="en-GB" kern="0" dirty="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220072" y="4290725"/>
            <a:ext cx="352408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0"/>
              </a:spcBef>
            </a:pPr>
            <a:r>
              <a:rPr lang="de-DE" sz="2200" b="1" dirty="0">
                <a:latin typeface="Arial"/>
                <a:cs typeface="Arial"/>
              </a:rPr>
              <a:t>Business </a:t>
            </a:r>
            <a:r>
              <a:rPr lang="de-DE" sz="2200" b="1" dirty="0" err="1">
                <a:latin typeface="Arial"/>
                <a:cs typeface="Arial"/>
              </a:rPr>
              <a:t>models</a:t>
            </a:r>
            <a:r>
              <a:rPr lang="de-DE" sz="2200" b="1" dirty="0">
                <a:latin typeface="Arial"/>
                <a:cs typeface="Arial"/>
              </a:rPr>
              <a:t>, </a:t>
            </a:r>
            <a:r>
              <a:rPr lang="de-DE" sz="2200" b="1" dirty="0" err="1">
                <a:latin typeface="Arial"/>
                <a:cs typeface="Arial"/>
              </a:rPr>
              <a:t>finance</a:t>
            </a:r>
            <a:r>
              <a:rPr lang="de-DE" sz="2200" b="1" dirty="0">
                <a:latin typeface="Arial"/>
                <a:cs typeface="Arial"/>
              </a:rPr>
              <a:t> &amp; </a:t>
            </a:r>
            <a:r>
              <a:rPr lang="de-DE" sz="2200" b="1" dirty="0" err="1">
                <a:latin typeface="Arial"/>
                <a:cs typeface="Arial"/>
              </a:rPr>
              <a:t>procurement</a:t>
            </a:r>
            <a:endParaRPr lang="de-DE" sz="2200" b="1" dirty="0">
              <a:latin typeface="Arial"/>
              <a:cs typeface="Arial"/>
            </a:endParaRPr>
          </a:p>
        </p:txBody>
      </p:sp>
      <p:sp>
        <p:nvSpPr>
          <p:cNvPr id="36" name="Right Arrow 35"/>
          <p:cNvSpPr/>
          <p:nvPr/>
        </p:nvSpPr>
        <p:spPr bwMode="auto">
          <a:xfrm>
            <a:off x="4327398" y="4497970"/>
            <a:ext cx="489204" cy="242316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587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3000" b="0" i="0" u="none" strike="noStrike" cap="none" normalizeH="0" baseline="0">
              <a:ln>
                <a:noFill/>
              </a:ln>
              <a:solidFill>
                <a:srgbClr val="0F5494"/>
              </a:solidFill>
              <a:effectLst/>
              <a:latin typeface="Verdana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256517" y="5178662"/>
            <a:ext cx="385985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200" b="1" dirty="0">
                <a:latin typeface="Arial"/>
                <a:cs typeface="Arial"/>
              </a:rPr>
              <a:t>Integrated </a:t>
            </a:r>
            <a:r>
              <a:rPr lang="de-DE" sz="2200" b="1" dirty="0" err="1">
                <a:latin typeface="Arial"/>
                <a:cs typeface="Arial"/>
              </a:rPr>
              <a:t>infrastructures</a:t>
            </a:r>
            <a:r>
              <a:rPr lang="de-DE" sz="2200" b="1" dirty="0">
                <a:latin typeface="Arial"/>
                <a:cs typeface="Arial"/>
              </a:rPr>
              <a:t> </a:t>
            </a:r>
            <a:r>
              <a:rPr lang="de-DE" sz="2200" b="1" dirty="0" err="1">
                <a:latin typeface="Arial"/>
                <a:cs typeface="Arial"/>
              </a:rPr>
              <a:t>and</a:t>
            </a:r>
            <a:r>
              <a:rPr lang="de-DE" sz="2200" b="1" dirty="0">
                <a:latin typeface="Arial"/>
                <a:cs typeface="Arial"/>
              </a:rPr>
              <a:t> </a:t>
            </a:r>
            <a:r>
              <a:rPr lang="de-DE" sz="2200" b="1" dirty="0" err="1">
                <a:latin typeface="Arial"/>
                <a:cs typeface="Arial"/>
              </a:rPr>
              <a:t>processes</a:t>
            </a:r>
            <a:r>
              <a:rPr lang="de-DE" sz="2200" b="1" dirty="0">
                <a:latin typeface="Arial"/>
                <a:cs typeface="Arial"/>
              </a:rPr>
              <a:t> </a:t>
            </a:r>
            <a:endParaRPr lang="en-GB" dirty="0"/>
          </a:p>
        </p:txBody>
      </p:sp>
      <p:sp>
        <p:nvSpPr>
          <p:cNvPr id="37" name="Right Arrow 36"/>
          <p:cNvSpPr/>
          <p:nvPr/>
        </p:nvSpPr>
        <p:spPr bwMode="auto">
          <a:xfrm>
            <a:off x="4355976" y="5278668"/>
            <a:ext cx="489204" cy="242316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587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3000" b="0" i="0" u="none" strike="noStrike" cap="none" normalizeH="0" baseline="0">
              <a:ln>
                <a:noFill/>
              </a:ln>
              <a:solidFill>
                <a:srgbClr val="0F5494"/>
              </a:solidFill>
              <a:effectLst/>
              <a:latin typeface="Verdana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187005" y="6093296"/>
            <a:ext cx="3797835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ts val="0"/>
              </a:spcBef>
            </a:pPr>
            <a:r>
              <a:rPr lang="de-DE" sz="2200" b="1" dirty="0" err="1">
                <a:latin typeface="Arial"/>
                <a:cs typeface="Arial"/>
              </a:rPr>
              <a:t>Sustainable</a:t>
            </a:r>
            <a:r>
              <a:rPr lang="de-DE" sz="2200" b="1" dirty="0">
                <a:latin typeface="Arial"/>
                <a:cs typeface="Arial"/>
              </a:rPr>
              <a:t> urban </a:t>
            </a:r>
            <a:r>
              <a:rPr lang="de-DE" sz="2200" b="1" dirty="0" err="1">
                <a:latin typeface="Arial"/>
                <a:cs typeface="Arial"/>
              </a:rPr>
              <a:t>mobility</a:t>
            </a:r>
            <a:endParaRPr lang="de-DE" sz="2200" b="1" dirty="0">
              <a:latin typeface="Arial"/>
              <a:cs typeface="Arial"/>
            </a:endParaRPr>
          </a:p>
        </p:txBody>
      </p:sp>
      <p:sp>
        <p:nvSpPr>
          <p:cNvPr id="38" name="Right Arrow 37"/>
          <p:cNvSpPr/>
          <p:nvPr/>
        </p:nvSpPr>
        <p:spPr bwMode="auto">
          <a:xfrm>
            <a:off x="4374923" y="6215864"/>
            <a:ext cx="489204" cy="242316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587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3000" b="0" i="0" u="none" strike="noStrike" cap="none" normalizeH="0" baseline="0">
              <a:ln>
                <a:noFill/>
              </a:ln>
              <a:solidFill>
                <a:srgbClr val="0F5494"/>
              </a:solidFill>
              <a:effectLst/>
              <a:latin typeface="Verdana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348387" y="1568651"/>
            <a:ext cx="2842445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ts val="0"/>
              </a:spcBef>
            </a:pPr>
            <a:r>
              <a:rPr lang="de-DE" sz="2800" b="1" dirty="0">
                <a:solidFill>
                  <a:srgbClr val="00B050"/>
                </a:solidFill>
                <a:latin typeface="Arial"/>
                <a:cs typeface="Arial"/>
              </a:rPr>
              <a:t>The 6 </a:t>
            </a:r>
            <a:r>
              <a:rPr lang="de-DE" sz="2800" b="1" dirty="0" smtClean="0">
                <a:solidFill>
                  <a:srgbClr val="00B050"/>
                </a:solidFill>
                <a:latin typeface="Arial"/>
                <a:cs typeface="Arial"/>
              </a:rPr>
              <a:t> EIP-SCC</a:t>
            </a:r>
          </a:p>
          <a:p>
            <a:pPr lvl="0">
              <a:spcBef>
                <a:spcPts val="0"/>
              </a:spcBef>
            </a:pPr>
            <a:r>
              <a:rPr lang="de-DE" sz="2800" b="1" dirty="0" smtClean="0">
                <a:solidFill>
                  <a:srgbClr val="00B050"/>
                </a:solidFill>
                <a:latin typeface="Arial"/>
                <a:cs typeface="Arial"/>
              </a:rPr>
              <a:t>Action </a:t>
            </a:r>
            <a:r>
              <a:rPr lang="de-DE" sz="2800" b="1" dirty="0">
                <a:solidFill>
                  <a:srgbClr val="00B050"/>
                </a:solidFill>
                <a:latin typeface="Arial"/>
                <a:cs typeface="Arial"/>
              </a:rPr>
              <a:t>Clusters</a:t>
            </a:r>
          </a:p>
        </p:txBody>
      </p:sp>
    </p:spTree>
    <p:extLst>
      <p:ext uri="{BB962C8B-B14F-4D97-AF65-F5344CB8AC3E}">
        <p14:creationId xmlns:p14="http://schemas.microsoft.com/office/powerpoint/2010/main" val="3651152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ight Arrow 5"/>
          <p:cNvSpPr/>
          <p:nvPr/>
        </p:nvSpPr>
        <p:spPr bwMode="auto">
          <a:xfrm>
            <a:off x="5292080" y="5121421"/>
            <a:ext cx="1944216" cy="899867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587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3000" b="0" i="0" u="none" strike="noStrike" cap="none" normalizeH="0" baseline="0" smtClean="0">
              <a:ln>
                <a:noFill/>
              </a:ln>
              <a:solidFill>
                <a:srgbClr val="0F5494"/>
              </a:solidFill>
              <a:effectLst/>
              <a:latin typeface="Verdana" pitchFamily="34" charset="0"/>
            </a:endParaRPr>
          </a:p>
        </p:txBody>
      </p:sp>
      <p:pic>
        <p:nvPicPr>
          <p:cNvPr id="2" name="Bild 1" descr="1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79984"/>
            <a:ext cx="9900592" cy="6918925"/>
          </a:xfrm>
          <a:prstGeom prst="rect">
            <a:avLst/>
          </a:prstGeom>
        </p:spPr>
      </p:pic>
      <p:sp>
        <p:nvSpPr>
          <p:cNvPr id="69" name="Rechteck 68"/>
          <p:cNvSpPr/>
          <p:nvPr/>
        </p:nvSpPr>
        <p:spPr bwMode="auto">
          <a:xfrm>
            <a:off x="0" y="1412776"/>
            <a:ext cx="9144000" cy="721700"/>
          </a:xfrm>
          <a:prstGeom prst="rect">
            <a:avLst/>
          </a:prstGeom>
          <a:gradFill>
            <a:gsLst>
              <a:gs pos="0">
                <a:schemeClr val="bg1">
                  <a:alpha val="90000"/>
                </a:schemeClr>
              </a:gs>
              <a:gs pos="100000">
                <a:schemeClr val="bg1">
                  <a:alpha val="0"/>
                </a:schemeClr>
              </a:gs>
              <a:gs pos="5000">
                <a:schemeClr val="bg1">
                  <a:alpha val="90000"/>
                </a:schemeClr>
              </a:gs>
            </a:gsLst>
            <a:lin ang="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44000" tIns="144000" rIns="144000" bIns="144000" numCol="1" rtlCol="0" anchor="ctr" anchorCtr="0" compatLnSpc="1">
            <a:prstTxWarp prst="textNoShape">
              <a:avLst/>
            </a:prstTxWarp>
            <a:spAutoFit/>
          </a:bodyPr>
          <a:lstStyle/>
          <a:p>
            <a:pPr>
              <a:spcBef>
                <a:spcPts val="0"/>
              </a:spcBef>
            </a:pPr>
            <a:r>
              <a:rPr lang="de-DE" sz="2800" b="1" dirty="0" smtClean="0">
                <a:latin typeface="Arial"/>
                <a:cs typeface="Arial"/>
              </a:rPr>
              <a:t>General </a:t>
            </a:r>
            <a:r>
              <a:rPr lang="de-DE" sz="2800" b="1" dirty="0" err="1" smtClean="0">
                <a:latin typeface="Arial"/>
                <a:cs typeface="Arial"/>
              </a:rPr>
              <a:t>roadmap</a:t>
            </a:r>
            <a:endParaRPr lang="de-DE" sz="2800" b="1" dirty="0" smtClean="0">
              <a:latin typeface="Arial"/>
              <a:cs typeface="Arial"/>
            </a:endParaRPr>
          </a:p>
        </p:txBody>
      </p:sp>
      <p:sp>
        <p:nvSpPr>
          <p:cNvPr id="86" name="Rectangle 85"/>
          <p:cNvSpPr/>
          <p:nvPr/>
        </p:nvSpPr>
        <p:spPr bwMode="auto">
          <a:xfrm>
            <a:off x="0" y="0"/>
            <a:ext cx="9144000" cy="957263"/>
          </a:xfrm>
          <a:prstGeom prst="rect">
            <a:avLst/>
          </a:prstGeom>
          <a:solidFill>
            <a:srgbClr val="0F54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4" name="Rechteck 3"/>
          <p:cNvSpPr/>
          <p:nvPr/>
        </p:nvSpPr>
        <p:spPr bwMode="auto">
          <a:xfrm>
            <a:off x="107504" y="5374262"/>
            <a:ext cx="1296144" cy="719034"/>
          </a:xfrm>
          <a:prstGeom prst="rect">
            <a:avLst/>
          </a:prstGeom>
          <a:solidFill>
            <a:srgbClr val="3399FF">
              <a:alpha val="8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36000" tIns="36000" rIns="36000" bIns="3600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de-DE" sz="1400" dirty="0" err="1" smtClean="0">
                <a:solidFill>
                  <a:srgbClr val="FFFFFF"/>
                </a:solidFill>
                <a:latin typeface="Arial"/>
                <a:cs typeface="Arial"/>
              </a:rPr>
              <a:t>Fragmented</a:t>
            </a:r>
            <a:r>
              <a:rPr lang="de-DE" sz="1400" dirty="0" smtClean="0">
                <a:solidFill>
                  <a:srgbClr val="FFFFFF"/>
                </a:solidFill>
                <a:latin typeface="Arial"/>
                <a:cs typeface="Arial"/>
              </a:rPr>
              <a:t> Smart Cities </a:t>
            </a:r>
            <a:r>
              <a:rPr lang="de-DE" sz="1400" dirty="0" err="1" smtClean="0">
                <a:solidFill>
                  <a:srgbClr val="FFFFFF"/>
                </a:solidFill>
                <a:latin typeface="Arial"/>
                <a:cs typeface="Arial"/>
              </a:rPr>
              <a:t>market</a:t>
            </a:r>
            <a:endParaRPr lang="de-DE" sz="1400" dirty="0" smtClean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91" name="Rechteck 90"/>
          <p:cNvSpPr/>
          <p:nvPr/>
        </p:nvSpPr>
        <p:spPr bwMode="auto">
          <a:xfrm>
            <a:off x="1547664" y="4869626"/>
            <a:ext cx="1008112" cy="503590"/>
          </a:xfrm>
          <a:prstGeom prst="rect">
            <a:avLst/>
          </a:prstGeom>
          <a:solidFill>
            <a:srgbClr val="3399FF">
              <a:alpha val="8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36000" tIns="36000" rIns="36000" bIns="3600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de-DE" sz="1400" dirty="0" smtClean="0">
                <a:solidFill>
                  <a:srgbClr val="FFFFFF"/>
                </a:solidFill>
                <a:latin typeface="Arial"/>
                <a:cs typeface="Arial"/>
              </a:rPr>
              <a:t>Gap</a:t>
            </a:r>
          </a:p>
          <a:p>
            <a:pPr algn="ctr"/>
            <a:r>
              <a:rPr lang="de-DE" sz="1400" dirty="0" err="1" smtClean="0">
                <a:solidFill>
                  <a:srgbClr val="FFFFFF"/>
                </a:solidFill>
                <a:latin typeface="Arial"/>
                <a:cs typeface="Arial"/>
              </a:rPr>
              <a:t>analysis</a:t>
            </a:r>
            <a:endParaRPr lang="de-DE" sz="1400" dirty="0" smtClean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92" name="Rechteck 91"/>
          <p:cNvSpPr/>
          <p:nvPr/>
        </p:nvSpPr>
        <p:spPr bwMode="auto">
          <a:xfrm>
            <a:off x="2123728" y="4006110"/>
            <a:ext cx="1512168" cy="719034"/>
          </a:xfrm>
          <a:prstGeom prst="rect">
            <a:avLst/>
          </a:prstGeom>
          <a:solidFill>
            <a:srgbClr val="3399FF">
              <a:alpha val="8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36000" tIns="36000" rIns="36000" bIns="3600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de-DE" sz="1400" dirty="0" smtClean="0">
                <a:solidFill>
                  <a:srgbClr val="FFFFFF"/>
                </a:solidFill>
                <a:latin typeface="Arial"/>
                <a:cs typeface="Arial"/>
              </a:rPr>
              <a:t>Strategic Implementation Plan</a:t>
            </a:r>
          </a:p>
        </p:txBody>
      </p:sp>
      <p:sp>
        <p:nvSpPr>
          <p:cNvPr id="93" name="Rechteck 92"/>
          <p:cNvSpPr/>
          <p:nvPr/>
        </p:nvSpPr>
        <p:spPr bwMode="auto">
          <a:xfrm>
            <a:off x="3707904" y="3250316"/>
            <a:ext cx="1296144" cy="719034"/>
          </a:xfrm>
          <a:prstGeom prst="rect">
            <a:avLst/>
          </a:prstGeom>
          <a:solidFill>
            <a:srgbClr val="3399FF">
              <a:alpha val="8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36000" tIns="36000" rIns="36000" bIns="3600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de-DE" sz="1400" dirty="0" smtClean="0">
                <a:solidFill>
                  <a:srgbClr val="FFFFFF"/>
                </a:solidFill>
                <a:latin typeface="Arial"/>
                <a:cs typeface="Arial"/>
              </a:rPr>
              <a:t>4000 </a:t>
            </a:r>
            <a:r>
              <a:rPr lang="de-DE" sz="1400" dirty="0" err="1">
                <a:solidFill>
                  <a:srgbClr val="FFFFFF"/>
                </a:solidFill>
                <a:latin typeface="Arial"/>
                <a:cs typeface="Arial"/>
              </a:rPr>
              <a:t>partners</a:t>
            </a:r>
            <a:endParaRPr lang="de-DE" sz="1400" dirty="0">
              <a:solidFill>
                <a:srgbClr val="FFFFFF"/>
              </a:solidFill>
              <a:latin typeface="Arial"/>
              <a:cs typeface="Arial"/>
            </a:endParaRPr>
          </a:p>
          <a:p>
            <a:pPr algn="ctr"/>
            <a:r>
              <a:rPr lang="de-DE" sz="1400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lang="de-DE" sz="1400" dirty="0" smtClean="0">
                <a:solidFill>
                  <a:srgbClr val="FFFFFF"/>
                </a:solidFill>
                <a:latin typeface="Arial"/>
                <a:cs typeface="Arial"/>
              </a:rPr>
              <a:t>n 370 </a:t>
            </a:r>
            <a:r>
              <a:rPr lang="de-DE" sz="1400" dirty="0" err="1" smtClean="0">
                <a:solidFill>
                  <a:srgbClr val="FFFFFF"/>
                </a:solidFill>
                <a:latin typeface="Arial"/>
                <a:cs typeface="Arial"/>
              </a:rPr>
              <a:t>commitments</a:t>
            </a:r>
            <a:endParaRPr lang="de-DE" sz="1400" dirty="0" smtClean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94" name="Rechteck 93"/>
          <p:cNvSpPr/>
          <p:nvPr/>
        </p:nvSpPr>
        <p:spPr bwMode="auto">
          <a:xfrm>
            <a:off x="5148064" y="2709966"/>
            <a:ext cx="1296144" cy="719034"/>
          </a:xfrm>
          <a:prstGeom prst="rect">
            <a:avLst/>
          </a:prstGeom>
          <a:solidFill>
            <a:srgbClr val="67A91F">
              <a:alpha val="8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36000" tIns="36000" rIns="36000" bIns="3600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de-DE" sz="1400" dirty="0" err="1" smtClean="0">
                <a:solidFill>
                  <a:srgbClr val="FFFFFF"/>
                </a:solidFill>
                <a:latin typeface="Arial"/>
                <a:cs typeface="Arial"/>
              </a:rPr>
              <a:t>Scaling</a:t>
            </a:r>
            <a:r>
              <a:rPr lang="de-DE" sz="14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de-DE" sz="1400" dirty="0" err="1" smtClean="0">
                <a:solidFill>
                  <a:srgbClr val="FFFFFF"/>
                </a:solidFill>
                <a:latin typeface="Arial"/>
                <a:cs typeface="Arial"/>
              </a:rPr>
              <a:t>up</a:t>
            </a:r>
            <a:r>
              <a:rPr lang="de-DE" sz="14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de-DE" sz="1400" dirty="0" err="1" smtClean="0">
                <a:solidFill>
                  <a:srgbClr val="FFFFFF"/>
                </a:solidFill>
                <a:latin typeface="Arial"/>
                <a:cs typeface="Arial"/>
              </a:rPr>
              <a:t>successful</a:t>
            </a:r>
            <a:r>
              <a:rPr lang="de-DE" sz="14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de-DE" sz="1400" dirty="0" err="1" smtClean="0">
                <a:solidFill>
                  <a:srgbClr val="FFFFFF"/>
                </a:solidFill>
                <a:latin typeface="Arial"/>
                <a:cs typeface="Arial"/>
              </a:rPr>
              <a:t>commitments</a:t>
            </a:r>
            <a:endParaRPr lang="de-DE" sz="1400" dirty="0" smtClean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95" name="Rechteck 94"/>
          <p:cNvSpPr/>
          <p:nvPr/>
        </p:nvSpPr>
        <p:spPr bwMode="auto">
          <a:xfrm>
            <a:off x="6516216" y="2240578"/>
            <a:ext cx="1152128" cy="503590"/>
          </a:xfrm>
          <a:prstGeom prst="rect">
            <a:avLst/>
          </a:prstGeom>
          <a:solidFill>
            <a:srgbClr val="67A91F">
              <a:alpha val="8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36000" tIns="36000" rIns="36000" bIns="3600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de-DE" sz="1400" dirty="0" err="1" smtClean="0">
                <a:solidFill>
                  <a:srgbClr val="FFFFFF"/>
                </a:solidFill>
                <a:latin typeface="Arial"/>
                <a:cs typeface="Arial"/>
              </a:rPr>
              <a:t>Bankable</a:t>
            </a:r>
            <a:r>
              <a:rPr lang="de-DE" sz="14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</a:p>
          <a:p>
            <a:pPr algn="ctr"/>
            <a:r>
              <a:rPr lang="de-DE" sz="1400" dirty="0" err="1" smtClean="0">
                <a:solidFill>
                  <a:srgbClr val="FFFFFF"/>
                </a:solidFill>
                <a:latin typeface="Arial"/>
                <a:cs typeface="Arial"/>
              </a:rPr>
              <a:t>projects</a:t>
            </a:r>
            <a:endParaRPr lang="de-DE" sz="1400" dirty="0" smtClean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96" name="Rechteck 95"/>
          <p:cNvSpPr/>
          <p:nvPr/>
        </p:nvSpPr>
        <p:spPr bwMode="auto">
          <a:xfrm>
            <a:off x="7740352" y="1227559"/>
            <a:ext cx="1331640" cy="1226865"/>
          </a:xfrm>
          <a:prstGeom prst="rect">
            <a:avLst/>
          </a:prstGeom>
          <a:solidFill>
            <a:srgbClr val="3399FF">
              <a:alpha val="8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36000" tIns="36000" rIns="36000" bIns="3600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de-DE" sz="1500" b="1" dirty="0" smtClean="0">
                <a:solidFill>
                  <a:srgbClr val="FFFFFF"/>
                </a:solidFill>
                <a:latin typeface="Arial"/>
                <a:cs typeface="Arial"/>
              </a:rPr>
              <a:t>Smart </a:t>
            </a:r>
            <a:r>
              <a:rPr lang="de-DE" sz="1500" b="1" dirty="0" err="1" smtClean="0">
                <a:solidFill>
                  <a:srgbClr val="FFFFFF"/>
                </a:solidFill>
                <a:latin typeface="Arial"/>
                <a:cs typeface="Arial"/>
              </a:rPr>
              <a:t>city</a:t>
            </a:r>
            <a:r>
              <a:rPr lang="de-DE" sz="1500" b="1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de-DE" sz="1500" b="1" dirty="0" err="1" smtClean="0">
                <a:solidFill>
                  <a:srgbClr val="FFFFFF"/>
                </a:solidFill>
                <a:latin typeface="Arial"/>
                <a:cs typeface="Arial"/>
              </a:rPr>
              <a:t>ecosystems</a:t>
            </a:r>
            <a:r>
              <a:rPr lang="de-DE" sz="1500" b="1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de-DE" sz="1500" b="1" dirty="0" err="1" smtClean="0">
                <a:solidFill>
                  <a:srgbClr val="FFFFFF"/>
                </a:solidFill>
                <a:latin typeface="Arial"/>
                <a:cs typeface="Arial"/>
              </a:rPr>
              <a:t>for</a:t>
            </a:r>
            <a:r>
              <a:rPr lang="de-DE" sz="1500" b="1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de-DE" sz="1500" b="1" dirty="0" err="1" smtClean="0">
                <a:solidFill>
                  <a:srgbClr val="FFFFFF"/>
                </a:solidFill>
                <a:latin typeface="Arial"/>
                <a:cs typeface="Arial"/>
              </a:rPr>
              <a:t>replicable</a:t>
            </a:r>
            <a:r>
              <a:rPr lang="de-DE" sz="1500" b="1" dirty="0" smtClean="0">
                <a:solidFill>
                  <a:srgbClr val="FFFFFF"/>
                </a:solidFill>
                <a:latin typeface="Arial"/>
                <a:cs typeface="Arial"/>
              </a:rPr>
              <a:t> high </a:t>
            </a:r>
            <a:r>
              <a:rPr lang="de-DE" sz="1500" b="1" dirty="0" err="1" smtClean="0">
                <a:solidFill>
                  <a:srgbClr val="FFFFFF"/>
                </a:solidFill>
                <a:latin typeface="Arial"/>
                <a:cs typeface="Arial"/>
              </a:rPr>
              <a:t>impact</a:t>
            </a:r>
            <a:r>
              <a:rPr lang="de-DE" sz="1500" b="1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de-DE" sz="1500" b="1" dirty="0" err="1" smtClean="0">
                <a:solidFill>
                  <a:srgbClr val="FFFFFF"/>
                </a:solidFill>
                <a:latin typeface="Arial"/>
                <a:cs typeface="Arial"/>
              </a:rPr>
              <a:t>solutions</a:t>
            </a:r>
            <a:endParaRPr lang="de-DE" sz="1500" b="1" dirty="0" smtClean="0">
              <a:solidFill>
                <a:srgbClr val="FFFFFF"/>
              </a:solidFill>
              <a:latin typeface="Arial"/>
              <a:cs typeface="Arial"/>
            </a:endParaRPr>
          </a:p>
        </p:txBody>
      </p:sp>
      <p:cxnSp>
        <p:nvCxnSpPr>
          <p:cNvPr id="16" name="Gerade Verbindung 15"/>
          <p:cNvCxnSpPr/>
          <p:nvPr/>
        </p:nvCxnSpPr>
        <p:spPr bwMode="auto">
          <a:xfrm>
            <a:off x="5081580" y="2130927"/>
            <a:ext cx="0" cy="2052000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rgbClr val="FF0000">
                <a:alpha val="80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0" name="Gerade Verbindung 99"/>
          <p:cNvCxnSpPr/>
          <p:nvPr/>
        </p:nvCxnSpPr>
        <p:spPr bwMode="auto">
          <a:xfrm>
            <a:off x="5081580" y="4447272"/>
            <a:ext cx="0" cy="1591200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rgbClr val="FF0000">
                <a:alpha val="80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4" name="Textfeld 103"/>
          <p:cNvSpPr txBox="1"/>
          <p:nvPr/>
        </p:nvSpPr>
        <p:spPr>
          <a:xfrm>
            <a:off x="5705738" y="5398992"/>
            <a:ext cx="810478" cy="369332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de-DE" sz="1800" b="1" dirty="0" smtClean="0">
                <a:solidFill>
                  <a:srgbClr val="FFFFFF">
                    <a:alpha val="80000"/>
                  </a:srgbClr>
                </a:solidFill>
                <a:latin typeface="Arial"/>
                <a:cs typeface="Arial"/>
              </a:rPr>
              <a:t>Future</a:t>
            </a:r>
            <a:endParaRPr lang="de-DE" sz="1800" b="1" dirty="0">
              <a:solidFill>
                <a:srgbClr val="FFFFFF">
                  <a:alpha val="80000"/>
                </a:srgbClr>
              </a:solidFill>
              <a:latin typeface="Arial"/>
              <a:cs typeface="Arial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3949200" y="244800"/>
            <a:ext cx="1440000" cy="6630663"/>
            <a:chOff x="3949200" y="244800"/>
            <a:chExt cx="1440000" cy="6630663"/>
          </a:xfrm>
        </p:grpSpPr>
        <p:sp>
          <p:nvSpPr>
            <p:cNvPr id="20" name="Rectangle 19"/>
            <p:cNvSpPr/>
            <p:nvPr/>
          </p:nvSpPr>
          <p:spPr>
            <a:xfrm>
              <a:off x="4257000" y="6659563"/>
              <a:ext cx="630000" cy="215900"/>
            </a:xfrm>
            <a:prstGeom prst="rect">
              <a:avLst/>
            </a:prstGeom>
            <a:solidFill>
              <a:srgbClr val="00449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000">
                <a:solidFill>
                  <a:srgbClr val="FFFFFF"/>
                </a:solidFill>
              </a:endParaRPr>
            </a:p>
          </p:txBody>
        </p:sp>
        <p:pic>
          <p:nvPicPr>
            <p:cNvPr id="22" name="Picture 1" descr="U:\001 SUBJECT MATTERS\003 SET-Plan\017 EIP SCC - Smart Cities and Communities\Pictures\EC Logo\EN\LOGO CE_Vertical_EN_quadri_LR.png"/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49200" y="244800"/>
              <a:ext cx="1440000" cy="9998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Foliennummernplatzhalter 4"/>
            <p:cNvSpPr txBox="1">
              <a:spLocks/>
            </p:cNvSpPr>
            <p:nvPr/>
          </p:nvSpPr>
          <p:spPr bwMode="auto">
            <a:xfrm>
              <a:off x="4257000" y="6659563"/>
              <a:ext cx="630000" cy="215900"/>
            </a:xfrm>
            <a:prstGeom prst="rect">
              <a:avLst/>
            </a:prstGeom>
            <a:solidFill>
              <a:srgbClr val="004494"/>
            </a:solidFill>
            <a:ln>
              <a:noFill/>
            </a:ln>
            <a:effectLst/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>
              <a:defPPr>
                <a:defRPr lang="en-GB"/>
              </a:defPPr>
              <a:lvl1pPr algn="r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0F5494"/>
                  </a:solidFill>
                  <a:latin typeface="Verdana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0F5494"/>
                  </a:solidFill>
                  <a:latin typeface="Verdana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0F5494"/>
                  </a:solidFill>
                  <a:latin typeface="Verdana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0F5494"/>
                  </a:solidFill>
                  <a:latin typeface="Verdan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3000" kern="1200">
                  <a:solidFill>
                    <a:srgbClr val="0F5494"/>
                  </a:solidFill>
                  <a:latin typeface="Verdan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3000" kern="1200">
                  <a:solidFill>
                    <a:srgbClr val="0F5494"/>
                  </a:solidFill>
                  <a:latin typeface="Verdan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3000" kern="1200">
                  <a:solidFill>
                    <a:srgbClr val="0F5494"/>
                  </a:solidFill>
                  <a:latin typeface="Verdan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3000" kern="1200">
                  <a:solidFill>
                    <a:srgbClr val="0F5494"/>
                  </a:solidFill>
                  <a:latin typeface="Verdana" pitchFamily="34" charset="0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fld id="{7550DAC1-3237-4742-8D5C-705167448467}" type="slidenum">
                <a:rPr lang="en-GB" smtClean="0">
                  <a:solidFill>
                    <a:srgbClr val="FFFFFF"/>
                  </a:solidFill>
                </a:rPr>
                <a:pPr algn="ctr">
                  <a:defRPr/>
                </a:pPr>
                <a:t>15</a:t>
              </a:fld>
              <a:endParaRPr lang="en-GB" dirty="0">
                <a:solidFill>
                  <a:srgbClr val="FFFFFF"/>
                </a:solidFill>
              </a:endParaRPr>
            </a:p>
          </p:txBody>
        </p:sp>
      </p:grpSp>
      <p:sp>
        <p:nvSpPr>
          <p:cNvPr id="3" name="Down Arrow 2"/>
          <p:cNvSpPr/>
          <p:nvPr/>
        </p:nvSpPr>
        <p:spPr bwMode="auto">
          <a:xfrm>
            <a:off x="3756544" y="2719237"/>
            <a:ext cx="385312" cy="446961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587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3000" b="0" i="0" u="none" strike="noStrike" cap="none" normalizeH="0" baseline="0" smtClean="0">
              <a:ln>
                <a:noFill/>
              </a:ln>
              <a:solidFill>
                <a:srgbClr val="0F5494"/>
              </a:solidFill>
              <a:effectLst/>
              <a:latin typeface="Verdana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31135" y="2130927"/>
            <a:ext cx="39965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1400" b="1" dirty="0" smtClean="0">
                <a:solidFill>
                  <a:srgbClr val="FF0000"/>
                </a:solidFill>
              </a:rPr>
              <a:t>Cluj-Napoca, Timisoara and Voluntari </a:t>
            </a:r>
            <a:r>
              <a:rPr lang="fr-BE" sz="1400" b="1" dirty="0" err="1" smtClean="0">
                <a:solidFill>
                  <a:srgbClr val="FF0000"/>
                </a:solidFill>
              </a:rPr>
              <a:t>contributed</a:t>
            </a:r>
            <a:r>
              <a:rPr lang="fr-BE" sz="1400" b="1" dirty="0" smtClean="0">
                <a:solidFill>
                  <a:srgbClr val="FF0000"/>
                </a:solidFill>
              </a:rPr>
              <a:t> to the </a:t>
            </a:r>
            <a:r>
              <a:rPr lang="fr-BE" sz="1400" b="1" dirty="0" err="1" smtClean="0">
                <a:solidFill>
                  <a:srgbClr val="FF0000"/>
                </a:solidFill>
              </a:rPr>
              <a:t>commitments</a:t>
            </a:r>
            <a:endParaRPr lang="en-GB" sz="1400" b="1" dirty="0">
              <a:solidFill>
                <a:srgbClr val="FF0000"/>
              </a:solidFill>
            </a:endParaRPr>
          </a:p>
        </p:txBody>
      </p:sp>
      <p:sp>
        <p:nvSpPr>
          <p:cNvPr id="7" name="Right Arrow 6"/>
          <p:cNvSpPr/>
          <p:nvPr/>
        </p:nvSpPr>
        <p:spPr bwMode="auto">
          <a:xfrm>
            <a:off x="5292080" y="5121421"/>
            <a:ext cx="1944216" cy="899867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587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BE" sz="1800" b="1" i="0" u="none" strike="noStrike" cap="none" normalizeH="0" baseline="0" dirty="0" smtClean="0">
                <a:ln>
                  <a:noFill/>
                </a:ln>
                <a:solidFill>
                  <a:srgbClr val="0F5494"/>
                </a:solidFill>
                <a:effectLst/>
                <a:latin typeface="Verdana" pitchFamily="34" charset="0"/>
              </a:rPr>
              <a:t>FUTURE</a:t>
            </a:r>
            <a:endParaRPr kumimoji="0" lang="en-GB" sz="1800" b="1" i="0" u="none" strike="noStrike" cap="none" normalizeH="0" baseline="0" dirty="0" smtClean="0">
              <a:ln>
                <a:noFill/>
              </a:ln>
              <a:solidFill>
                <a:srgbClr val="0F5494"/>
              </a:solidFill>
              <a:effectLst/>
              <a:latin typeface="Verdana" pitchFamily="34" charset="0"/>
            </a:endParaRPr>
          </a:p>
        </p:txBody>
      </p:sp>
      <p:sp>
        <p:nvSpPr>
          <p:cNvPr id="8" name="Right Arrow 7"/>
          <p:cNvSpPr/>
          <p:nvPr/>
        </p:nvSpPr>
        <p:spPr bwMode="auto">
          <a:xfrm rot="10800000">
            <a:off x="3160343" y="5121420"/>
            <a:ext cx="1634423" cy="815493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587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3000" b="0" i="0" u="none" strike="noStrike" cap="none" normalizeH="0" baseline="0" dirty="0" smtClean="0">
              <a:ln>
                <a:noFill/>
              </a:ln>
              <a:solidFill>
                <a:srgbClr val="0F5494"/>
              </a:solidFill>
              <a:effectLst/>
              <a:latin typeface="Verdana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675856" y="5344501"/>
            <a:ext cx="8547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sz="1800" b="1" dirty="0" smtClean="0"/>
              <a:t>PAST</a:t>
            </a:r>
            <a:endParaRPr lang="en-GB" sz="1800" b="1" dirty="0"/>
          </a:p>
        </p:txBody>
      </p:sp>
    </p:spTree>
    <p:extLst>
      <p:ext uri="{BB962C8B-B14F-4D97-AF65-F5344CB8AC3E}">
        <p14:creationId xmlns:p14="http://schemas.microsoft.com/office/powerpoint/2010/main" val="2843052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U:\001 SUBJECT MATTERS\003 SET-Plan\017 EIP SCC - Smart Cities and Communities\Pictures\Scaled for PPT\ThinkstockPhotos-50842754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8463" y="404664"/>
            <a:ext cx="9942513" cy="6583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6" name="Rectangle 85"/>
          <p:cNvSpPr/>
          <p:nvPr/>
        </p:nvSpPr>
        <p:spPr bwMode="auto">
          <a:xfrm>
            <a:off x="0" y="0"/>
            <a:ext cx="9144000" cy="957263"/>
          </a:xfrm>
          <a:prstGeom prst="rect">
            <a:avLst/>
          </a:prstGeom>
          <a:solidFill>
            <a:srgbClr val="0F54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10" name="Rechteck 86"/>
          <p:cNvSpPr/>
          <p:nvPr/>
        </p:nvSpPr>
        <p:spPr bwMode="auto">
          <a:xfrm>
            <a:off x="0" y="1412776"/>
            <a:ext cx="9144000" cy="721700"/>
          </a:xfrm>
          <a:prstGeom prst="rect">
            <a:avLst/>
          </a:prstGeom>
          <a:gradFill>
            <a:gsLst>
              <a:gs pos="0">
                <a:schemeClr val="bg1">
                  <a:alpha val="90000"/>
                </a:schemeClr>
              </a:gs>
              <a:gs pos="100000">
                <a:schemeClr val="bg1">
                  <a:alpha val="0"/>
                </a:schemeClr>
              </a:gs>
              <a:gs pos="55000">
                <a:srgbClr val="FFFFFF">
                  <a:alpha val="0"/>
                </a:srgbClr>
              </a:gs>
              <a:gs pos="40000">
                <a:schemeClr val="bg1">
                  <a:alpha val="90000"/>
                </a:schemeClr>
              </a:gs>
            </a:gsLst>
            <a:lin ang="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44000" tIns="144000" rIns="144000" bIns="144000" numCol="1" rtlCol="0" anchor="ctr" anchorCtr="0" compatLnSpc="1">
            <a:prstTxWarp prst="textNoShape">
              <a:avLst/>
            </a:prstTxWarp>
            <a:spAutoFit/>
          </a:bodyPr>
          <a:lstStyle/>
          <a:p>
            <a:pPr>
              <a:spcBef>
                <a:spcPts val="0"/>
              </a:spcBef>
            </a:pPr>
            <a:r>
              <a:rPr lang="de-DE" sz="2800" b="1" dirty="0" err="1" smtClean="0">
                <a:latin typeface="Arial"/>
                <a:cs typeface="Arial"/>
              </a:rPr>
              <a:t>Towards</a:t>
            </a:r>
            <a:r>
              <a:rPr lang="de-DE" sz="2800" b="1" dirty="0" smtClean="0">
                <a:latin typeface="Arial"/>
                <a:cs typeface="Arial"/>
              </a:rPr>
              <a:t> a </a:t>
            </a:r>
            <a:r>
              <a:rPr lang="de-DE" sz="2800" b="1" dirty="0" smtClean="0">
                <a:solidFill>
                  <a:srgbClr val="67A91F"/>
                </a:solidFill>
                <a:latin typeface="Arial"/>
                <a:cs typeface="Arial"/>
              </a:rPr>
              <a:t>real </a:t>
            </a:r>
            <a:r>
              <a:rPr lang="de-DE" sz="2800" b="1" dirty="0" err="1" smtClean="0">
                <a:solidFill>
                  <a:srgbClr val="67A91F"/>
                </a:solidFill>
                <a:latin typeface="Arial"/>
                <a:cs typeface="Arial"/>
              </a:rPr>
              <a:t>market</a:t>
            </a:r>
            <a:endParaRPr lang="de-DE" sz="2800" b="1" dirty="0" smtClean="0">
              <a:solidFill>
                <a:srgbClr val="67A91F"/>
              </a:solidFill>
              <a:latin typeface="Arial"/>
              <a:cs typeface="Arial"/>
            </a:endParaRPr>
          </a:p>
        </p:txBody>
      </p:sp>
      <p:sp>
        <p:nvSpPr>
          <p:cNvPr id="11" name="Foliennummernplatzhalter 4"/>
          <p:cNvSpPr>
            <a:spLocks noGrp="1"/>
          </p:cNvSpPr>
          <p:nvPr>
            <p:ph type="sldNum" sz="quarter" idx="4294967295"/>
          </p:nvPr>
        </p:nvSpPr>
        <p:spPr>
          <a:xfrm>
            <a:off x="4257000" y="6666054"/>
            <a:ext cx="630000" cy="211098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>
              <a:defRPr/>
            </a:pPr>
            <a:fld id="{7550DAC1-3237-4742-8D5C-705167448467}" type="slidenum">
              <a:rPr lang="en-GB" smtClean="0">
                <a:solidFill>
                  <a:srgbClr val="FFFFFF"/>
                </a:solidFill>
              </a:rPr>
              <a:pPr algn="ctr">
                <a:defRPr/>
              </a:pPr>
              <a:t>16</a:t>
            </a:fld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257000" y="6659563"/>
            <a:ext cx="630000" cy="215900"/>
          </a:xfrm>
          <a:prstGeom prst="rect">
            <a:avLst/>
          </a:prstGeom>
          <a:solidFill>
            <a:srgbClr val="0044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000">
              <a:solidFill>
                <a:srgbClr val="FFFFFF"/>
              </a:solidFill>
            </a:endParaRPr>
          </a:p>
        </p:txBody>
      </p:sp>
      <p:pic>
        <p:nvPicPr>
          <p:cNvPr id="14" name="Picture 1" descr="U:\001 SUBJECT MATTERS\003 SET-Plan\017 EIP SCC - Smart Cities and Communities\Pictures\EC Logo\EN\LOGO CE_Vertical_EN_quadri_LR.pn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9200" y="244800"/>
            <a:ext cx="1440000" cy="999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Foliennummernplatzhalter 4"/>
          <p:cNvSpPr txBox="1">
            <a:spLocks/>
          </p:cNvSpPr>
          <p:nvPr/>
        </p:nvSpPr>
        <p:spPr bwMode="auto">
          <a:xfrm>
            <a:off x="4257000" y="6659563"/>
            <a:ext cx="630000" cy="215900"/>
          </a:xfrm>
          <a:prstGeom prst="rect">
            <a:avLst/>
          </a:prstGeom>
          <a:solidFill>
            <a:srgbClr val="004494"/>
          </a:solidFill>
          <a:ln>
            <a:noFill/>
          </a:ln>
          <a:effectLst/>
          <a:ex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30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30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30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30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30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30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30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30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fld id="{7550DAC1-3237-4742-8D5C-705167448467}" type="slidenum">
              <a:rPr lang="en-GB" smtClean="0">
                <a:solidFill>
                  <a:srgbClr val="FFFFFF"/>
                </a:solidFill>
              </a:rPr>
              <a:pPr algn="ctr">
                <a:defRPr/>
              </a:pPr>
              <a:t>16</a:t>
            </a:fld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9" name="Right Arrow 8"/>
          <p:cNvSpPr/>
          <p:nvPr/>
        </p:nvSpPr>
        <p:spPr bwMode="auto">
          <a:xfrm>
            <a:off x="0" y="5589240"/>
            <a:ext cx="9036496" cy="864096"/>
          </a:xfrm>
          <a:prstGeom prst="rightArrow">
            <a:avLst/>
          </a:prstGeom>
          <a:gradFill>
            <a:gsLst>
              <a:gs pos="0">
                <a:srgbClr val="2387F3"/>
              </a:gs>
              <a:gs pos="100000">
                <a:srgbClr val="67A91F"/>
              </a:gs>
            </a:gsLst>
            <a:lin ang="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glow rad="127000">
              <a:schemeClr val="bg1">
                <a:alpha val="40000"/>
              </a:schemeClr>
            </a:glow>
          </a:effectLst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58775"/>
            <a:endParaRPr lang="en-GB" sz="3000" smtClean="0"/>
          </a:p>
        </p:txBody>
      </p:sp>
      <p:grpSp>
        <p:nvGrpSpPr>
          <p:cNvPr id="5" name="Group 4"/>
          <p:cNvGrpSpPr/>
          <p:nvPr/>
        </p:nvGrpSpPr>
        <p:grpSpPr>
          <a:xfrm>
            <a:off x="-9526" y="2134477"/>
            <a:ext cx="9153525" cy="3906908"/>
            <a:chOff x="494600" y="2055515"/>
            <a:chExt cx="7097544" cy="3615283"/>
          </a:xfrm>
          <a:effectLst>
            <a:glow rad="127000">
              <a:schemeClr val="bg1">
                <a:alpha val="40000"/>
              </a:schemeClr>
            </a:glow>
          </a:effectLst>
        </p:grpSpPr>
        <p:sp>
          <p:nvSpPr>
            <p:cNvPr id="4" name="Freeform 3"/>
            <p:cNvSpPr/>
            <p:nvPr/>
          </p:nvSpPr>
          <p:spPr bwMode="auto">
            <a:xfrm>
              <a:off x="4206439" y="2055515"/>
              <a:ext cx="3385705" cy="1809750"/>
            </a:xfrm>
            <a:custGeom>
              <a:avLst/>
              <a:gdLst>
                <a:gd name="connsiteX0" fmla="*/ 0 w 3724275"/>
                <a:gd name="connsiteY0" fmla="*/ 1809750 h 1809750"/>
                <a:gd name="connsiteX1" fmla="*/ 2066925 w 3724275"/>
                <a:gd name="connsiteY1" fmla="*/ 276225 h 1809750"/>
                <a:gd name="connsiteX2" fmla="*/ 3724275 w 3724275"/>
                <a:gd name="connsiteY2" fmla="*/ 0 h 1809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724275" h="1809750">
                  <a:moveTo>
                    <a:pt x="0" y="1809750"/>
                  </a:moveTo>
                  <a:cubicBezTo>
                    <a:pt x="723106" y="1193800"/>
                    <a:pt x="1446213" y="577850"/>
                    <a:pt x="2066925" y="276225"/>
                  </a:cubicBezTo>
                  <a:cubicBezTo>
                    <a:pt x="2687637" y="-25400"/>
                    <a:pt x="3316288" y="22225"/>
                    <a:pt x="3724275" y="0"/>
                  </a:cubicBezTo>
                </a:path>
              </a:pathLst>
            </a:custGeom>
            <a:noFill/>
            <a:ln w="152400" cap="flat" cmpd="sng" algn="ctr">
              <a:solidFill>
                <a:srgbClr val="0F5494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358775"/>
              <a:endParaRPr lang="en-GB" sz="3000" smtClean="0"/>
            </a:p>
          </p:txBody>
        </p:sp>
        <p:sp>
          <p:nvSpPr>
            <p:cNvPr id="19" name="Freeform 18"/>
            <p:cNvSpPr/>
            <p:nvPr/>
          </p:nvSpPr>
          <p:spPr bwMode="auto">
            <a:xfrm flipH="1" flipV="1">
              <a:off x="494600" y="3861048"/>
              <a:ext cx="3724275" cy="1809750"/>
            </a:xfrm>
            <a:custGeom>
              <a:avLst/>
              <a:gdLst>
                <a:gd name="connsiteX0" fmla="*/ 0 w 3724275"/>
                <a:gd name="connsiteY0" fmla="*/ 1809750 h 1809750"/>
                <a:gd name="connsiteX1" fmla="*/ 2066925 w 3724275"/>
                <a:gd name="connsiteY1" fmla="*/ 276225 h 1809750"/>
                <a:gd name="connsiteX2" fmla="*/ 3724275 w 3724275"/>
                <a:gd name="connsiteY2" fmla="*/ 0 h 1809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724275" h="1809750">
                  <a:moveTo>
                    <a:pt x="0" y="1809750"/>
                  </a:moveTo>
                  <a:cubicBezTo>
                    <a:pt x="723106" y="1193800"/>
                    <a:pt x="1446213" y="577850"/>
                    <a:pt x="2066925" y="276225"/>
                  </a:cubicBezTo>
                  <a:cubicBezTo>
                    <a:pt x="2687637" y="-25400"/>
                    <a:pt x="3316288" y="22225"/>
                    <a:pt x="3724275" y="0"/>
                  </a:cubicBezTo>
                </a:path>
              </a:pathLst>
            </a:custGeom>
            <a:noFill/>
            <a:ln w="152400" cap="flat" cmpd="sng" algn="ctr">
              <a:solidFill>
                <a:srgbClr val="0F5494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358775"/>
              <a:endParaRPr lang="en-GB" sz="3000" smtClean="0"/>
            </a:p>
          </p:txBody>
        </p:sp>
      </p:grpSp>
      <p:sp>
        <p:nvSpPr>
          <p:cNvPr id="6" name="Oval 5"/>
          <p:cNvSpPr>
            <a:spLocks noChangeAspect="1"/>
          </p:cNvSpPr>
          <p:nvPr/>
        </p:nvSpPr>
        <p:spPr bwMode="auto">
          <a:xfrm>
            <a:off x="8388424" y="1887802"/>
            <a:ext cx="540000" cy="540000"/>
          </a:xfrm>
          <a:prstGeom prst="ellipse">
            <a:avLst/>
          </a:prstGeom>
          <a:solidFill>
            <a:srgbClr val="67A91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glow rad="127000">
              <a:schemeClr val="bg1">
                <a:alpha val="40000"/>
              </a:schemeClr>
            </a:glow>
          </a:effectLst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58775"/>
            <a:endParaRPr lang="en-GB" sz="3000" smtClean="0"/>
          </a:p>
        </p:txBody>
      </p:sp>
      <p:sp>
        <p:nvSpPr>
          <p:cNvPr id="20" name="Oval 19"/>
          <p:cNvSpPr>
            <a:spLocks noChangeAspect="1"/>
          </p:cNvSpPr>
          <p:nvPr/>
        </p:nvSpPr>
        <p:spPr bwMode="auto">
          <a:xfrm>
            <a:off x="1457654" y="5600927"/>
            <a:ext cx="540000" cy="540000"/>
          </a:xfrm>
          <a:prstGeom prst="ellipse">
            <a:avLst/>
          </a:prstGeom>
          <a:solidFill>
            <a:srgbClr val="67A91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glow rad="127000">
              <a:schemeClr val="bg1">
                <a:alpha val="40000"/>
              </a:schemeClr>
            </a:glow>
          </a:effectLst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58775"/>
            <a:endParaRPr lang="en-GB" sz="3000" smtClean="0"/>
          </a:p>
        </p:txBody>
      </p:sp>
      <p:sp>
        <p:nvSpPr>
          <p:cNvPr id="21" name="Oval 20"/>
          <p:cNvSpPr>
            <a:spLocks noChangeAspect="1"/>
          </p:cNvSpPr>
          <p:nvPr/>
        </p:nvSpPr>
        <p:spPr bwMode="auto">
          <a:xfrm>
            <a:off x="4427984" y="3867402"/>
            <a:ext cx="540000" cy="540000"/>
          </a:xfrm>
          <a:prstGeom prst="ellipse">
            <a:avLst/>
          </a:prstGeom>
          <a:solidFill>
            <a:srgbClr val="67A91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glow rad="127000">
              <a:schemeClr val="bg1">
                <a:alpha val="40000"/>
              </a:schemeClr>
            </a:glow>
          </a:effectLst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58775"/>
            <a:endParaRPr lang="en-GB" sz="3000" smtClean="0"/>
          </a:p>
        </p:txBody>
      </p:sp>
      <p:sp>
        <p:nvSpPr>
          <p:cNvPr id="22" name="Oval 21"/>
          <p:cNvSpPr>
            <a:spLocks noChangeAspect="1"/>
          </p:cNvSpPr>
          <p:nvPr/>
        </p:nvSpPr>
        <p:spPr bwMode="auto">
          <a:xfrm>
            <a:off x="5418094" y="3108081"/>
            <a:ext cx="540000" cy="540000"/>
          </a:xfrm>
          <a:prstGeom prst="ellipse">
            <a:avLst/>
          </a:prstGeom>
          <a:solidFill>
            <a:srgbClr val="67A91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glow rad="127000">
              <a:schemeClr val="bg1">
                <a:alpha val="40000"/>
              </a:schemeClr>
            </a:glow>
          </a:effectLst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58775"/>
            <a:endParaRPr lang="en-GB" sz="3000" smtClean="0"/>
          </a:p>
        </p:txBody>
      </p:sp>
      <p:sp>
        <p:nvSpPr>
          <p:cNvPr id="23" name="Oval 22"/>
          <p:cNvSpPr>
            <a:spLocks noChangeAspect="1"/>
          </p:cNvSpPr>
          <p:nvPr/>
        </p:nvSpPr>
        <p:spPr bwMode="auto">
          <a:xfrm>
            <a:off x="3437874" y="4574740"/>
            <a:ext cx="540000" cy="540000"/>
          </a:xfrm>
          <a:prstGeom prst="ellipse">
            <a:avLst/>
          </a:prstGeom>
          <a:solidFill>
            <a:srgbClr val="67A91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glow rad="127000">
              <a:schemeClr val="bg1">
                <a:alpha val="40000"/>
              </a:schemeClr>
            </a:glow>
          </a:effectLst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58775"/>
            <a:endParaRPr lang="en-GB" sz="3000" smtClean="0"/>
          </a:p>
        </p:txBody>
      </p:sp>
      <p:sp>
        <p:nvSpPr>
          <p:cNvPr id="24" name="Oval 23"/>
          <p:cNvSpPr>
            <a:spLocks noChangeAspect="1"/>
          </p:cNvSpPr>
          <p:nvPr/>
        </p:nvSpPr>
        <p:spPr bwMode="auto">
          <a:xfrm>
            <a:off x="6408204" y="2442226"/>
            <a:ext cx="540000" cy="540000"/>
          </a:xfrm>
          <a:prstGeom prst="ellipse">
            <a:avLst/>
          </a:prstGeom>
          <a:solidFill>
            <a:srgbClr val="67A91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glow rad="127000">
              <a:schemeClr val="bg1">
                <a:alpha val="40000"/>
              </a:schemeClr>
            </a:glow>
          </a:effectLst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58775"/>
            <a:endParaRPr lang="en-GB" sz="3000" smtClean="0"/>
          </a:p>
        </p:txBody>
      </p:sp>
      <p:sp>
        <p:nvSpPr>
          <p:cNvPr id="25" name="Oval 24"/>
          <p:cNvSpPr>
            <a:spLocks noChangeAspect="1"/>
          </p:cNvSpPr>
          <p:nvPr/>
        </p:nvSpPr>
        <p:spPr bwMode="auto">
          <a:xfrm>
            <a:off x="7398314" y="2016526"/>
            <a:ext cx="540000" cy="540000"/>
          </a:xfrm>
          <a:prstGeom prst="ellipse">
            <a:avLst/>
          </a:prstGeom>
          <a:solidFill>
            <a:srgbClr val="67A91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glow rad="127000">
              <a:schemeClr val="bg1">
                <a:alpha val="40000"/>
              </a:schemeClr>
            </a:glow>
          </a:effectLst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58775"/>
            <a:endParaRPr lang="en-GB" sz="3000" smtClean="0"/>
          </a:p>
        </p:txBody>
      </p:sp>
      <p:sp>
        <p:nvSpPr>
          <p:cNvPr id="26" name="Oval 25"/>
          <p:cNvSpPr>
            <a:spLocks noChangeAspect="1"/>
          </p:cNvSpPr>
          <p:nvPr/>
        </p:nvSpPr>
        <p:spPr bwMode="auto">
          <a:xfrm>
            <a:off x="2447764" y="5182390"/>
            <a:ext cx="540000" cy="540000"/>
          </a:xfrm>
          <a:prstGeom prst="ellipse">
            <a:avLst/>
          </a:prstGeom>
          <a:solidFill>
            <a:srgbClr val="67A91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glow rad="127000">
              <a:schemeClr val="bg1">
                <a:alpha val="40000"/>
              </a:schemeClr>
            </a:glow>
          </a:effectLst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58775"/>
            <a:endParaRPr lang="en-GB" sz="3000" smtClean="0"/>
          </a:p>
        </p:txBody>
      </p:sp>
      <p:sp>
        <p:nvSpPr>
          <p:cNvPr id="27" name="Oval 26"/>
          <p:cNvSpPr>
            <a:spLocks noChangeAspect="1"/>
          </p:cNvSpPr>
          <p:nvPr/>
        </p:nvSpPr>
        <p:spPr bwMode="auto">
          <a:xfrm>
            <a:off x="467544" y="5746038"/>
            <a:ext cx="540000" cy="540000"/>
          </a:xfrm>
          <a:prstGeom prst="ellipse">
            <a:avLst/>
          </a:prstGeom>
          <a:solidFill>
            <a:srgbClr val="67A91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glow rad="127000">
              <a:schemeClr val="bg1">
                <a:alpha val="40000"/>
              </a:schemeClr>
            </a:glow>
          </a:effectLst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58775"/>
            <a:endParaRPr lang="en-GB" sz="3000" smtClean="0"/>
          </a:p>
        </p:txBody>
      </p:sp>
      <p:sp>
        <p:nvSpPr>
          <p:cNvPr id="12" name="TextBox 11"/>
          <p:cNvSpPr txBox="1"/>
          <p:nvPr/>
        </p:nvSpPr>
        <p:spPr>
          <a:xfrm>
            <a:off x="3837062" y="5025370"/>
            <a:ext cx="19159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800" b="1" dirty="0" smtClean="0"/>
              <a:t>Pilot </a:t>
            </a:r>
            <a:r>
              <a:rPr lang="de-DE" sz="1800" b="1" dirty="0" err="1" smtClean="0"/>
              <a:t>projects</a:t>
            </a:r>
            <a:endParaRPr lang="de-DE" sz="1800" b="1" dirty="0" smtClean="0"/>
          </a:p>
          <a:p>
            <a:r>
              <a:rPr lang="de-DE" sz="1800" b="1" dirty="0" smtClean="0"/>
              <a:t>(1st </a:t>
            </a:r>
            <a:r>
              <a:rPr lang="de-DE" sz="1800" b="1" dirty="0" err="1" smtClean="0"/>
              <a:t>wave</a:t>
            </a:r>
            <a:r>
              <a:rPr lang="de-DE" sz="1800" b="1" dirty="0" smtClean="0"/>
              <a:t>)</a:t>
            </a:r>
            <a:endParaRPr lang="en-GB" sz="1800" b="1" dirty="0"/>
          </a:p>
        </p:txBody>
      </p:sp>
      <p:sp>
        <p:nvSpPr>
          <p:cNvPr id="34" name="TextBox 33"/>
          <p:cNvSpPr txBox="1"/>
          <p:nvPr/>
        </p:nvSpPr>
        <p:spPr>
          <a:xfrm>
            <a:off x="4826124" y="4305290"/>
            <a:ext cx="21075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800" b="1" dirty="0" smtClean="0"/>
              <a:t>Pilot </a:t>
            </a:r>
            <a:r>
              <a:rPr lang="de-DE" sz="1800" b="1" dirty="0" err="1" smtClean="0"/>
              <a:t>projects</a:t>
            </a:r>
            <a:endParaRPr lang="de-DE" sz="1800" b="1" dirty="0" smtClean="0"/>
          </a:p>
          <a:p>
            <a:r>
              <a:rPr lang="de-DE" sz="1800" b="1" dirty="0" smtClean="0"/>
              <a:t>(2nd </a:t>
            </a:r>
            <a:r>
              <a:rPr lang="de-DE" sz="1800" b="1" dirty="0" err="1" smtClean="0"/>
              <a:t>wave</a:t>
            </a:r>
            <a:r>
              <a:rPr lang="de-DE" sz="1800" b="1" dirty="0" smtClean="0"/>
              <a:t>)</a:t>
            </a:r>
            <a:endParaRPr lang="en-GB" sz="1800" b="1" dirty="0"/>
          </a:p>
        </p:txBody>
      </p:sp>
      <p:sp>
        <p:nvSpPr>
          <p:cNvPr id="35" name="TextBox 34"/>
          <p:cNvSpPr txBox="1"/>
          <p:nvPr/>
        </p:nvSpPr>
        <p:spPr>
          <a:xfrm>
            <a:off x="4090918" y="2406030"/>
            <a:ext cx="19159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e-DE" sz="1800" b="1" dirty="0" smtClean="0"/>
              <a:t>Pilot </a:t>
            </a:r>
            <a:r>
              <a:rPr lang="de-DE" sz="1800" b="1" dirty="0" err="1" smtClean="0"/>
              <a:t>projects</a:t>
            </a:r>
            <a:endParaRPr lang="de-DE" sz="1800" b="1" dirty="0" smtClean="0"/>
          </a:p>
          <a:p>
            <a:pPr algn="r"/>
            <a:r>
              <a:rPr lang="de-DE" sz="1800" b="1" dirty="0" smtClean="0"/>
              <a:t>(3rd </a:t>
            </a:r>
            <a:r>
              <a:rPr lang="de-DE" sz="1800" b="1" dirty="0" err="1" smtClean="0"/>
              <a:t>wave</a:t>
            </a:r>
            <a:r>
              <a:rPr lang="de-DE" sz="1800" b="1" dirty="0" smtClean="0"/>
              <a:t>)</a:t>
            </a:r>
            <a:endParaRPr lang="en-GB" sz="1800" b="1" dirty="0"/>
          </a:p>
        </p:txBody>
      </p:sp>
      <p:sp>
        <p:nvSpPr>
          <p:cNvPr id="28" name="TextBox 27"/>
          <p:cNvSpPr txBox="1"/>
          <p:nvPr/>
        </p:nvSpPr>
        <p:spPr>
          <a:xfrm>
            <a:off x="279726" y="6292593"/>
            <a:ext cx="9156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b="1" dirty="0" smtClean="0"/>
              <a:t>2017</a:t>
            </a:r>
            <a:endParaRPr lang="en-GB" sz="2000" b="1" dirty="0"/>
          </a:p>
        </p:txBody>
      </p:sp>
      <p:sp>
        <p:nvSpPr>
          <p:cNvPr id="37" name="TextBox 36"/>
          <p:cNvSpPr txBox="1"/>
          <p:nvPr/>
        </p:nvSpPr>
        <p:spPr>
          <a:xfrm>
            <a:off x="7472789" y="6292593"/>
            <a:ext cx="9156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b="1" dirty="0" smtClean="0"/>
              <a:t>2019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1628" y="2882791"/>
            <a:ext cx="370967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1800" b="1" dirty="0" smtClean="0">
                <a:solidFill>
                  <a:srgbClr val="FFFFFF"/>
                </a:solidFill>
              </a:rPr>
              <a:t>Project design,</a:t>
            </a:r>
          </a:p>
          <a:p>
            <a:pPr algn="ctr"/>
            <a:r>
              <a:rPr lang="de-DE" sz="1800" b="1" dirty="0" err="1" smtClean="0">
                <a:solidFill>
                  <a:srgbClr val="FFFFFF"/>
                </a:solidFill>
              </a:rPr>
              <a:t>stakeholder</a:t>
            </a:r>
            <a:r>
              <a:rPr lang="de-DE" sz="1800" b="1" dirty="0" smtClean="0">
                <a:solidFill>
                  <a:srgbClr val="FFFFFF"/>
                </a:solidFill>
              </a:rPr>
              <a:t> </a:t>
            </a:r>
            <a:r>
              <a:rPr lang="de-DE" sz="1800" b="1" dirty="0" err="1" smtClean="0">
                <a:solidFill>
                  <a:srgbClr val="FFFFFF"/>
                </a:solidFill>
              </a:rPr>
              <a:t>engagement</a:t>
            </a:r>
            <a:r>
              <a:rPr lang="de-DE" sz="1800" b="1" dirty="0" smtClean="0">
                <a:solidFill>
                  <a:srgbClr val="FFFFFF"/>
                </a:solidFill>
              </a:rPr>
              <a:t>, </a:t>
            </a:r>
          </a:p>
          <a:p>
            <a:pPr algn="ctr"/>
            <a:r>
              <a:rPr lang="de-DE" sz="1800" b="1" dirty="0" err="1">
                <a:solidFill>
                  <a:srgbClr val="FFFFFF"/>
                </a:solidFill>
              </a:rPr>
              <a:t>p</a:t>
            </a:r>
            <a:r>
              <a:rPr lang="de-DE" sz="1800" b="1" dirty="0" err="1" smtClean="0">
                <a:solidFill>
                  <a:srgbClr val="FFFFFF"/>
                </a:solidFill>
              </a:rPr>
              <a:t>ilot</a:t>
            </a:r>
            <a:r>
              <a:rPr lang="de-DE" sz="1800" b="1" dirty="0" smtClean="0">
                <a:solidFill>
                  <a:srgbClr val="FFFFFF"/>
                </a:solidFill>
              </a:rPr>
              <a:t> </a:t>
            </a:r>
            <a:r>
              <a:rPr lang="de-DE" sz="1800" b="1" dirty="0" err="1" smtClean="0">
                <a:solidFill>
                  <a:srgbClr val="FFFFFF"/>
                </a:solidFill>
              </a:rPr>
              <a:t>project</a:t>
            </a:r>
            <a:r>
              <a:rPr lang="de-DE" sz="1800" b="1" dirty="0" smtClean="0">
                <a:solidFill>
                  <a:srgbClr val="FFFFFF"/>
                </a:solidFill>
              </a:rPr>
              <a:t> </a:t>
            </a:r>
            <a:r>
              <a:rPr lang="de-DE" sz="1800" b="1" dirty="0" err="1" smtClean="0">
                <a:solidFill>
                  <a:srgbClr val="FFFFFF"/>
                </a:solidFill>
              </a:rPr>
              <a:t>definitions</a:t>
            </a:r>
            <a:endParaRPr lang="en-GB" sz="1800" b="1" dirty="0">
              <a:solidFill>
                <a:srgbClr val="FFFFFF"/>
              </a:solidFill>
            </a:endParaRPr>
          </a:p>
        </p:txBody>
      </p:sp>
      <p:cxnSp>
        <p:nvCxnSpPr>
          <p:cNvPr id="31" name="Straight Connector 30"/>
          <p:cNvCxnSpPr/>
          <p:nvPr/>
        </p:nvCxnSpPr>
        <p:spPr bwMode="auto">
          <a:xfrm flipV="1">
            <a:off x="781050" y="3861048"/>
            <a:ext cx="334566" cy="1768227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0F5494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5" name="Straight Connector 44"/>
          <p:cNvCxnSpPr/>
          <p:nvPr/>
        </p:nvCxnSpPr>
        <p:spPr bwMode="auto">
          <a:xfrm flipV="1">
            <a:off x="1724025" y="3895725"/>
            <a:ext cx="66675" cy="1590676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0F5494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7" name="Straight Connector 46"/>
          <p:cNvCxnSpPr/>
          <p:nvPr/>
        </p:nvCxnSpPr>
        <p:spPr bwMode="auto">
          <a:xfrm flipH="1" flipV="1">
            <a:off x="2543176" y="3886200"/>
            <a:ext cx="95249" cy="1228725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0F5494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0" name="TextBox 49"/>
          <p:cNvSpPr txBox="1"/>
          <p:nvPr/>
        </p:nvSpPr>
        <p:spPr>
          <a:xfrm>
            <a:off x="6588224" y="3258850"/>
            <a:ext cx="25557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1800" b="1" dirty="0" err="1" smtClean="0"/>
              <a:t>Lessons</a:t>
            </a:r>
            <a:r>
              <a:rPr lang="de-DE" sz="1800" b="1" dirty="0" smtClean="0"/>
              <a:t> </a:t>
            </a:r>
            <a:r>
              <a:rPr lang="de-DE" sz="1800" b="1" dirty="0" err="1" smtClean="0"/>
              <a:t>learned</a:t>
            </a:r>
            <a:r>
              <a:rPr lang="de-DE" sz="1800" b="1" dirty="0" smtClean="0"/>
              <a:t>,</a:t>
            </a:r>
          </a:p>
          <a:p>
            <a:pPr algn="r"/>
            <a:r>
              <a:rPr lang="de-DE" sz="1800" b="1" dirty="0" err="1"/>
              <a:t>m</a:t>
            </a:r>
            <a:r>
              <a:rPr lang="de-DE" sz="1800" b="1" dirty="0" err="1" smtClean="0"/>
              <a:t>aturity</a:t>
            </a:r>
            <a:r>
              <a:rPr lang="de-DE" sz="1800" b="1" dirty="0" smtClean="0"/>
              <a:t> </a:t>
            </a:r>
            <a:r>
              <a:rPr lang="de-DE" sz="1800" b="1" dirty="0" err="1" smtClean="0"/>
              <a:t>reached</a:t>
            </a:r>
            <a:r>
              <a:rPr lang="de-DE" sz="1800" b="1" dirty="0" smtClean="0"/>
              <a:t>, </a:t>
            </a:r>
          </a:p>
          <a:p>
            <a:pPr algn="r"/>
            <a:r>
              <a:rPr lang="de-DE" sz="1800" b="1" dirty="0" err="1"/>
              <a:t>r</a:t>
            </a:r>
            <a:r>
              <a:rPr lang="de-DE" sz="1800" b="1" dirty="0" err="1" smtClean="0"/>
              <a:t>eplication</a:t>
            </a:r>
            <a:r>
              <a:rPr lang="de-DE" sz="1800" b="1" dirty="0" smtClean="0"/>
              <a:t> &amp;</a:t>
            </a:r>
          </a:p>
          <a:p>
            <a:pPr algn="r"/>
            <a:r>
              <a:rPr lang="de-DE" sz="1800" b="1" dirty="0" err="1" smtClean="0"/>
              <a:t>further</a:t>
            </a:r>
            <a:r>
              <a:rPr lang="de-DE" sz="1800" b="1" dirty="0" smtClean="0"/>
              <a:t> roll-out</a:t>
            </a:r>
            <a:endParaRPr lang="en-GB" sz="1800" b="1" dirty="0"/>
          </a:p>
        </p:txBody>
      </p:sp>
      <p:cxnSp>
        <p:nvCxnSpPr>
          <p:cNvPr id="51" name="Straight Connector 50"/>
          <p:cNvCxnSpPr/>
          <p:nvPr/>
        </p:nvCxnSpPr>
        <p:spPr bwMode="auto">
          <a:xfrm flipH="1" flipV="1">
            <a:off x="6935019" y="3052362"/>
            <a:ext cx="456381" cy="233763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0F5494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3" name="Straight Connector 52"/>
          <p:cNvCxnSpPr/>
          <p:nvPr/>
        </p:nvCxnSpPr>
        <p:spPr bwMode="auto">
          <a:xfrm flipH="1" flipV="1">
            <a:off x="7727678" y="2712227"/>
            <a:ext cx="120922" cy="583423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0F5494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5" name="Straight Connector 54"/>
          <p:cNvCxnSpPr/>
          <p:nvPr/>
        </p:nvCxnSpPr>
        <p:spPr bwMode="auto">
          <a:xfrm flipV="1">
            <a:off x="8324850" y="2552700"/>
            <a:ext cx="180975" cy="781051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0F5494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1" name="Rounded Rectangle 60"/>
          <p:cNvSpPr/>
          <p:nvPr/>
        </p:nvSpPr>
        <p:spPr bwMode="auto">
          <a:xfrm>
            <a:off x="7577683" y="4557614"/>
            <a:ext cx="1331641" cy="894776"/>
          </a:xfrm>
          <a:prstGeom prst="roundRect">
            <a:avLst/>
          </a:prstGeom>
          <a:solidFill>
            <a:srgbClr val="FF0000"/>
          </a:solidFill>
          <a:ln>
            <a:headEnd type="none" w="med" len="med"/>
            <a:tailEnd type="none" w="med" len="med"/>
          </a:ln>
          <a:ex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de-DE" sz="1600" b="1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€ 1 </a:t>
            </a:r>
            <a:r>
              <a:rPr lang="de-DE" sz="1600" b="1" dirty="0" err="1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billion</a:t>
            </a:r>
            <a:endParaRPr lang="de-DE" sz="1600" b="1" dirty="0" smtClean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de-DE" sz="1600" b="1" dirty="0" err="1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investment</a:t>
            </a:r>
            <a:endParaRPr lang="de-DE" sz="1600" b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de-DE" sz="1600" b="1" dirty="0" err="1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</a:t>
            </a:r>
            <a:r>
              <a:rPr lang="de-DE" sz="1600" b="1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2020</a:t>
            </a:r>
            <a:endParaRPr lang="en-GB" sz="1600" b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Rounded Rectangle 63"/>
          <p:cNvSpPr/>
          <p:nvPr/>
        </p:nvSpPr>
        <p:spPr bwMode="auto">
          <a:xfrm>
            <a:off x="6066674" y="5063518"/>
            <a:ext cx="1331640" cy="894776"/>
          </a:xfrm>
          <a:prstGeom prst="roundRect">
            <a:avLst/>
          </a:prstGeom>
          <a:solidFill>
            <a:srgbClr val="FF0000"/>
          </a:solidFill>
          <a:ln>
            <a:headEnd type="none" w="med" len="med"/>
            <a:tailEnd type="none" w="med" len="med"/>
          </a:ln>
          <a:ex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de-DE" sz="1600" b="1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300 </a:t>
            </a:r>
            <a:r>
              <a:rPr lang="de-DE" sz="1600" b="1" dirty="0" err="1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cities</a:t>
            </a:r>
            <a:endParaRPr lang="de-DE" sz="1600" b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de-DE" sz="1600" b="1" dirty="0" err="1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engaged</a:t>
            </a:r>
            <a:endParaRPr lang="de-DE" sz="1600" b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de-DE" sz="1600" b="1" dirty="0" err="1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</a:t>
            </a:r>
            <a:r>
              <a:rPr lang="de-DE" sz="1600" b="1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2020</a:t>
            </a:r>
            <a:endParaRPr lang="en-GB" sz="1600" b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Rounded Rectangle 64"/>
          <p:cNvSpPr/>
          <p:nvPr/>
        </p:nvSpPr>
        <p:spPr bwMode="auto">
          <a:xfrm>
            <a:off x="103825" y="2708920"/>
            <a:ext cx="3697473" cy="1027856"/>
          </a:xfrm>
          <a:prstGeom prst="roundRect">
            <a:avLst/>
          </a:prstGeom>
          <a:solidFill>
            <a:srgbClr val="FF0000"/>
          </a:solidFill>
          <a:ln>
            <a:headEnd type="none" w="med" len="med"/>
            <a:tailEnd type="none" w="med" len="med"/>
          </a:ln>
          <a:ex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18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Check the EIP-SCC roadmap at https://goo.gl/atm2T6</a:t>
            </a:r>
          </a:p>
        </p:txBody>
      </p:sp>
    </p:spTree>
    <p:extLst>
      <p:ext uri="{BB962C8B-B14F-4D97-AF65-F5344CB8AC3E}">
        <p14:creationId xmlns:p14="http://schemas.microsoft.com/office/powerpoint/2010/main" val="60866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 animBg="1"/>
      <p:bldP spid="64" grpId="0" animBg="1"/>
      <p:bldP spid="6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U:\001 SUBJECT MATTERS\003 SET-Plan\017 EIP SCC - Smart Cities and Communities\Pictures\Scaled for PPT\ThinkstockPhotos-47880041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94" y="129320"/>
            <a:ext cx="9145293" cy="762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/>
          <p:cNvSpPr/>
          <p:nvPr/>
        </p:nvSpPr>
        <p:spPr bwMode="auto">
          <a:xfrm>
            <a:off x="0" y="957262"/>
            <a:ext cx="9143999" cy="6000129"/>
          </a:xfrm>
          <a:prstGeom prst="rect">
            <a:avLst/>
          </a:prstGeom>
          <a:gradFill>
            <a:gsLst>
              <a:gs pos="30000">
                <a:srgbClr val="FFFFFF">
                  <a:alpha val="0"/>
                </a:srgbClr>
              </a:gs>
              <a:gs pos="55000">
                <a:schemeClr val="bg1">
                  <a:alpha val="90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>
                  <a:alpha val="90000"/>
                </a:schemeClr>
              </a:gs>
            </a:gsLst>
            <a:lin ang="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58775"/>
            <a:endParaRPr lang="en-GB" sz="3000" smtClean="0"/>
          </a:p>
        </p:txBody>
      </p:sp>
      <p:sp>
        <p:nvSpPr>
          <p:cNvPr id="23" name="Rectangle 22"/>
          <p:cNvSpPr/>
          <p:nvPr/>
        </p:nvSpPr>
        <p:spPr bwMode="auto">
          <a:xfrm>
            <a:off x="0" y="0"/>
            <a:ext cx="9144000" cy="957263"/>
          </a:xfrm>
          <a:prstGeom prst="rect">
            <a:avLst/>
          </a:prstGeom>
          <a:solidFill>
            <a:srgbClr val="0F54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49" name="Rechteck 148"/>
          <p:cNvSpPr/>
          <p:nvPr/>
        </p:nvSpPr>
        <p:spPr bwMode="auto">
          <a:xfrm>
            <a:off x="0" y="2251066"/>
            <a:ext cx="9144000" cy="429190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44000" tIns="144000" rIns="360000" bIns="1440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5220000" indent="-342900">
              <a:spcBef>
                <a:spcPts val="1200"/>
              </a:spcBef>
              <a:buClr>
                <a:srgbClr val="0F5494"/>
              </a:buClr>
              <a:buFont typeface="Webdings" panose="05030102010509060703" pitchFamily="18" charset="2"/>
              <a:buChar char="="/>
            </a:pPr>
            <a:r>
              <a:rPr lang="en-GB" sz="2000" b="1" dirty="0" smtClean="0">
                <a:latin typeface="Arial"/>
                <a:cs typeface="Arial"/>
              </a:rPr>
              <a:t>Practical </a:t>
            </a:r>
            <a:r>
              <a:rPr lang="en-GB" sz="2000" b="1" dirty="0" smtClean="0">
                <a:solidFill>
                  <a:srgbClr val="67A91F"/>
                </a:solidFill>
                <a:latin typeface="Arial"/>
                <a:cs typeface="Arial"/>
              </a:rPr>
              <a:t>knowledge</a:t>
            </a:r>
            <a:r>
              <a:rPr lang="en-GB" sz="2000" b="1" dirty="0" smtClean="0">
                <a:latin typeface="Arial"/>
                <a:cs typeface="Arial"/>
              </a:rPr>
              <a:t> sharing</a:t>
            </a:r>
          </a:p>
          <a:p>
            <a:pPr marL="5220000" indent="-342900">
              <a:spcBef>
                <a:spcPts val="1200"/>
              </a:spcBef>
              <a:buClr>
                <a:srgbClr val="0F5494"/>
              </a:buClr>
              <a:buFont typeface="Webdings" panose="05030102010509060703" pitchFamily="18" charset="2"/>
              <a:buChar char="="/>
            </a:pPr>
            <a:r>
              <a:rPr lang="de-DE" sz="2000" b="1" dirty="0" err="1" smtClean="0">
                <a:solidFill>
                  <a:srgbClr val="67A91F"/>
                </a:solidFill>
                <a:latin typeface="Arial"/>
                <a:cs typeface="Arial"/>
              </a:rPr>
              <a:t>Capacity</a:t>
            </a:r>
            <a:r>
              <a:rPr lang="de-DE" sz="2000" b="1" dirty="0" smtClean="0">
                <a:latin typeface="Arial"/>
                <a:cs typeface="Arial"/>
              </a:rPr>
              <a:t> </a:t>
            </a:r>
            <a:r>
              <a:rPr lang="de-DE" sz="2000" b="1" dirty="0" err="1" smtClean="0">
                <a:latin typeface="Arial"/>
                <a:cs typeface="Arial"/>
              </a:rPr>
              <a:t>building</a:t>
            </a:r>
            <a:endParaRPr lang="en-GB" sz="2000" b="1" dirty="0" smtClean="0">
              <a:latin typeface="Arial"/>
              <a:cs typeface="Arial"/>
            </a:endParaRPr>
          </a:p>
          <a:p>
            <a:pPr marL="5220000" indent="-342900">
              <a:spcBef>
                <a:spcPts val="1200"/>
              </a:spcBef>
              <a:buClr>
                <a:srgbClr val="0F5494"/>
              </a:buClr>
              <a:buFont typeface="Webdings" panose="05030102010509060703" pitchFamily="18" charset="2"/>
              <a:buChar char="="/>
            </a:pPr>
            <a:r>
              <a:rPr lang="en-GB" sz="2000" b="1" dirty="0" smtClean="0">
                <a:solidFill>
                  <a:srgbClr val="67A91F"/>
                </a:solidFill>
                <a:latin typeface="Arial"/>
                <a:cs typeface="Arial"/>
              </a:rPr>
              <a:t>Partnering</a:t>
            </a:r>
            <a:r>
              <a:rPr lang="en-GB" sz="2000" b="1" dirty="0" smtClean="0">
                <a:latin typeface="Arial"/>
                <a:cs typeface="Arial"/>
              </a:rPr>
              <a:t> for EU or other projects</a:t>
            </a:r>
          </a:p>
          <a:p>
            <a:pPr marL="5220000" indent="-342900">
              <a:spcBef>
                <a:spcPts val="1200"/>
              </a:spcBef>
              <a:buClr>
                <a:srgbClr val="0F5494"/>
              </a:buClr>
              <a:buFont typeface="Webdings" panose="05030102010509060703" pitchFamily="18" charset="2"/>
              <a:buChar char="="/>
            </a:pPr>
            <a:r>
              <a:rPr lang="en-GB" sz="2000" b="1" dirty="0" smtClean="0">
                <a:latin typeface="Arial"/>
                <a:cs typeface="Arial"/>
              </a:rPr>
              <a:t>Bundling of demand enables </a:t>
            </a:r>
            <a:r>
              <a:rPr lang="en-GB" sz="2000" b="1" dirty="0" smtClean="0">
                <a:solidFill>
                  <a:srgbClr val="67A91F"/>
                </a:solidFill>
                <a:latin typeface="Arial"/>
                <a:cs typeface="Arial"/>
              </a:rPr>
              <a:t>easier access to</a:t>
            </a:r>
            <a:r>
              <a:rPr lang="en-GB" sz="2000" b="1" dirty="0" smtClean="0">
                <a:latin typeface="Arial"/>
                <a:cs typeface="Arial"/>
              </a:rPr>
              <a:t> all </a:t>
            </a:r>
            <a:r>
              <a:rPr lang="en-GB" sz="2000" b="1" dirty="0" smtClean="0">
                <a:solidFill>
                  <a:srgbClr val="67A91F"/>
                </a:solidFill>
                <a:latin typeface="Arial"/>
                <a:cs typeface="Arial"/>
              </a:rPr>
              <a:t>funding</a:t>
            </a:r>
            <a:r>
              <a:rPr lang="en-GB" sz="2000" b="1" dirty="0" smtClean="0">
                <a:latin typeface="Arial"/>
                <a:cs typeface="Arial"/>
              </a:rPr>
              <a:t> sources</a:t>
            </a:r>
          </a:p>
          <a:p>
            <a:pPr marL="5220000" indent="-342900">
              <a:spcBef>
                <a:spcPts val="1200"/>
              </a:spcBef>
              <a:buClr>
                <a:srgbClr val="0F5494"/>
              </a:buClr>
              <a:buFont typeface="Webdings" panose="05030102010509060703" pitchFamily="18" charset="2"/>
              <a:buChar char="="/>
            </a:pPr>
            <a:r>
              <a:rPr lang="de-DE" sz="2000" b="1" dirty="0" err="1" smtClean="0">
                <a:latin typeface="Arial"/>
                <a:cs typeface="Arial"/>
              </a:rPr>
              <a:t>Gaining</a:t>
            </a:r>
            <a:r>
              <a:rPr lang="de-DE" sz="2000" b="1" dirty="0" smtClean="0">
                <a:latin typeface="Arial"/>
                <a:cs typeface="Arial"/>
              </a:rPr>
              <a:t> </a:t>
            </a:r>
            <a:r>
              <a:rPr lang="de-DE" sz="2000" b="1" dirty="0" err="1" smtClean="0">
                <a:solidFill>
                  <a:srgbClr val="67A91F"/>
                </a:solidFill>
                <a:latin typeface="Arial"/>
                <a:cs typeface="Arial"/>
              </a:rPr>
              <a:t>visibility</a:t>
            </a:r>
            <a:r>
              <a:rPr lang="de-DE" sz="2000" b="1" dirty="0" smtClean="0">
                <a:solidFill>
                  <a:srgbClr val="67A91F"/>
                </a:solidFill>
                <a:latin typeface="Arial"/>
                <a:cs typeface="Arial"/>
              </a:rPr>
              <a:t> </a:t>
            </a:r>
            <a:r>
              <a:rPr lang="de-DE" sz="2000" b="1" dirty="0" err="1" smtClean="0">
                <a:latin typeface="Arial"/>
                <a:cs typeface="Arial"/>
              </a:rPr>
              <a:t>for</a:t>
            </a:r>
            <a:r>
              <a:rPr lang="de-DE" sz="2000" b="1" dirty="0" smtClean="0">
                <a:latin typeface="Arial"/>
                <a:cs typeface="Arial"/>
              </a:rPr>
              <a:t> </a:t>
            </a:r>
            <a:r>
              <a:rPr lang="de-DE" sz="2000" b="1" dirty="0" err="1" smtClean="0">
                <a:latin typeface="Arial"/>
                <a:cs typeface="Arial"/>
              </a:rPr>
              <a:t>your</a:t>
            </a:r>
            <a:r>
              <a:rPr lang="de-DE" sz="2000" b="1" dirty="0" smtClean="0">
                <a:latin typeface="Arial"/>
                <a:cs typeface="Arial"/>
              </a:rPr>
              <a:t> </a:t>
            </a:r>
            <a:r>
              <a:rPr lang="de-DE" sz="2000" b="1" dirty="0" err="1" smtClean="0">
                <a:latin typeface="Arial"/>
                <a:cs typeface="Arial"/>
              </a:rPr>
              <a:t>city</a:t>
            </a:r>
            <a:r>
              <a:rPr lang="de-DE" sz="2000" b="1" dirty="0" smtClean="0">
                <a:latin typeface="Arial"/>
                <a:cs typeface="Arial"/>
              </a:rPr>
              <a:t>, </a:t>
            </a:r>
            <a:r>
              <a:rPr lang="de-DE" sz="2000" b="1" dirty="0" err="1" smtClean="0">
                <a:latin typeface="Arial"/>
                <a:cs typeface="Arial"/>
              </a:rPr>
              <a:t>project</a:t>
            </a:r>
            <a:r>
              <a:rPr lang="de-DE" sz="2000" b="1" dirty="0" smtClean="0">
                <a:latin typeface="Arial"/>
                <a:cs typeface="Arial"/>
              </a:rPr>
              <a:t>, </a:t>
            </a:r>
            <a:r>
              <a:rPr lang="de-DE" sz="2000" b="1" dirty="0" err="1" smtClean="0">
                <a:latin typeface="Arial"/>
                <a:cs typeface="Arial"/>
              </a:rPr>
              <a:t>association</a:t>
            </a:r>
            <a:r>
              <a:rPr lang="de-DE" sz="2000" b="1" dirty="0" smtClean="0">
                <a:latin typeface="Arial"/>
                <a:cs typeface="Arial"/>
              </a:rPr>
              <a:t>, </a:t>
            </a:r>
            <a:r>
              <a:rPr lang="de-DE" sz="2000" b="1" dirty="0" err="1" smtClean="0">
                <a:latin typeface="Arial"/>
                <a:cs typeface="Arial"/>
              </a:rPr>
              <a:t>company</a:t>
            </a:r>
            <a:r>
              <a:rPr lang="de-DE" sz="2000" b="1" dirty="0" smtClean="0">
                <a:latin typeface="Arial"/>
                <a:cs typeface="Arial"/>
              </a:rPr>
              <a:t>, etc.</a:t>
            </a:r>
          </a:p>
        </p:txBody>
      </p:sp>
      <p:sp>
        <p:nvSpPr>
          <p:cNvPr id="48" name="Rechteck 68"/>
          <p:cNvSpPr/>
          <p:nvPr/>
        </p:nvSpPr>
        <p:spPr bwMode="auto">
          <a:xfrm>
            <a:off x="0" y="1412776"/>
            <a:ext cx="9144000" cy="721700"/>
          </a:xfrm>
          <a:prstGeom prst="rect">
            <a:avLst/>
          </a:prstGeom>
          <a:gradFill>
            <a:gsLst>
              <a:gs pos="0">
                <a:schemeClr val="bg1">
                  <a:alpha val="90000"/>
                </a:schemeClr>
              </a:gs>
              <a:gs pos="100000">
                <a:schemeClr val="bg1">
                  <a:alpha val="0"/>
                </a:schemeClr>
              </a:gs>
              <a:gs pos="50000">
                <a:schemeClr val="bg1">
                  <a:alpha val="90000"/>
                </a:schemeClr>
              </a:gs>
            </a:gsLst>
            <a:lin ang="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44000" tIns="144000" rIns="144000" bIns="144000" numCol="1" rtlCol="0" anchor="ctr" anchorCtr="0" compatLnSpc="1">
            <a:prstTxWarp prst="textNoShape">
              <a:avLst/>
            </a:prstTxWarp>
            <a:spAutoFit/>
          </a:bodyPr>
          <a:lstStyle/>
          <a:p>
            <a:pPr>
              <a:spcBef>
                <a:spcPts val="0"/>
              </a:spcBef>
            </a:pPr>
            <a:r>
              <a:rPr lang="de-DE" sz="2800" b="1" dirty="0" err="1" smtClean="0">
                <a:latin typeface="Arial"/>
                <a:cs typeface="Arial"/>
              </a:rPr>
              <a:t>Why</a:t>
            </a:r>
            <a:r>
              <a:rPr lang="de-DE" sz="2800" b="1" dirty="0" smtClean="0">
                <a:latin typeface="Arial"/>
                <a:cs typeface="Arial"/>
              </a:rPr>
              <a:t> </a:t>
            </a:r>
            <a:r>
              <a:rPr lang="de-DE" sz="2800" b="1" dirty="0" err="1" smtClean="0">
                <a:latin typeface="Arial"/>
                <a:cs typeface="Arial"/>
              </a:rPr>
              <a:t>being</a:t>
            </a:r>
            <a:r>
              <a:rPr lang="de-DE" sz="2800" b="1" dirty="0" smtClean="0">
                <a:latin typeface="Arial"/>
                <a:cs typeface="Arial"/>
              </a:rPr>
              <a:t> </a:t>
            </a:r>
            <a:r>
              <a:rPr lang="de-DE" sz="2800" b="1" dirty="0" err="1" smtClean="0">
                <a:latin typeface="Arial"/>
                <a:cs typeface="Arial"/>
              </a:rPr>
              <a:t>involved</a:t>
            </a:r>
            <a:r>
              <a:rPr lang="de-DE" sz="2800" b="1" dirty="0" smtClean="0">
                <a:latin typeface="Arial"/>
                <a:cs typeface="Arial"/>
              </a:rPr>
              <a:t>?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3949200" y="244800"/>
            <a:ext cx="1440000" cy="6630663"/>
            <a:chOff x="3949200" y="244800"/>
            <a:chExt cx="1440000" cy="6630663"/>
          </a:xfrm>
        </p:grpSpPr>
        <p:sp>
          <p:nvSpPr>
            <p:cNvPr id="10" name="Rectangle 9"/>
            <p:cNvSpPr/>
            <p:nvPr/>
          </p:nvSpPr>
          <p:spPr>
            <a:xfrm>
              <a:off x="4257000" y="6659563"/>
              <a:ext cx="630000" cy="215900"/>
            </a:xfrm>
            <a:prstGeom prst="rect">
              <a:avLst/>
            </a:prstGeom>
            <a:solidFill>
              <a:srgbClr val="00449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000">
                <a:solidFill>
                  <a:srgbClr val="FFFFFF"/>
                </a:solidFill>
              </a:endParaRPr>
            </a:p>
          </p:txBody>
        </p:sp>
        <p:pic>
          <p:nvPicPr>
            <p:cNvPr id="11" name="Picture 1" descr="U:\001 SUBJECT MATTERS\003 SET-Plan\017 EIP SCC - Smart Cities and Communities\Pictures\EC Logo\EN\LOGO CE_Vertical_EN_quadri_LR.png"/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49200" y="244800"/>
              <a:ext cx="1440000" cy="9998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Foliennummernplatzhalter 4"/>
            <p:cNvSpPr txBox="1">
              <a:spLocks/>
            </p:cNvSpPr>
            <p:nvPr/>
          </p:nvSpPr>
          <p:spPr bwMode="auto">
            <a:xfrm>
              <a:off x="4257000" y="6659563"/>
              <a:ext cx="630000" cy="215900"/>
            </a:xfrm>
            <a:prstGeom prst="rect">
              <a:avLst/>
            </a:prstGeom>
            <a:solidFill>
              <a:srgbClr val="004494"/>
            </a:solidFill>
            <a:ln>
              <a:noFill/>
            </a:ln>
            <a:effectLst/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>
              <a:defPPr>
                <a:defRPr lang="en-GB"/>
              </a:defPPr>
              <a:lvl1pPr algn="r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0F5494"/>
                  </a:solidFill>
                  <a:latin typeface="Verdana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0F5494"/>
                  </a:solidFill>
                  <a:latin typeface="Verdana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0F5494"/>
                  </a:solidFill>
                  <a:latin typeface="Verdana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0F5494"/>
                  </a:solidFill>
                  <a:latin typeface="Verdan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3000" kern="1200">
                  <a:solidFill>
                    <a:srgbClr val="0F5494"/>
                  </a:solidFill>
                  <a:latin typeface="Verdan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3000" kern="1200">
                  <a:solidFill>
                    <a:srgbClr val="0F5494"/>
                  </a:solidFill>
                  <a:latin typeface="Verdan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3000" kern="1200">
                  <a:solidFill>
                    <a:srgbClr val="0F5494"/>
                  </a:solidFill>
                  <a:latin typeface="Verdan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3000" kern="1200">
                  <a:solidFill>
                    <a:srgbClr val="0F5494"/>
                  </a:solidFill>
                  <a:latin typeface="Verdana" pitchFamily="34" charset="0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fld id="{7550DAC1-3237-4742-8D5C-705167448467}" type="slidenum">
                <a:rPr lang="en-GB" smtClean="0">
                  <a:solidFill>
                    <a:srgbClr val="FFFFFF"/>
                  </a:solidFill>
                </a:rPr>
                <a:pPr algn="ctr">
                  <a:defRPr/>
                </a:pPr>
                <a:t>17</a:t>
              </a:fld>
              <a:endParaRPr lang="en-GB" dirty="0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38166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U:\001 SUBJECT MATTERS\003 SET-Plan\017 EIP SCC - Smart Cities and Communities\Pictures\Thinkstock Pictures\ThinkstockPhotos-BU008547_Cropped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4624" y="-23019"/>
            <a:ext cx="10353248" cy="6904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Rectangle 22"/>
          <p:cNvSpPr/>
          <p:nvPr/>
        </p:nvSpPr>
        <p:spPr bwMode="auto">
          <a:xfrm>
            <a:off x="0" y="0"/>
            <a:ext cx="9144000" cy="957263"/>
          </a:xfrm>
          <a:prstGeom prst="rect">
            <a:avLst/>
          </a:prstGeom>
          <a:solidFill>
            <a:srgbClr val="0F54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49" name="Rechteck 148"/>
          <p:cNvSpPr/>
          <p:nvPr/>
        </p:nvSpPr>
        <p:spPr bwMode="auto">
          <a:xfrm>
            <a:off x="-252536" y="2191157"/>
            <a:ext cx="9793088" cy="4461185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rgbClr val="FFFFFF">
                  <a:alpha val="90000"/>
                </a:srgbClr>
              </a:gs>
              <a:gs pos="25000">
                <a:schemeClr val="bg1">
                  <a:alpha val="90000"/>
                </a:schemeClr>
              </a:gs>
            </a:gsLst>
            <a:lin ang="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44000" tIns="144000" rIns="144000" bIns="1440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3240000" indent="-342900">
              <a:spcBef>
                <a:spcPts val="1200"/>
              </a:spcBef>
              <a:buFont typeface="Webdings" panose="05030102010509060703" pitchFamily="18" charset="2"/>
              <a:buChar char="="/>
            </a:pPr>
            <a:endParaRPr lang="en-GB" sz="2400" b="1" dirty="0" smtClean="0">
              <a:latin typeface="Arial"/>
              <a:cs typeface="Arial"/>
            </a:endParaRPr>
          </a:p>
          <a:p>
            <a:pPr marL="3240000" indent="-342900">
              <a:spcBef>
                <a:spcPts val="1200"/>
              </a:spcBef>
              <a:buFont typeface="Webdings" panose="05030102010509060703" pitchFamily="18" charset="2"/>
              <a:buChar char="="/>
            </a:pPr>
            <a:r>
              <a:rPr lang="en-GB" sz="2400" b="1" dirty="0" smtClean="0">
                <a:latin typeface="Arial"/>
                <a:cs typeface="Arial"/>
              </a:rPr>
              <a:t>Create </a:t>
            </a:r>
            <a:r>
              <a:rPr lang="en-GB" sz="2400" b="1" dirty="0">
                <a:latin typeface="Arial"/>
                <a:cs typeface="Arial"/>
              </a:rPr>
              <a:t>a public profile at</a:t>
            </a:r>
            <a:br>
              <a:rPr lang="en-GB" sz="2400" b="1" dirty="0">
                <a:latin typeface="Arial"/>
                <a:cs typeface="Arial"/>
              </a:rPr>
            </a:br>
            <a:r>
              <a:rPr lang="en-GB" sz="2400" b="1" dirty="0">
                <a:solidFill>
                  <a:srgbClr val="67A91F"/>
                </a:solidFill>
                <a:latin typeface="Arial"/>
                <a:cs typeface="Arial"/>
              </a:rPr>
              <a:t>https://</a:t>
            </a:r>
            <a:r>
              <a:rPr lang="en-GB" sz="2400" b="1" dirty="0" smtClean="0">
                <a:solidFill>
                  <a:srgbClr val="67A91F"/>
                </a:solidFill>
                <a:latin typeface="Arial"/>
                <a:cs typeface="Arial"/>
              </a:rPr>
              <a:t>eu-smartcities.eu/content/get-involved-our-initiatives</a:t>
            </a:r>
            <a:endParaRPr lang="en-GB" sz="2400" b="1" dirty="0">
              <a:latin typeface="Arial"/>
              <a:cs typeface="Arial"/>
            </a:endParaRPr>
          </a:p>
          <a:p>
            <a:pPr marL="3240000" indent="-342900">
              <a:spcBef>
                <a:spcPts val="1800"/>
              </a:spcBef>
              <a:buFont typeface="Webdings" panose="05030102010509060703" pitchFamily="18" charset="2"/>
              <a:buChar char="="/>
            </a:pPr>
            <a:r>
              <a:rPr lang="en-GB" sz="2400" b="1" dirty="0" smtClean="0">
                <a:latin typeface="Arial"/>
                <a:cs typeface="Arial"/>
              </a:rPr>
              <a:t>Join </a:t>
            </a:r>
            <a:r>
              <a:rPr lang="en-GB" sz="2400" b="1" dirty="0">
                <a:latin typeface="Arial"/>
                <a:cs typeface="Arial"/>
              </a:rPr>
              <a:t>an existing </a:t>
            </a:r>
            <a:r>
              <a:rPr lang="en-GB" sz="2400" b="1" dirty="0" smtClean="0">
                <a:latin typeface="Arial"/>
                <a:cs typeface="Arial"/>
              </a:rPr>
              <a:t> commitment or an initiative.</a:t>
            </a:r>
            <a:endParaRPr lang="en-GB" sz="2400" b="1" dirty="0">
              <a:latin typeface="Arial"/>
              <a:cs typeface="Arial"/>
            </a:endParaRPr>
          </a:p>
          <a:p>
            <a:pPr marL="3240000" indent="-342900">
              <a:spcBef>
                <a:spcPts val="1800"/>
              </a:spcBef>
              <a:buFont typeface="Webdings" panose="05030102010509060703" pitchFamily="18" charset="2"/>
              <a:buChar char="="/>
            </a:pPr>
            <a:r>
              <a:rPr lang="en-GB" sz="2400" b="1" dirty="0" smtClean="0">
                <a:latin typeface="Arial"/>
                <a:cs typeface="Arial"/>
              </a:rPr>
              <a:t>Join </a:t>
            </a:r>
            <a:r>
              <a:rPr lang="en-GB" sz="2400" b="1" dirty="0">
                <a:latin typeface="Arial"/>
                <a:cs typeface="Arial"/>
              </a:rPr>
              <a:t>an Action Cluster to provide your specific </a:t>
            </a:r>
            <a:r>
              <a:rPr lang="en-GB" sz="2400" b="1" dirty="0" smtClean="0">
                <a:latin typeface="Arial"/>
                <a:cs typeface="Arial"/>
              </a:rPr>
              <a:t>expertise on a certain issue. </a:t>
            </a:r>
          </a:p>
          <a:p>
            <a:pPr marL="2897100">
              <a:spcBef>
                <a:spcPts val="1800"/>
              </a:spcBef>
            </a:pPr>
            <a:endParaRPr lang="de-DE" sz="2400" b="1" dirty="0" smtClean="0">
              <a:latin typeface="Arial"/>
              <a:cs typeface="Arial"/>
            </a:endParaRPr>
          </a:p>
        </p:txBody>
      </p:sp>
      <p:sp>
        <p:nvSpPr>
          <p:cNvPr id="6" name="Down Arrow 5"/>
          <p:cNvSpPr/>
          <p:nvPr/>
        </p:nvSpPr>
        <p:spPr bwMode="auto">
          <a:xfrm>
            <a:off x="107504" y="2596819"/>
            <a:ext cx="2304256" cy="3600401"/>
          </a:xfrm>
          <a:prstGeom prst="downArrow">
            <a:avLst/>
          </a:prstGeom>
          <a:solidFill>
            <a:srgbClr val="0F5494"/>
          </a:solidFill>
          <a:ln>
            <a:headEnd type="none" w="med" len="med"/>
            <a:tailEnd type="none" w="med" len="med"/>
          </a:ln>
          <a:extLst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vert270" wrap="square" lIns="72000" tIns="72000" rIns="72000" bIns="72000" numCol="1" rtlCol="0" anchor="ctr" anchorCtr="0" compatLnSpc="1">
            <a:prstTxWarp prst="textNoShape">
              <a:avLst/>
            </a:prstTxWarp>
          </a:bodyPr>
          <a:lstStyle/>
          <a:p>
            <a:pPr algn="ctr">
              <a:spcBef>
                <a:spcPts val="600"/>
              </a:spcBef>
            </a:pPr>
            <a:endParaRPr lang="en-GB" sz="3600" b="1" dirty="0" smtClean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Rechteck 68"/>
          <p:cNvSpPr/>
          <p:nvPr/>
        </p:nvSpPr>
        <p:spPr bwMode="auto">
          <a:xfrm>
            <a:off x="0" y="1412776"/>
            <a:ext cx="9144000" cy="721700"/>
          </a:xfrm>
          <a:prstGeom prst="rect">
            <a:avLst/>
          </a:prstGeom>
          <a:gradFill>
            <a:gsLst>
              <a:gs pos="0">
                <a:schemeClr val="bg1">
                  <a:alpha val="90000"/>
                </a:schemeClr>
              </a:gs>
              <a:gs pos="100000">
                <a:schemeClr val="bg1">
                  <a:alpha val="0"/>
                </a:schemeClr>
              </a:gs>
              <a:gs pos="50000">
                <a:schemeClr val="bg1">
                  <a:alpha val="90000"/>
                </a:schemeClr>
              </a:gs>
            </a:gsLst>
            <a:lin ang="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44000" tIns="144000" rIns="144000" bIns="144000" numCol="1" rtlCol="0" anchor="ctr" anchorCtr="0" compatLnSpc="1">
            <a:prstTxWarp prst="textNoShape">
              <a:avLst/>
            </a:prstTxWarp>
            <a:spAutoFit/>
          </a:bodyPr>
          <a:lstStyle/>
          <a:p>
            <a:pPr>
              <a:spcBef>
                <a:spcPts val="0"/>
              </a:spcBef>
            </a:pPr>
            <a:r>
              <a:rPr lang="de-DE" sz="2800" b="1" dirty="0" err="1" smtClean="0">
                <a:latin typeface="Arial"/>
                <a:cs typeface="Arial"/>
              </a:rPr>
              <a:t>How</a:t>
            </a:r>
            <a:r>
              <a:rPr lang="de-DE" sz="2800" b="1" dirty="0" smtClean="0">
                <a:latin typeface="Arial"/>
                <a:cs typeface="Arial"/>
              </a:rPr>
              <a:t> </a:t>
            </a:r>
            <a:r>
              <a:rPr lang="de-DE" sz="2800" b="1" dirty="0" err="1" smtClean="0">
                <a:latin typeface="Arial"/>
                <a:cs typeface="Arial"/>
              </a:rPr>
              <a:t>to</a:t>
            </a:r>
            <a:r>
              <a:rPr lang="de-DE" sz="2800" b="1" dirty="0" smtClean="0">
                <a:latin typeface="Arial"/>
                <a:cs typeface="Arial"/>
              </a:rPr>
              <a:t> </a:t>
            </a:r>
            <a:r>
              <a:rPr lang="de-DE" sz="2800" b="1" dirty="0" err="1" smtClean="0">
                <a:latin typeface="Arial"/>
                <a:cs typeface="Arial"/>
              </a:rPr>
              <a:t>join</a:t>
            </a:r>
            <a:r>
              <a:rPr lang="de-DE" sz="2800" b="1" dirty="0" smtClean="0">
                <a:latin typeface="Arial"/>
                <a:cs typeface="Arial"/>
              </a:rPr>
              <a:t>?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257000" y="6659563"/>
            <a:ext cx="630000" cy="215900"/>
          </a:xfrm>
          <a:prstGeom prst="rect">
            <a:avLst/>
          </a:prstGeom>
          <a:solidFill>
            <a:srgbClr val="0044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000">
              <a:solidFill>
                <a:srgbClr val="FFFFFF"/>
              </a:solidFill>
            </a:endParaRPr>
          </a:p>
        </p:txBody>
      </p:sp>
      <p:pic>
        <p:nvPicPr>
          <p:cNvPr id="13" name="Picture 1" descr="U:\001 SUBJECT MATTERS\003 SET-Plan\017 EIP SCC - Smart Cities and Communities\Pictures\EC Logo\EN\LOGO CE_Vertical_EN_quadri_LR.pn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9200" y="244800"/>
            <a:ext cx="1440000" cy="999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Foliennummernplatzhalter 4"/>
          <p:cNvSpPr txBox="1">
            <a:spLocks/>
          </p:cNvSpPr>
          <p:nvPr/>
        </p:nvSpPr>
        <p:spPr bwMode="auto">
          <a:xfrm>
            <a:off x="4257000" y="6659563"/>
            <a:ext cx="630000" cy="215900"/>
          </a:xfrm>
          <a:prstGeom prst="rect">
            <a:avLst/>
          </a:prstGeom>
          <a:solidFill>
            <a:srgbClr val="004494"/>
          </a:solidFill>
          <a:ln>
            <a:noFill/>
          </a:ln>
          <a:effectLst/>
          <a:ex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30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30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30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30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30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30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30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30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fld id="{7550DAC1-3237-4742-8D5C-705167448467}" type="slidenum">
              <a:rPr lang="en-GB" smtClean="0">
                <a:solidFill>
                  <a:srgbClr val="FFFFFF"/>
                </a:solidFill>
              </a:rPr>
              <a:pPr algn="ctr">
                <a:defRPr/>
              </a:pPr>
              <a:t>18</a:t>
            </a:fld>
            <a:endParaRPr lang="en-GB" dirty="0">
              <a:solidFill>
                <a:srgbClr val="FFFFFF"/>
              </a:solidFill>
            </a:endParaRPr>
          </a:p>
        </p:txBody>
      </p:sp>
      <p:pic>
        <p:nvPicPr>
          <p:cNvPr id="10" name="Picture 3" descr="\\net1.cec.eu.int\inea\Unit\R\R1\Strategic Planning and Communication\Communication\events\2016\20160928_H2020_Transport_Infoday\Presentations\Template\H2020_Blue_box_EMPTY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76" b="75832"/>
          <a:stretch>
            <a:fillRect/>
          </a:stretch>
        </p:blipFill>
        <p:spPr bwMode="auto">
          <a:xfrm>
            <a:off x="0" y="-9525"/>
            <a:ext cx="9144000" cy="110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7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5388" y="-6350"/>
            <a:ext cx="1673225" cy="167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98423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U:\001 SUBJECT MATTERS\003 SET-Plan\017 EIP SCC - Smart Cities and Communities\Pictures\h2020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392" y="1351177"/>
            <a:ext cx="7779216" cy="5316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Rectangle 22"/>
          <p:cNvSpPr/>
          <p:nvPr/>
        </p:nvSpPr>
        <p:spPr bwMode="auto">
          <a:xfrm>
            <a:off x="26460" y="-362198"/>
            <a:ext cx="9117540" cy="1319462"/>
          </a:xfrm>
          <a:prstGeom prst="rect">
            <a:avLst/>
          </a:prstGeom>
          <a:solidFill>
            <a:srgbClr val="0F54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111" name="Foliennummernplatzhalter 4"/>
          <p:cNvSpPr txBox="1">
            <a:spLocks/>
          </p:cNvSpPr>
          <p:nvPr/>
        </p:nvSpPr>
        <p:spPr bwMode="auto">
          <a:xfrm>
            <a:off x="7010400" y="6597352"/>
            <a:ext cx="2133600" cy="26064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0" tIns="0" rIns="91440" bIns="0" numCol="1" anchor="t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30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30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30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30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30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30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30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30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7550DAC1-3237-4742-8D5C-705167448467}" type="slidenum">
              <a:rPr lang="en-GB" smtClean="0">
                <a:solidFill>
                  <a:schemeClr val="bg1"/>
                </a:solidFill>
              </a:rPr>
              <a:pPr>
                <a:defRPr/>
              </a:pPr>
              <a:t>19</a:t>
            </a:fld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4257000" y="6659563"/>
            <a:ext cx="630000" cy="215900"/>
          </a:xfrm>
          <a:prstGeom prst="rect">
            <a:avLst/>
          </a:prstGeom>
          <a:solidFill>
            <a:srgbClr val="0F54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pic>
        <p:nvPicPr>
          <p:cNvPr id="46" name="Picture 1" descr="U:\001 SUBJECT MATTERS\003 SET-Plan\017 EIP SCC - Smart Cities and Communities\Pictures\EC Logo\EN\LOGO CE_Vertical_EN_quadri_LR.pn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9200" y="244800"/>
            <a:ext cx="1440000" cy="999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350252" y="4581128"/>
            <a:ext cx="644349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1800" b="1" dirty="0" smtClean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THE FRAMEWORK PROGRAMME FOR RESEARCH AND INNOVATION</a:t>
            </a:r>
          </a:p>
          <a:p>
            <a:pPr algn="ctr"/>
            <a:endParaRPr lang="de-DE" sz="1800" b="1" dirty="0" smtClean="0">
              <a:solidFill>
                <a:schemeClr val="bg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ctr"/>
            <a:endParaRPr lang="de-DE" sz="1800" b="1" dirty="0">
              <a:solidFill>
                <a:schemeClr val="bg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ctr"/>
            <a:endParaRPr lang="de-DE" sz="1800" b="1" dirty="0">
              <a:solidFill>
                <a:schemeClr val="bg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Oval 8"/>
          <p:cNvSpPr>
            <a:spLocks noChangeAspect="1"/>
          </p:cNvSpPr>
          <p:nvPr/>
        </p:nvSpPr>
        <p:spPr bwMode="auto">
          <a:xfrm rot="753642">
            <a:off x="7142839" y="2893529"/>
            <a:ext cx="1729593" cy="1555918"/>
          </a:xfrm>
          <a:prstGeom prst="ellipse">
            <a:avLst/>
          </a:prstGeom>
          <a:solidFill>
            <a:srgbClr val="0F5494"/>
          </a:solidFill>
          <a:ln>
            <a:headEnd type="none" w="med" len="med"/>
            <a:tailEnd type="none" w="med" len="med"/>
          </a:ln>
          <a:effectLst>
            <a:outerShdw blurRad="127000" sx="101000" sy="101000" algn="ctr" rotWithShape="0">
              <a:prstClr val="black">
                <a:alpha val="40000"/>
              </a:prstClr>
            </a:outerShdw>
          </a:effectLst>
          <a:ex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1" compatLnSpc="1">
            <a:prstTxWarp prst="textNoShape">
              <a:avLst/>
            </a:prstTxWarp>
          </a:bodyPr>
          <a:lstStyle/>
          <a:p>
            <a:pPr algn="ctr"/>
            <a:r>
              <a:rPr kumimoji="0" lang="de-DE" sz="28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€ </a:t>
            </a:r>
            <a:r>
              <a:rPr kumimoji="0" lang="de-DE" sz="3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80</a:t>
            </a:r>
            <a:r>
              <a:rPr kumimoji="0" lang="de-DE" sz="28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000" dirty="0" smtClean="0"/>
              <a:t>billion</a:t>
            </a:r>
          </a:p>
          <a:p>
            <a:pPr algn="ctr"/>
            <a:r>
              <a:rPr lang="fr-FR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t</a:t>
            </a:r>
            <a:r>
              <a:rPr lang="de-DE" sz="20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otal</a:t>
            </a:r>
            <a:endParaRPr lang="de-DE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GB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Oval 10"/>
          <p:cNvSpPr>
            <a:spLocks noChangeAspect="1"/>
          </p:cNvSpPr>
          <p:nvPr/>
        </p:nvSpPr>
        <p:spPr bwMode="auto">
          <a:xfrm rot="753642">
            <a:off x="6683762" y="890317"/>
            <a:ext cx="1842231" cy="1692310"/>
          </a:xfrm>
          <a:prstGeom prst="ellipse">
            <a:avLst/>
          </a:prstGeom>
          <a:solidFill>
            <a:srgbClr val="0F5494"/>
          </a:solidFill>
          <a:ln>
            <a:headEnd type="none" w="med" len="med"/>
            <a:tailEnd type="none" w="med" len="med"/>
          </a:ln>
          <a:effectLst>
            <a:outerShdw blurRad="127000" sx="101000" sy="101000" algn="ctr" rotWithShape="0">
              <a:prstClr val="black">
                <a:alpha val="40000"/>
              </a:prstClr>
            </a:outerShdw>
          </a:effectLst>
          <a:ex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1" compatLnSpc="1">
            <a:prstTxWarp prst="textNoShape">
              <a:avLst/>
            </a:prstTxWarp>
          </a:bodyPr>
          <a:lstStyle/>
          <a:p>
            <a:pPr algn="ctr"/>
            <a:r>
              <a:rPr kumimoji="0" lang="de-DE" sz="28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€ </a:t>
            </a:r>
            <a:r>
              <a:rPr lang="de-DE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5.9</a:t>
            </a:r>
            <a:r>
              <a:rPr kumimoji="0" lang="de-DE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800" dirty="0" smtClean="0"/>
              <a:t>billion</a:t>
            </a:r>
          </a:p>
          <a:p>
            <a:pPr algn="ctr"/>
            <a:r>
              <a:rPr lang="fr-FR" sz="1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ENERGY</a:t>
            </a:r>
            <a:endParaRPr lang="en-GB" sz="1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4436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Bild 1" descr="5_scaled_for_ppt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188640" y="936105"/>
            <a:ext cx="14258125" cy="5949279"/>
          </a:xfrm>
          <a:prstGeom prst="rect">
            <a:avLst/>
          </a:prstGeom>
        </p:spPr>
      </p:pic>
      <p:sp>
        <p:nvSpPr>
          <p:cNvPr id="86" name="Rectangle 85"/>
          <p:cNvSpPr/>
          <p:nvPr/>
        </p:nvSpPr>
        <p:spPr bwMode="auto">
          <a:xfrm>
            <a:off x="0" y="0"/>
            <a:ext cx="9144000" cy="957263"/>
          </a:xfrm>
          <a:prstGeom prst="rect">
            <a:avLst/>
          </a:prstGeom>
          <a:solidFill>
            <a:srgbClr val="0F54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sp>
        <p:nvSpPr>
          <p:cNvPr id="148" name="Rectangle 147"/>
          <p:cNvSpPr/>
          <p:nvPr/>
        </p:nvSpPr>
        <p:spPr>
          <a:xfrm>
            <a:off x="4257000" y="6659563"/>
            <a:ext cx="630000" cy="215900"/>
          </a:xfrm>
          <a:prstGeom prst="rect">
            <a:avLst/>
          </a:prstGeom>
          <a:solidFill>
            <a:srgbClr val="0F54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hteck 3"/>
          <p:cNvSpPr/>
          <p:nvPr/>
        </p:nvSpPr>
        <p:spPr bwMode="auto">
          <a:xfrm>
            <a:off x="0" y="3177091"/>
            <a:ext cx="9144000" cy="4230353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90000"/>
                </a:schemeClr>
              </a:gs>
              <a:gs pos="25000">
                <a:schemeClr val="bg1">
                  <a:alpha val="90000"/>
                </a:schemeClr>
              </a:gs>
            </a:gsLst>
            <a:lin ang="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44000" tIns="144000" rIns="144000" bIns="1440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346325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400" dirty="0"/>
              <a:t>Horizon 2020 is the biggest EU Research and Innovation </a:t>
            </a:r>
            <a:r>
              <a:rPr lang="en-US" sz="2400" dirty="0" err="1" smtClean="0"/>
              <a:t>programme</a:t>
            </a:r>
            <a:endParaRPr lang="en-US" sz="2400" dirty="0" smtClean="0"/>
          </a:p>
          <a:p>
            <a:pPr marL="2346325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400" dirty="0" smtClean="0"/>
              <a:t>Nearly </a:t>
            </a:r>
            <a:r>
              <a:rPr lang="en-US" sz="2400" dirty="0"/>
              <a:t>€80 billion of funding available over 7 years (2014 to 2020</a:t>
            </a:r>
            <a:r>
              <a:rPr lang="en-US" sz="2400" dirty="0" smtClean="0"/>
              <a:t>)</a:t>
            </a:r>
          </a:p>
          <a:p>
            <a:pPr marL="2346325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400" dirty="0" smtClean="0"/>
              <a:t>Promises </a:t>
            </a:r>
            <a:r>
              <a:rPr lang="en-US" sz="2400" dirty="0"/>
              <a:t>more breakthroughs, discoveries and world-firsts by taking great ideas from the lab to the market</a:t>
            </a:r>
            <a:endParaRPr lang="en-US" sz="2400" dirty="0" smtClean="0"/>
          </a:p>
          <a:p>
            <a:pPr marL="2346325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en-US" sz="2400" dirty="0" smtClean="0"/>
          </a:p>
          <a:p>
            <a:pPr marL="3186000">
              <a:spcBef>
                <a:spcPts val="1200"/>
              </a:spcBef>
            </a:pPr>
            <a:endParaRPr kumimoji="0" lang="de-DE" sz="2400" b="1" i="0" u="none" strike="noStrike" cap="none" normalizeH="0" baseline="0" dirty="0" smtClean="0">
              <a:ln>
                <a:noFill/>
              </a:ln>
              <a:effectLst/>
              <a:latin typeface="Arial"/>
              <a:cs typeface="Arial"/>
            </a:endParaRPr>
          </a:p>
        </p:txBody>
      </p:sp>
      <p:sp>
        <p:nvSpPr>
          <p:cNvPr id="87" name="Rechteck 86"/>
          <p:cNvSpPr/>
          <p:nvPr/>
        </p:nvSpPr>
        <p:spPr bwMode="auto">
          <a:xfrm>
            <a:off x="0" y="1443554"/>
            <a:ext cx="9144000" cy="660144"/>
          </a:xfrm>
          <a:prstGeom prst="rect">
            <a:avLst/>
          </a:prstGeom>
          <a:gradFill>
            <a:gsLst>
              <a:gs pos="0">
                <a:schemeClr val="bg1">
                  <a:alpha val="90000"/>
                </a:schemeClr>
              </a:gs>
              <a:gs pos="100000">
                <a:schemeClr val="bg1">
                  <a:alpha val="0"/>
                </a:schemeClr>
              </a:gs>
              <a:gs pos="15000">
                <a:schemeClr val="bg1">
                  <a:alpha val="90000"/>
                </a:schemeClr>
              </a:gs>
            </a:gsLst>
            <a:lin ang="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44000" tIns="144000" rIns="144000" bIns="144000" numCol="1" rtlCol="0" anchor="ctr" anchorCtr="0" compatLnSpc="1">
            <a:prstTxWarp prst="textNoShape">
              <a:avLst/>
            </a:prstTxWarp>
            <a:spAutoFit/>
          </a:bodyPr>
          <a:lstStyle/>
          <a:p>
            <a:pPr marR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de-DE" sz="2400" b="1" i="0" u="none" strike="noStrike" cap="none" normalizeH="0" baseline="0" dirty="0" err="1" smtClean="0">
                <a:ln>
                  <a:noFill/>
                </a:ln>
                <a:effectLst/>
                <a:latin typeface="Arial"/>
                <a:cs typeface="Arial"/>
              </a:rPr>
              <a:t>What</a:t>
            </a:r>
            <a:r>
              <a:rPr kumimoji="0" lang="de-DE" sz="2400" b="1" i="0" u="none" strike="noStrike" cap="none" normalizeH="0" baseline="0" dirty="0" smtClean="0">
                <a:ln>
                  <a:noFill/>
                </a:ln>
                <a:effectLst/>
                <a:latin typeface="Arial"/>
                <a:cs typeface="Arial"/>
              </a:rPr>
              <a:t> EU </a:t>
            </a:r>
            <a:r>
              <a:rPr kumimoji="0" lang="de-DE" sz="2400" b="1" i="0" u="none" strike="noStrike" cap="none" normalizeH="0" baseline="0" dirty="0" err="1" smtClean="0">
                <a:ln>
                  <a:noFill/>
                </a:ln>
                <a:effectLst/>
                <a:latin typeface="Arial"/>
                <a:cs typeface="Arial"/>
              </a:rPr>
              <a:t>does</a:t>
            </a:r>
            <a:r>
              <a:rPr kumimoji="0" lang="de-DE" sz="2400" b="1" i="0" u="none" strike="noStrike" cap="none" normalizeH="0" baseline="0" dirty="0" smtClean="0">
                <a:ln>
                  <a:noFill/>
                </a:ln>
                <a:effectLst/>
                <a:latin typeface="Arial"/>
                <a:cs typeface="Arial"/>
              </a:rPr>
              <a:t> </a:t>
            </a:r>
            <a:r>
              <a:rPr kumimoji="0" lang="de-DE" sz="2400" b="1" i="0" u="none" strike="noStrike" cap="none" normalizeH="0" baseline="0" dirty="0" err="1" smtClean="0">
                <a:ln>
                  <a:noFill/>
                </a:ln>
                <a:effectLst/>
                <a:latin typeface="Arial"/>
                <a:cs typeface="Arial"/>
              </a:rPr>
              <a:t>through</a:t>
            </a:r>
            <a:r>
              <a:rPr kumimoji="0" lang="de-DE" sz="2400" b="1" i="0" u="none" strike="noStrike" cap="none" normalizeH="0" baseline="0" dirty="0" smtClean="0">
                <a:ln>
                  <a:noFill/>
                </a:ln>
                <a:effectLst/>
                <a:latin typeface="Arial"/>
                <a:cs typeface="Arial"/>
              </a:rPr>
              <a:t> </a:t>
            </a:r>
            <a:r>
              <a:rPr kumimoji="0" lang="de-DE" sz="2400" b="1" i="0" u="none" strike="noStrike" cap="none" normalizeH="0" baseline="0" dirty="0" err="1" smtClean="0">
                <a:ln>
                  <a:noFill/>
                </a:ln>
                <a:effectLst/>
                <a:latin typeface="Arial"/>
                <a:cs typeface="Arial"/>
              </a:rPr>
              <a:t>the</a:t>
            </a:r>
            <a:r>
              <a:rPr kumimoji="0" lang="de-DE" sz="2400" b="1" i="0" u="none" strike="noStrike" cap="none" normalizeH="0" baseline="0" dirty="0" smtClean="0">
                <a:ln>
                  <a:noFill/>
                </a:ln>
                <a:effectLst/>
                <a:latin typeface="Arial"/>
                <a:cs typeface="Arial"/>
              </a:rPr>
              <a:t> </a:t>
            </a:r>
            <a:r>
              <a:rPr kumimoji="0" lang="de-DE" sz="2400" b="1" i="0" u="none" strike="noStrike" cap="none" normalizeH="0" baseline="0" dirty="0" err="1" smtClean="0">
                <a:ln>
                  <a:noFill/>
                </a:ln>
                <a:effectLst/>
                <a:latin typeface="Arial"/>
                <a:cs typeface="Arial"/>
              </a:rPr>
              <a:t>energy</a:t>
            </a:r>
            <a:r>
              <a:rPr kumimoji="0" lang="de-DE" sz="2400" b="1" i="0" u="none" strike="noStrike" cap="none" normalizeH="0" baseline="0" dirty="0" smtClean="0">
                <a:ln>
                  <a:noFill/>
                </a:ln>
                <a:effectLst/>
                <a:latin typeface="Arial"/>
                <a:cs typeface="Arial"/>
              </a:rPr>
              <a:t> </a:t>
            </a:r>
            <a:r>
              <a:rPr kumimoji="0" lang="de-DE" sz="2400" b="1" i="0" u="none" strike="noStrike" cap="none" normalizeH="0" baseline="0" dirty="0" err="1" smtClean="0">
                <a:ln>
                  <a:noFill/>
                </a:ln>
                <a:effectLst/>
                <a:latin typeface="Arial"/>
                <a:cs typeface="Arial"/>
              </a:rPr>
              <a:t>research</a:t>
            </a:r>
            <a:r>
              <a:rPr kumimoji="0" lang="de-DE" sz="2400" b="1" i="0" u="none" strike="noStrike" cap="none" normalizeH="0" baseline="0" dirty="0" smtClean="0">
                <a:ln>
                  <a:noFill/>
                </a:ln>
                <a:effectLst/>
                <a:latin typeface="Arial"/>
                <a:cs typeface="Arial"/>
              </a:rPr>
              <a:t> </a:t>
            </a:r>
            <a:r>
              <a:rPr kumimoji="0" lang="de-DE" sz="2400" b="1" i="0" u="none" strike="noStrike" cap="none" normalizeH="0" baseline="0" dirty="0" err="1" smtClean="0">
                <a:ln>
                  <a:noFill/>
                </a:ln>
                <a:effectLst/>
                <a:latin typeface="Arial"/>
                <a:cs typeface="Arial"/>
              </a:rPr>
              <a:t>programme</a:t>
            </a:r>
            <a:endParaRPr kumimoji="0" lang="de-DE" sz="2400" b="1" i="0" u="none" strike="noStrike" cap="none" normalizeH="0" baseline="0" dirty="0" smtClean="0">
              <a:ln>
                <a:noFill/>
              </a:ln>
              <a:effectLst/>
              <a:latin typeface="Arial"/>
              <a:cs typeface="Arial"/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7010400" y="6597352"/>
            <a:ext cx="2133600" cy="260648"/>
          </a:xfrm>
        </p:spPr>
        <p:txBody>
          <a:bodyPr lIns="0" tIns="0" bIns="0"/>
          <a:lstStyle/>
          <a:p>
            <a:pPr>
              <a:defRPr/>
            </a:pPr>
            <a:fld id="{7550DAC1-3237-4742-8D5C-705167448467}" type="slidenum">
              <a:rPr lang="en-GB" smtClean="0">
                <a:solidFill>
                  <a:srgbClr val="0F5494"/>
                </a:solidFill>
              </a:rPr>
              <a:pPr>
                <a:defRPr/>
              </a:pPr>
              <a:t>20</a:t>
            </a:fld>
            <a:endParaRPr lang="en-GB" dirty="0">
              <a:solidFill>
                <a:srgbClr val="0F5494"/>
              </a:solidFill>
            </a:endParaRPr>
          </a:p>
        </p:txBody>
      </p:sp>
      <p:pic>
        <p:nvPicPr>
          <p:cNvPr id="321" name="Picture 1" descr="U:\001 SUBJECT MATTERS\003 SET-Plan\017 EIP SCC - Smart Cities and Communities\Pictures\EC Logo\EN\LOGO CE_Vertical_EN_quadri_LR.pn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9200" y="244800"/>
            <a:ext cx="1440000" cy="999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2148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uppieren 72"/>
          <p:cNvGrpSpPr>
            <a:grpSpLocks/>
          </p:cNvGrpSpPr>
          <p:nvPr/>
        </p:nvGrpSpPr>
        <p:grpSpPr bwMode="auto">
          <a:xfrm>
            <a:off x="74252" y="2034513"/>
            <a:ext cx="3228943" cy="2076907"/>
            <a:chOff x="690564" y="1119188"/>
            <a:chExt cx="7688118" cy="5061093"/>
          </a:xfrm>
        </p:grpSpPr>
        <p:pic>
          <p:nvPicPr>
            <p:cNvPr id="32" name="Picture 53" descr="P:\2500NEU\04 Eigene MA\Iglar\CONCERTOplus\Site visits\c+ presentation\europe3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90564" y="1119188"/>
              <a:ext cx="7688118" cy="50610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3" name="AutoShape 4"/>
            <p:cNvSpPr>
              <a:spLocks noChangeArrowheads="1"/>
            </p:cNvSpPr>
            <p:nvPr/>
          </p:nvSpPr>
          <p:spPr bwMode="auto">
            <a:xfrm>
              <a:off x="4211573" y="3644971"/>
              <a:ext cx="100010" cy="100016"/>
            </a:xfrm>
            <a:prstGeom prst="star5">
              <a:avLst/>
            </a:prstGeom>
            <a:solidFill>
              <a:srgbClr val="FFFF00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e-DE" sz="900"/>
            </a:p>
          </p:txBody>
        </p:sp>
        <p:sp>
          <p:nvSpPr>
            <p:cNvPr id="34" name="AutoShape 5"/>
            <p:cNvSpPr>
              <a:spLocks noChangeArrowheads="1"/>
            </p:cNvSpPr>
            <p:nvPr/>
          </p:nvSpPr>
          <p:spPr bwMode="auto">
            <a:xfrm>
              <a:off x="2411382" y="2997253"/>
              <a:ext cx="100010" cy="100016"/>
            </a:xfrm>
            <a:prstGeom prst="star5">
              <a:avLst/>
            </a:prstGeom>
            <a:solidFill>
              <a:srgbClr val="FFFF00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e-DE" sz="900"/>
            </a:p>
          </p:txBody>
        </p:sp>
        <p:sp>
          <p:nvSpPr>
            <p:cNvPr id="35" name="AutoShape 6"/>
            <p:cNvSpPr>
              <a:spLocks noChangeArrowheads="1"/>
            </p:cNvSpPr>
            <p:nvPr/>
          </p:nvSpPr>
          <p:spPr bwMode="auto">
            <a:xfrm>
              <a:off x="3319415" y="3573532"/>
              <a:ext cx="100010" cy="100015"/>
            </a:xfrm>
            <a:prstGeom prst="star5">
              <a:avLst/>
            </a:prstGeom>
            <a:solidFill>
              <a:srgbClr val="FFFF00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e-DE" sz="900"/>
            </a:p>
          </p:txBody>
        </p:sp>
        <p:sp>
          <p:nvSpPr>
            <p:cNvPr id="36" name="AutoShape 7"/>
            <p:cNvSpPr>
              <a:spLocks noChangeArrowheads="1"/>
            </p:cNvSpPr>
            <p:nvPr/>
          </p:nvSpPr>
          <p:spPr bwMode="auto">
            <a:xfrm>
              <a:off x="3059070" y="4265702"/>
              <a:ext cx="100010" cy="100015"/>
            </a:xfrm>
            <a:prstGeom prst="star5">
              <a:avLst/>
            </a:prstGeom>
            <a:solidFill>
              <a:srgbClr val="FFFF00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e-DE" sz="900"/>
            </a:p>
          </p:txBody>
        </p:sp>
        <p:sp>
          <p:nvSpPr>
            <p:cNvPr id="37" name="AutoShape 8"/>
            <p:cNvSpPr>
              <a:spLocks noChangeArrowheads="1"/>
            </p:cNvSpPr>
            <p:nvPr/>
          </p:nvSpPr>
          <p:spPr bwMode="auto">
            <a:xfrm>
              <a:off x="2384394" y="2897238"/>
              <a:ext cx="100011" cy="100015"/>
            </a:xfrm>
            <a:prstGeom prst="star5">
              <a:avLst/>
            </a:prstGeom>
            <a:solidFill>
              <a:srgbClr val="FFFF00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e-DE" sz="900"/>
            </a:p>
          </p:txBody>
        </p:sp>
        <p:sp>
          <p:nvSpPr>
            <p:cNvPr id="38" name="AutoShape 9"/>
            <p:cNvSpPr>
              <a:spLocks noChangeArrowheads="1"/>
            </p:cNvSpPr>
            <p:nvPr/>
          </p:nvSpPr>
          <p:spPr bwMode="auto">
            <a:xfrm>
              <a:off x="2124049" y="3644971"/>
              <a:ext cx="100011" cy="100016"/>
            </a:xfrm>
            <a:prstGeom prst="star5">
              <a:avLst/>
            </a:prstGeom>
            <a:solidFill>
              <a:srgbClr val="FFFF00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e-DE" sz="900"/>
            </a:p>
          </p:txBody>
        </p:sp>
        <p:sp>
          <p:nvSpPr>
            <p:cNvPr id="39" name="AutoShape 10"/>
            <p:cNvSpPr>
              <a:spLocks noChangeArrowheads="1"/>
            </p:cNvSpPr>
            <p:nvPr/>
          </p:nvSpPr>
          <p:spPr bwMode="auto">
            <a:xfrm>
              <a:off x="2959059" y="3041704"/>
              <a:ext cx="100011" cy="100016"/>
            </a:xfrm>
            <a:prstGeom prst="star5">
              <a:avLst/>
            </a:prstGeom>
            <a:solidFill>
              <a:srgbClr val="FFFF00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e-DE" sz="900"/>
            </a:p>
          </p:txBody>
        </p:sp>
        <p:sp>
          <p:nvSpPr>
            <p:cNvPr id="40" name="AutoShape 11"/>
            <p:cNvSpPr>
              <a:spLocks noChangeArrowheads="1"/>
            </p:cNvSpPr>
            <p:nvPr/>
          </p:nvSpPr>
          <p:spPr bwMode="auto">
            <a:xfrm>
              <a:off x="2916197" y="4005345"/>
              <a:ext cx="100010" cy="100015"/>
            </a:xfrm>
            <a:prstGeom prst="star5">
              <a:avLst/>
            </a:prstGeom>
            <a:solidFill>
              <a:srgbClr val="FFFF00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e-DE" sz="900"/>
            </a:p>
          </p:txBody>
        </p:sp>
        <p:sp>
          <p:nvSpPr>
            <p:cNvPr id="41" name="AutoShape 12"/>
            <p:cNvSpPr>
              <a:spLocks noChangeArrowheads="1"/>
            </p:cNvSpPr>
            <p:nvPr/>
          </p:nvSpPr>
          <p:spPr bwMode="auto">
            <a:xfrm>
              <a:off x="3132093" y="4768953"/>
              <a:ext cx="100010" cy="100016"/>
            </a:xfrm>
            <a:prstGeom prst="star5">
              <a:avLst/>
            </a:prstGeom>
            <a:solidFill>
              <a:srgbClr val="FFFF00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e-DE" sz="900"/>
            </a:p>
          </p:txBody>
        </p:sp>
        <p:sp>
          <p:nvSpPr>
            <p:cNvPr id="42" name="AutoShape 13"/>
            <p:cNvSpPr>
              <a:spLocks noChangeArrowheads="1"/>
            </p:cNvSpPr>
            <p:nvPr/>
          </p:nvSpPr>
          <p:spPr bwMode="auto">
            <a:xfrm>
              <a:off x="3851217" y="2320959"/>
              <a:ext cx="100011" cy="100016"/>
            </a:xfrm>
            <a:prstGeom prst="star5">
              <a:avLst/>
            </a:prstGeom>
            <a:solidFill>
              <a:srgbClr val="FFFF00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e-DE" sz="900"/>
            </a:p>
          </p:txBody>
        </p:sp>
        <p:sp>
          <p:nvSpPr>
            <p:cNvPr id="43" name="AutoShape 14"/>
            <p:cNvSpPr>
              <a:spLocks noChangeArrowheads="1"/>
            </p:cNvSpPr>
            <p:nvPr/>
          </p:nvSpPr>
          <p:spPr bwMode="auto">
            <a:xfrm>
              <a:off x="3708344" y="1312868"/>
              <a:ext cx="100011" cy="100015"/>
            </a:xfrm>
            <a:prstGeom prst="star5">
              <a:avLst/>
            </a:prstGeom>
            <a:solidFill>
              <a:srgbClr val="FFFF00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e-DE" sz="900"/>
            </a:p>
          </p:txBody>
        </p:sp>
        <p:sp>
          <p:nvSpPr>
            <p:cNvPr id="44" name="AutoShape 15"/>
            <p:cNvSpPr>
              <a:spLocks noChangeArrowheads="1"/>
            </p:cNvSpPr>
            <p:nvPr/>
          </p:nvSpPr>
          <p:spPr bwMode="auto">
            <a:xfrm>
              <a:off x="3392438" y="2997253"/>
              <a:ext cx="100010" cy="100016"/>
            </a:xfrm>
            <a:prstGeom prst="star5">
              <a:avLst/>
            </a:prstGeom>
            <a:solidFill>
              <a:srgbClr val="FFFF00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e-DE" sz="900"/>
            </a:p>
          </p:txBody>
        </p:sp>
        <p:sp>
          <p:nvSpPr>
            <p:cNvPr id="45" name="AutoShape 16"/>
            <p:cNvSpPr>
              <a:spLocks noChangeArrowheads="1"/>
            </p:cNvSpPr>
            <p:nvPr/>
          </p:nvSpPr>
          <p:spPr bwMode="auto">
            <a:xfrm>
              <a:off x="3059070" y="2997253"/>
              <a:ext cx="100010" cy="100016"/>
            </a:xfrm>
            <a:prstGeom prst="star5">
              <a:avLst/>
            </a:prstGeom>
            <a:solidFill>
              <a:srgbClr val="FFFF00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e-DE" sz="900"/>
            </a:p>
          </p:txBody>
        </p:sp>
        <p:sp>
          <p:nvSpPr>
            <p:cNvPr id="46" name="AutoShape 17"/>
            <p:cNvSpPr>
              <a:spLocks noChangeArrowheads="1"/>
            </p:cNvSpPr>
            <p:nvPr/>
          </p:nvSpPr>
          <p:spPr bwMode="auto">
            <a:xfrm>
              <a:off x="3851217" y="2492414"/>
              <a:ext cx="100011" cy="100016"/>
            </a:xfrm>
            <a:prstGeom prst="star5">
              <a:avLst/>
            </a:prstGeom>
            <a:solidFill>
              <a:srgbClr val="FFFF00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e-DE" sz="900"/>
            </a:p>
          </p:txBody>
        </p:sp>
        <p:sp>
          <p:nvSpPr>
            <p:cNvPr id="47" name="AutoShape 18"/>
            <p:cNvSpPr>
              <a:spLocks noChangeArrowheads="1"/>
            </p:cNvSpPr>
            <p:nvPr/>
          </p:nvSpPr>
          <p:spPr bwMode="auto">
            <a:xfrm>
              <a:off x="3779781" y="2536865"/>
              <a:ext cx="100010" cy="100016"/>
            </a:xfrm>
            <a:prstGeom prst="star5">
              <a:avLst/>
            </a:prstGeom>
            <a:solidFill>
              <a:srgbClr val="FFFF00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e-DE" sz="900"/>
            </a:p>
          </p:txBody>
        </p:sp>
        <p:sp>
          <p:nvSpPr>
            <p:cNvPr id="48" name="AutoShape 19"/>
            <p:cNvSpPr>
              <a:spLocks noChangeArrowheads="1"/>
            </p:cNvSpPr>
            <p:nvPr/>
          </p:nvSpPr>
          <p:spPr bwMode="auto">
            <a:xfrm>
              <a:off x="1808143" y="4408581"/>
              <a:ext cx="100010" cy="100015"/>
            </a:xfrm>
            <a:prstGeom prst="star5">
              <a:avLst/>
            </a:prstGeom>
            <a:solidFill>
              <a:srgbClr val="FFFF00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e-DE" sz="900"/>
            </a:p>
          </p:txBody>
        </p:sp>
        <p:sp>
          <p:nvSpPr>
            <p:cNvPr id="49" name="AutoShape 20"/>
            <p:cNvSpPr>
              <a:spLocks noChangeArrowheads="1"/>
            </p:cNvSpPr>
            <p:nvPr/>
          </p:nvSpPr>
          <p:spPr bwMode="auto">
            <a:xfrm>
              <a:off x="3428950" y="2465426"/>
              <a:ext cx="100011" cy="100015"/>
            </a:xfrm>
            <a:prstGeom prst="star5">
              <a:avLst/>
            </a:prstGeom>
            <a:solidFill>
              <a:srgbClr val="FFFF00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e-DE" sz="900"/>
            </a:p>
          </p:txBody>
        </p:sp>
        <p:sp>
          <p:nvSpPr>
            <p:cNvPr id="50" name="AutoShape 21"/>
            <p:cNvSpPr>
              <a:spLocks noChangeArrowheads="1"/>
            </p:cNvSpPr>
            <p:nvPr/>
          </p:nvSpPr>
          <p:spPr bwMode="auto">
            <a:xfrm>
              <a:off x="3995677" y="3976769"/>
              <a:ext cx="100010" cy="100015"/>
            </a:xfrm>
            <a:prstGeom prst="star5">
              <a:avLst/>
            </a:prstGeom>
            <a:solidFill>
              <a:srgbClr val="FFFF00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e-DE" sz="900"/>
            </a:p>
          </p:txBody>
        </p:sp>
        <p:sp>
          <p:nvSpPr>
            <p:cNvPr id="51" name="AutoShape 22"/>
            <p:cNvSpPr>
              <a:spLocks noChangeArrowheads="1"/>
            </p:cNvSpPr>
            <p:nvPr/>
          </p:nvSpPr>
          <p:spPr bwMode="auto">
            <a:xfrm>
              <a:off x="3347989" y="3689423"/>
              <a:ext cx="100010" cy="100016"/>
            </a:xfrm>
            <a:prstGeom prst="star5">
              <a:avLst/>
            </a:prstGeom>
            <a:solidFill>
              <a:srgbClr val="FFFF00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e-DE" sz="900"/>
            </a:p>
          </p:txBody>
        </p:sp>
        <p:sp>
          <p:nvSpPr>
            <p:cNvPr id="52" name="AutoShape 23"/>
            <p:cNvSpPr>
              <a:spLocks noChangeArrowheads="1"/>
            </p:cNvSpPr>
            <p:nvPr/>
          </p:nvSpPr>
          <p:spPr bwMode="auto">
            <a:xfrm>
              <a:off x="2095475" y="4697514"/>
              <a:ext cx="100011" cy="100015"/>
            </a:xfrm>
            <a:prstGeom prst="star5">
              <a:avLst/>
            </a:prstGeom>
            <a:solidFill>
              <a:srgbClr val="FFFF00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e-DE" sz="900"/>
            </a:p>
          </p:txBody>
        </p:sp>
        <p:sp>
          <p:nvSpPr>
            <p:cNvPr id="53" name="AutoShape 24"/>
            <p:cNvSpPr>
              <a:spLocks noChangeArrowheads="1"/>
            </p:cNvSpPr>
            <p:nvPr/>
          </p:nvSpPr>
          <p:spPr bwMode="auto">
            <a:xfrm>
              <a:off x="1835130" y="4553047"/>
              <a:ext cx="100011" cy="100016"/>
            </a:xfrm>
            <a:prstGeom prst="star5">
              <a:avLst/>
            </a:prstGeom>
            <a:solidFill>
              <a:srgbClr val="FFFF00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e-DE" sz="900"/>
            </a:p>
          </p:txBody>
        </p:sp>
        <p:sp>
          <p:nvSpPr>
            <p:cNvPr id="54" name="AutoShape 25"/>
            <p:cNvSpPr>
              <a:spLocks noChangeArrowheads="1"/>
            </p:cNvSpPr>
            <p:nvPr/>
          </p:nvSpPr>
          <p:spPr bwMode="auto">
            <a:xfrm>
              <a:off x="2671727" y="4221251"/>
              <a:ext cx="100010" cy="100015"/>
            </a:xfrm>
            <a:prstGeom prst="star5">
              <a:avLst/>
            </a:prstGeom>
            <a:solidFill>
              <a:srgbClr val="FFFF00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e-DE" sz="900"/>
            </a:p>
          </p:txBody>
        </p:sp>
        <p:sp>
          <p:nvSpPr>
            <p:cNvPr id="55" name="AutoShape 26"/>
            <p:cNvSpPr>
              <a:spLocks noChangeArrowheads="1"/>
            </p:cNvSpPr>
            <p:nvPr/>
          </p:nvSpPr>
          <p:spPr bwMode="auto">
            <a:xfrm>
              <a:off x="2555841" y="4121235"/>
              <a:ext cx="100011" cy="100016"/>
            </a:xfrm>
            <a:prstGeom prst="star5">
              <a:avLst/>
            </a:prstGeom>
            <a:solidFill>
              <a:srgbClr val="FFFF00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e-DE" sz="900"/>
            </a:p>
          </p:txBody>
        </p:sp>
        <p:sp>
          <p:nvSpPr>
            <p:cNvPr id="56" name="AutoShape 27"/>
            <p:cNvSpPr>
              <a:spLocks noChangeArrowheads="1"/>
            </p:cNvSpPr>
            <p:nvPr/>
          </p:nvSpPr>
          <p:spPr bwMode="auto">
            <a:xfrm>
              <a:off x="3995677" y="2420975"/>
              <a:ext cx="100010" cy="100015"/>
            </a:xfrm>
            <a:prstGeom prst="star5">
              <a:avLst/>
            </a:prstGeom>
            <a:solidFill>
              <a:srgbClr val="FFFF00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e-DE" sz="900"/>
            </a:p>
          </p:txBody>
        </p:sp>
        <p:sp>
          <p:nvSpPr>
            <p:cNvPr id="57" name="AutoShape 28"/>
            <p:cNvSpPr>
              <a:spLocks noChangeArrowheads="1"/>
            </p:cNvSpPr>
            <p:nvPr/>
          </p:nvSpPr>
          <p:spPr bwMode="auto">
            <a:xfrm>
              <a:off x="2947947" y="3113144"/>
              <a:ext cx="100010" cy="100015"/>
            </a:xfrm>
            <a:prstGeom prst="star5">
              <a:avLst/>
            </a:prstGeom>
            <a:solidFill>
              <a:srgbClr val="FFFF00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e-DE" sz="900"/>
            </a:p>
          </p:txBody>
        </p:sp>
        <p:sp>
          <p:nvSpPr>
            <p:cNvPr id="58" name="AutoShape 29"/>
            <p:cNvSpPr>
              <a:spLocks noChangeArrowheads="1"/>
            </p:cNvSpPr>
            <p:nvPr/>
          </p:nvSpPr>
          <p:spPr bwMode="auto">
            <a:xfrm>
              <a:off x="1752581" y="4319678"/>
              <a:ext cx="100011" cy="100015"/>
            </a:xfrm>
            <a:prstGeom prst="star5">
              <a:avLst/>
            </a:prstGeom>
            <a:solidFill>
              <a:srgbClr val="FFFF00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e-DE" sz="900"/>
            </a:p>
          </p:txBody>
        </p:sp>
        <p:sp>
          <p:nvSpPr>
            <p:cNvPr id="59" name="AutoShape 30"/>
            <p:cNvSpPr>
              <a:spLocks noChangeArrowheads="1"/>
            </p:cNvSpPr>
            <p:nvPr/>
          </p:nvSpPr>
          <p:spPr bwMode="auto">
            <a:xfrm>
              <a:off x="2024039" y="4768953"/>
              <a:ext cx="100010" cy="100016"/>
            </a:xfrm>
            <a:prstGeom prst="star5">
              <a:avLst/>
            </a:prstGeom>
            <a:solidFill>
              <a:srgbClr val="FFFF00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e-DE" sz="900"/>
            </a:p>
          </p:txBody>
        </p:sp>
        <p:sp>
          <p:nvSpPr>
            <p:cNvPr id="60" name="Rectangle 32"/>
            <p:cNvSpPr>
              <a:spLocks noChangeArrowheads="1"/>
            </p:cNvSpPr>
            <p:nvPr/>
          </p:nvSpPr>
          <p:spPr bwMode="auto">
            <a:xfrm>
              <a:off x="5815976" y="1258888"/>
              <a:ext cx="2336800" cy="360362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r>
                <a:rPr lang="de-DE" sz="700" dirty="0">
                  <a:solidFill>
                    <a:srgbClr val="FFFFFF"/>
                  </a:solidFill>
                </a:rPr>
                <a:t>      </a:t>
              </a:r>
              <a:r>
                <a:rPr lang="de-DE" sz="700" dirty="0" smtClean="0">
                  <a:solidFill>
                    <a:srgbClr val="000000"/>
                  </a:solidFill>
                </a:rPr>
                <a:t>CONCERTO CITIES</a:t>
              </a:r>
              <a:endParaRPr lang="en-US" sz="700" dirty="0">
                <a:solidFill>
                  <a:srgbClr val="000000"/>
                </a:solidFill>
              </a:endParaRPr>
            </a:p>
          </p:txBody>
        </p:sp>
        <p:sp>
          <p:nvSpPr>
            <p:cNvPr id="61" name="AutoShape 33"/>
            <p:cNvSpPr>
              <a:spLocks noChangeArrowheads="1"/>
            </p:cNvSpPr>
            <p:nvPr/>
          </p:nvSpPr>
          <p:spPr bwMode="auto">
            <a:xfrm>
              <a:off x="5901010" y="1313661"/>
              <a:ext cx="215896" cy="215906"/>
            </a:xfrm>
            <a:prstGeom prst="star5">
              <a:avLst/>
            </a:prstGeom>
            <a:solidFill>
              <a:srgbClr val="FFEE00"/>
            </a:solidFill>
            <a:ln w="9525">
              <a:solidFill>
                <a:srgbClr val="FFEE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e-DE" sz="900"/>
            </a:p>
          </p:txBody>
        </p:sp>
        <p:sp>
          <p:nvSpPr>
            <p:cNvPr id="62" name="Rectangle 34"/>
            <p:cNvSpPr>
              <a:spLocks noChangeArrowheads="1"/>
            </p:cNvSpPr>
            <p:nvPr/>
          </p:nvSpPr>
          <p:spPr bwMode="auto">
            <a:xfrm>
              <a:off x="5907088" y="1690688"/>
              <a:ext cx="2335212" cy="538162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r>
                <a:rPr lang="en-US" sz="700" dirty="0">
                  <a:solidFill>
                    <a:srgbClr val="000000"/>
                  </a:solidFill>
                </a:rPr>
                <a:t>58 </a:t>
              </a:r>
              <a:r>
                <a:rPr lang="en-US" sz="700" dirty="0" smtClean="0">
                  <a:solidFill>
                    <a:srgbClr val="000000"/>
                  </a:solidFill>
                </a:rPr>
                <a:t>communities</a:t>
              </a:r>
              <a:endParaRPr lang="en-US" sz="700" dirty="0">
                <a:solidFill>
                  <a:srgbClr val="000000"/>
                </a:solidFill>
              </a:endParaRPr>
            </a:p>
            <a:p>
              <a:r>
                <a:rPr lang="en-US" sz="700" dirty="0">
                  <a:solidFill>
                    <a:srgbClr val="000000"/>
                  </a:solidFill>
                </a:rPr>
                <a:t>23 countries</a:t>
              </a:r>
            </a:p>
          </p:txBody>
        </p:sp>
        <p:sp>
          <p:nvSpPr>
            <p:cNvPr id="63" name="AutoShape 36"/>
            <p:cNvSpPr>
              <a:spLocks noChangeArrowheads="1"/>
            </p:cNvSpPr>
            <p:nvPr/>
          </p:nvSpPr>
          <p:spPr bwMode="auto">
            <a:xfrm>
              <a:off x="4040126" y="3141720"/>
              <a:ext cx="100010" cy="100015"/>
            </a:xfrm>
            <a:prstGeom prst="star5">
              <a:avLst/>
            </a:prstGeom>
            <a:solidFill>
              <a:srgbClr val="FFFF00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e-DE" sz="900"/>
            </a:p>
          </p:txBody>
        </p:sp>
        <p:sp>
          <p:nvSpPr>
            <p:cNvPr id="64" name="AutoShape 37"/>
            <p:cNvSpPr>
              <a:spLocks noChangeArrowheads="1"/>
            </p:cNvSpPr>
            <p:nvPr/>
          </p:nvSpPr>
          <p:spPr bwMode="auto">
            <a:xfrm>
              <a:off x="3030495" y="3438591"/>
              <a:ext cx="100010" cy="100016"/>
            </a:xfrm>
            <a:prstGeom prst="star5">
              <a:avLst/>
            </a:prstGeom>
            <a:solidFill>
              <a:srgbClr val="FFFF00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e-DE" sz="900"/>
            </a:p>
          </p:txBody>
        </p:sp>
        <p:sp>
          <p:nvSpPr>
            <p:cNvPr id="65" name="AutoShape 38"/>
            <p:cNvSpPr>
              <a:spLocks noChangeArrowheads="1"/>
            </p:cNvSpPr>
            <p:nvPr/>
          </p:nvSpPr>
          <p:spPr bwMode="auto">
            <a:xfrm>
              <a:off x="4384607" y="4014870"/>
              <a:ext cx="100011" cy="100015"/>
            </a:xfrm>
            <a:prstGeom prst="star5">
              <a:avLst/>
            </a:prstGeom>
            <a:solidFill>
              <a:srgbClr val="FFFF00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e-DE" sz="900"/>
            </a:p>
          </p:txBody>
        </p:sp>
        <p:sp>
          <p:nvSpPr>
            <p:cNvPr id="66" name="AutoShape 39"/>
            <p:cNvSpPr>
              <a:spLocks noChangeArrowheads="1"/>
            </p:cNvSpPr>
            <p:nvPr/>
          </p:nvSpPr>
          <p:spPr bwMode="auto">
            <a:xfrm>
              <a:off x="1879579" y="2420975"/>
              <a:ext cx="100011" cy="100015"/>
            </a:xfrm>
            <a:prstGeom prst="star5">
              <a:avLst/>
            </a:prstGeom>
            <a:solidFill>
              <a:srgbClr val="FFFF00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e-DE" sz="900"/>
            </a:p>
          </p:txBody>
        </p:sp>
        <p:sp>
          <p:nvSpPr>
            <p:cNvPr id="67" name="AutoShape 40"/>
            <p:cNvSpPr>
              <a:spLocks noChangeArrowheads="1"/>
            </p:cNvSpPr>
            <p:nvPr/>
          </p:nvSpPr>
          <p:spPr bwMode="auto">
            <a:xfrm>
              <a:off x="1692257" y="2492414"/>
              <a:ext cx="100011" cy="100016"/>
            </a:xfrm>
            <a:prstGeom prst="star5">
              <a:avLst/>
            </a:prstGeom>
            <a:solidFill>
              <a:srgbClr val="FFFF00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e-DE" sz="900"/>
            </a:p>
          </p:txBody>
        </p:sp>
        <p:sp>
          <p:nvSpPr>
            <p:cNvPr id="68" name="AutoShape 41"/>
            <p:cNvSpPr>
              <a:spLocks noChangeArrowheads="1"/>
            </p:cNvSpPr>
            <p:nvPr/>
          </p:nvSpPr>
          <p:spPr bwMode="auto">
            <a:xfrm>
              <a:off x="3924240" y="4192675"/>
              <a:ext cx="100011" cy="100015"/>
            </a:xfrm>
            <a:prstGeom prst="star5">
              <a:avLst/>
            </a:prstGeom>
            <a:solidFill>
              <a:srgbClr val="FFFF00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e-DE" sz="900"/>
            </a:p>
          </p:txBody>
        </p:sp>
        <p:sp>
          <p:nvSpPr>
            <p:cNvPr id="69" name="AutoShape 42"/>
            <p:cNvSpPr>
              <a:spLocks noChangeArrowheads="1"/>
            </p:cNvSpPr>
            <p:nvPr/>
          </p:nvSpPr>
          <p:spPr bwMode="auto">
            <a:xfrm>
              <a:off x="3176542" y="4337141"/>
              <a:ext cx="100010" cy="100016"/>
            </a:xfrm>
            <a:prstGeom prst="star5">
              <a:avLst/>
            </a:prstGeom>
            <a:solidFill>
              <a:srgbClr val="FFFF00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e-DE" sz="900"/>
            </a:p>
          </p:txBody>
        </p:sp>
        <p:sp>
          <p:nvSpPr>
            <p:cNvPr id="70" name="AutoShape 43"/>
            <p:cNvSpPr>
              <a:spLocks noChangeArrowheads="1"/>
            </p:cNvSpPr>
            <p:nvPr/>
          </p:nvSpPr>
          <p:spPr bwMode="auto">
            <a:xfrm>
              <a:off x="4965621" y="4800704"/>
              <a:ext cx="100011" cy="100016"/>
            </a:xfrm>
            <a:prstGeom prst="star5">
              <a:avLst/>
            </a:prstGeom>
            <a:solidFill>
              <a:srgbClr val="FFFF00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e-DE" sz="900"/>
            </a:p>
          </p:txBody>
        </p:sp>
        <p:sp>
          <p:nvSpPr>
            <p:cNvPr id="71" name="AutoShape 44"/>
            <p:cNvSpPr>
              <a:spLocks noChangeArrowheads="1"/>
            </p:cNvSpPr>
            <p:nvPr/>
          </p:nvSpPr>
          <p:spPr bwMode="auto">
            <a:xfrm>
              <a:off x="4067113" y="3860877"/>
              <a:ext cx="100011" cy="100016"/>
            </a:xfrm>
            <a:prstGeom prst="star5">
              <a:avLst/>
            </a:prstGeom>
            <a:solidFill>
              <a:srgbClr val="FFFF00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e-DE" sz="900"/>
            </a:p>
          </p:txBody>
        </p:sp>
        <p:sp>
          <p:nvSpPr>
            <p:cNvPr id="72" name="AutoShape 45"/>
            <p:cNvSpPr>
              <a:spLocks noChangeArrowheads="1"/>
            </p:cNvSpPr>
            <p:nvPr/>
          </p:nvSpPr>
          <p:spPr bwMode="auto">
            <a:xfrm>
              <a:off x="4067113" y="3933905"/>
              <a:ext cx="100011" cy="100016"/>
            </a:xfrm>
            <a:prstGeom prst="star5">
              <a:avLst/>
            </a:prstGeom>
            <a:solidFill>
              <a:srgbClr val="FFFF00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e-DE" sz="900"/>
            </a:p>
          </p:txBody>
        </p:sp>
        <p:sp>
          <p:nvSpPr>
            <p:cNvPr id="73" name="AutoShape 46"/>
            <p:cNvSpPr>
              <a:spLocks noChangeArrowheads="1"/>
            </p:cNvSpPr>
            <p:nvPr/>
          </p:nvSpPr>
          <p:spPr bwMode="auto">
            <a:xfrm>
              <a:off x="3779781" y="3905329"/>
              <a:ext cx="100010" cy="100016"/>
            </a:xfrm>
            <a:prstGeom prst="star5">
              <a:avLst/>
            </a:prstGeom>
            <a:solidFill>
              <a:srgbClr val="FFFF00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e-DE" sz="900"/>
            </a:p>
          </p:txBody>
        </p:sp>
        <p:sp>
          <p:nvSpPr>
            <p:cNvPr id="74" name="AutoShape 47"/>
            <p:cNvSpPr>
              <a:spLocks noChangeArrowheads="1"/>
            </p:cNvSpPr>
            <p:nvPr/>
          </p:nvSpPr>
          <p:spPr bwMode="auto">
            <a:xfrm>
              <a:off x="3786131" y="2608305"/>
              <a:ext cx="100010" cy="100015"/>
            </a:xfrm>
            <a:prstGeom prst="star5">
              <a:avLst/>
            </a:prstGeom>
            <a:solidFill>
              <a:srgbClr val="FFFF00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e-DE" sz="900"/>
            </a:p>
          </p:txBody>
        </p:sp>
        <p:sp>
          <p:nvSpPr>
            <p:cNvPr id="75" name="AutoShape 48"/>
            <p:cNvSpPr>
              <a:spLocks noChangeArrowheads="1"/>
            </p:cNvSpPr>
            <p:nvPr/>
          </p:nvSpPr>
          <p:spPr bwMode="auto">
            <a:xfrm>
              <a:off x="3709932" y="2514639"/>
              <a:ext cx="100010" cy="100016"/>
            </a:xfrm>
            <a:prstGeom prst="star5">
              <a:avLst/>
            </a:prstGeom>
            <a:solidFill>
              <a:srgbClr val="FFFF00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e-DE" sz="900"/>
            </a:p>
          </p:txBody>
        </p:sp>
        <p:sp>
          <p:nvSpPr>
            <p:cNvPr id="76" name="AutoShape 49"/>
            <p:cNvSpPr>
              <a:spLocks noChangeArrowheads="1"/>
            </p:cNvSpPr>
            <p:nvPr/>
          </p:nvSpPr>
          <p:spPr bwMode="auto">
            <a:xfrm>
              <a:off x="3059070" y="3933905"/>
              <a:ext cx="100010" cy="100016"/>
            </a:xfrm>
            <a:prstGeom prst="star5">
              <a:avLst/>
            </a:prstGeom>
            <a:solidFill>
              <a:srgbClr val="FFFF00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e-DE" sz="900"/>
            </a:p>
          </p:txBody>
        </p:sp>
        <p:sp>
          <p:nvSpPr>
            <p:cNvPr id="77" name="AutoShape 50"/>
            <p:cNvSpPr>
              <a:spLocks noChangeArrowheads="1"/>
            </p:cNvSpPr>
            <p:nvPr/>
          </p:nvSpPr>
          <p:spPr bwMode="auto">
            <a:xfrm>
              <a:off x="3032082" y="3257610"/>
              <a:ext cx="100011" cy="100016"/>
            </a:xfrm>
            <a:prstGeom prst="star5">
              <a:avLst/>
            </a:prstGeom>
            <a:solidFill>
              <a:srgbClr val="FFFF00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e-DE" sz="900"/>
            </a:p>
          </p:txBody>
        </p:sp>
        <p:sp>
          <p:nvSpPr>
            <p:cNvPr id="78" name="AutoShape 51"/>
            <p:cNvSpPr>
              <a:spLocks noChangeArrowheads="1"/>
            </p:cNvSpPr>
            <p:nvPr/>
          </p:nvSpPr>
          <p:spPr bwMode="auto">
            <a:xfrm>
              <a:off x="3419425" y="3429065"/>
              <a:ext cx="100011" cy="100016"/>
            </a:xfrm>
            <a:prstGeom prst="star5">
              <a:avLst/>
            </a:prstGeom>
            <a:solidFill>
              <a:srgbClr val="FFFF00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e-DE" sz="900"/>
            </a:p>
          </p:txBody>
        </p:sp>
        <p:sp>
          <p:nvSpPr>
            <p:cNvPr id="79" name="AutoShape 52"/>
            <p:cNvSpPr>
              <a:spLocks noChangeArrowheads="1"/>
            </p:cNvSpPr>
            <p:nvPr/>
          </p:nvSpPr>
          <p:spPr bwMode="auto">
            <a:xfrm>
              <a:off x="3132093" y="3068693"/>
              <a:ext cx="100010" cy="100015"/>
            </a:xfrm>
            <a:prstGeom prst="star5">
              <a:avLst/>
            </a:prstGeom>
            <a:solidFill>
              <a:srgbClr val="FFFF00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e-DE" sz="900"/>
            </a:p>
          </p:txBody>
        </p:sp>
        <p:sp>
          <p:nvSpPr>
            <p:cNvPr id="80" name="AutoShape 53"/>
            <p:cNvSpPr>
              <a:spLocks noChangeArrowheads="1"/>
            </p:cNvSpPr>
            <p:nvPr/>
          </p:nvSpPr>
          <p:spPr bwMode="auto">
            <a:xfrm>
              <a:off x="3733744" y="2643231"/>
              <a:ext cx="100011" cy="100015"/>
            </a:xfrm>
            <a:prstGeom prst="star5">
              <a:avLst/>
            </a:prstGeom>
            <a:solidFill>
              <a:srgbClr val="FFFF00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e-DE" sz="900"/>
            </a:p>
          </p:txBody>
        </p:sp>
        <p:sp>
          <p:nvSpPr>
            <p:cNvPr id="81" name="AutoShape 54"/>
            <p:cNvSpPr>
              <a:spLocks noChangeArrowheads="1"/>
            </p:cNvSpPr>
            <p:nvPr/>
          </p:nvSpPr>
          <p:spPr bwMode="auto">
            <a:xfrm>
              <a:off x="2887623" y="2997253"/>
              <a:ext cx="100010" cy="100016"/>
            </a:xfrm>
            <a:prstGeom prst="star5">
              <a:avLst/>
            </a:prstGeom>
            <a:solidFill>
              <a:srgbClr val="FFFF00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e-DE" sz="900"/>
            </a:p>
          </p:txBody>
        </p:sp>
        <p:sp>
          <p:nvSpPr>
            <p:cNvPr id="82" name="AutoShape 49"/>
            <p:cNvSpPr>
              <a:spLocks noChangeArrowheads="1"/>
            </p:cNvSpPr>
            <p:nvPr/>
          </p:nvSpPr>
          <p:spPr bwMode="auto">
            <a:xfrm>
              <a:off x="2981283" y="3968831"/>
              <a:ext cx="100011" cy="100016"/>
            </a:xfrm>
            <a:prstGeom prst="star5">
              <a:avLst/>
            </a:prstGeom>
            <a:solidFill>
              <a:srgbClr val="FFFF00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e-DE" sz="900"/>
            </a:p>
          </p:txBody>
        </p:sp>
        <p:sp>
          <p:nvSpPr>
            <p:cNvPr id="83" name="AutoShape 21"/>
            <p:cNvSpPr>
              <a:spLocks noChangeArrowheads="1"/>
            </p:cNvSpPr>
            <p:nvPr/>
          </p:nvSpPr>
          <p:spPr bwMode="auto">
            <a:xfrm>
              <a:off x="4038538" y="4038682"/>
              <a:ext cx="100011" cy="100016"/>
            </a:xfrm>
            <a:prstGeom prst="star5">
              <a:avLst/>
            </a:prstGeom>
            <a:solidFill>
              <a:srgbClr val="FFFF00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e-DE" sz="900"/>
            </a:p>
          </p:txBody>
        </p:sp>
        <p:sp>
          <p:nvSpPr>
            <p:cNvPr id="84" name="AutoShape 41"/>
            <p:cNvSpPr>
              <a:spLocks noChangeArrowheads="1"/>
            </p:cNvSpPr>
            <p:nvPr/>
          </p:nvSpPr>
          <p:spPr bwMode="auto">
            <a:xfrm>
              <a:off x="4038538" y="4624487"/>
              <a:ext cx="100011" cy="100015"/>
            </a:xfrm>
            <a:prstGeom prst="star5">
              <a:avLst/>
            </a:prstGeom>
            <a:solidFill>
              <a:srgbClr val="FFFF00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e-DE" sz="900"/>
            </a:p>
          </p:txBody>
        </p:sp>
        <p:sp>
          <p:nvSpPr>
            <p:cNvPr id="85" name="AutoShape 14"/>
            <p:cNvSpPr>
              <a:spLocks noChangeArrowheads="1"/>
            </p:cNvSpPr>
            <p:nvPr/>
          </p:nvSpPr>
          <p:spPr bwMode="auto">
            <a:xfrm>
              <a:off x="4724325" y="1371607"/>
              <a:ext cx="100011" cy="100016"/>
            </a:xfrm>
            <a:prstGeom prst="star5">
              <a:avLst/>
            </a:prstGeom>
            <a:solidFill>
              <a:srgbClr val="FFFF00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e-DE" sz="900"/>
            </a:p>
          </p:txBody>
        </p:sp>
        <p:sp>
          <p:nvSpPr>
            <p:cNvPr id="86" name="AutoShape 14"/>
            <p:cNvSpPr>
              <a:spLocks noChangeArrowheads="1"/>
            </p:cNvSpPr>
            <p:nvPr/>
          </p:nvSpPr>
          <p:spPr bwMode="auto">
            <a:xfrm>
              <a:off x="3352751" y="1805007"/>
              <a:ext cx="100011" cy="100015"/>
            </a:xfrm>
            <a:prstGeom prst="star5">
              <a:avLst/>
            </a:prstGeom>
            <a:solidFill>
              <a:srgbClr val="FFFF00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e-DE" sz="900"/>
            </a:p>
          </p:txBody>
        </p:sp>
        <p:sp>
          <p:nvSpPr>
            <p:cNvPr id="87" name="AutoShape 38"/>
            <p:cNvSpPr>
              <a:spLocks noChangeArrowheads="1"/>
            </p:cNvSpPr>
            <p:nvPr/>
          </p:nvSpPr>
          <p:spPr bwMode="auto">
            <a:xfrm>
              <a:off x="4419531" y="3962480"/>
              <a:ext cx="100011" cy="100016"/>
            </a:xfrm>
            <a:prstGeom prst="star5">
              <a:avLst/>
            </a:prstGeom>
            <a:solidFill>
              <a:srgbClr val="FFFF00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e-DE" sz="900"/>
            </a:p>
          </p:txBody>
        </p:sp>
        <p:sp>
          <p:nvSpPr>
            <p:cNvPr id="88" name="AutoShape 36"/>
            <p:cNvSpPr>
              <a:spLocks noChangeArrowheads="1"/>
            </p:cNvSpPr>
            <p:nvPr/>
          </p:nvSpPr>
          <p:spPr bwMode="auto">
            <a:xfrm>
              <a:off x="4852911" y="2719433"/>
              <a:ext cx="100010" cy="100015"/>
            </a:xfrm>
            <a:prstGeom prst="star5">
              <a:avLst/>
            </a:prstGeom>
            <a:solidFill>
              <a:srgbClr val="FFFF00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e-DE" sz="900"/>
            </a:p>
          </p:txBody>
        </p:sp>
        <p:sp>
          <p:nvSpPr>
            <p:cNvPr id="89" name="AutoShape 28"/>
            <p:cNvSpPr>
              <a:spLocks noChangeArrowheads="1"/>
            </p:cNvSpPr>
            <p:nvPr/>
          </p:nvSpPr>
          <p:spPr bwMode="auto">
            <a:xfrm>
              <a:off x="2795550" y="3252848"/>
              <a:ext cx="100010" cy="100015"/>
            </a:xfrm>
            <a:prstGeom prst="star5">
              <a:avLst/>
            </a:prstGeom>
            <a:solidFill>
              <a:srgbClr val="FFFF00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e-DE" sz="900"/>
            </a:p>
          </p:txBody>
        </p:sp>
        <p:sp>
          <p:nvSpPr>
            <p:cNvPr id="90" name="AutoShape 18"/>
            <p:cNvSpPr>
              <a:spLocks noChangeArrowheads="1"/>
            </p:cNvSpPr>
            <p:nvPr/>
          </p:nvSpPr>
          <p:spPr bwMode="auto">
            <a:xfrm>
              <a:off x="3733744" y="2590842"/>
              <a:ext cx="100011" cy="100016"/>
            </a:xfrm>
            <a:prstGeom prst="star5">
              <a:avLst/>
            </a:prstGeom>
            <a:solidFill>
              <a:srgbClr val="FFFF00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e-DE" sz="900"/>
            </a:p>
          </p:txBody>
        </p:sp>
        <p:sp>
          <p:nvSpPr>
            <p:cNvPr id="91" name="AutoShape 38"/>
            <p:cNvSpPr>
              <a:spLocks noChangeArrowheads="1"/>
            </p:cNvSpPr>
            <p:nvPr/>
          </p:nvSpPr>
          <p:spPr bwMode="auto">
            <a:xfrm>
              <a:off x="4471918" y="4167274"/>
              <a:ext cx="100010" cy="100015"/>
            </a:xfrm>
            <a:prstGeom prst="star5">
              <a:avLst/>
            </a:prstGeom>
            <a:solidFill>
              <a:srgbClr val="FFFF00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e-DE" sz="900"/>
            </a:p>
          </p:txBody>
        </p:sp>
        <p:sp>
          <p:nvSpPr>
            <p:cNvPr id="92" name="AutoShape 38"/>
            <p:cNvSpPr>
              <a:spLocks noChangeArrowheads="1"/>
            </p:cNvSpPr>
            <p:nvPr/>
          </p:nvSpPr>
          <p:spPr bwMode="auto">
            <a:xfrm>
              <a:off x="4267134" y="3862466"/>
              <a:ext cx="100011" cy="100015"/>
            </a:xfrm>
            <a:prstGeom prst="star5">
              <a:avLst/>
            </a:prstGeom>
            <a:solidFill>
              <a:srgbClr val="FFFF00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e-DE" sz="900"/>
            </a:p>
          </p:txBody>
        </p:sp>
        <p:sp>
          <p:nvSpPr>
            <p:cNvPr id="93" name="AutoShape 12"/>
            <p:cNvSpPr>
              <a:spLocks noChangeArrowheads="1"/>
            </p:cNvSpPr>
            <p:nvPr/>
          </p:nvSpPr>
          <p:spPr bwMode="auto">
            <a:xfrm>
              <a:off x="3428950" y="4648300"/>
              <a:ext cx="100011" cy="100016"/>
            </a:xfrm>
            <a:prstGeom prst="star5">
              <a:avLst/>
            </a:prstGeom>
            <a:solidFill>
              <a:srgbClr val="FFFF00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e-DE" sz="900"/>
            </a:p>
          </p:txBody>
        </p:sp>
      </p:grpSp>
      <p:sp>
        <p:nvSpPr>
          <p:cNvPr id="94" name="TextBox 93"/>
          <p:cNvSpPr txBox="1"/>
          <p:nvPr/>
        </p:nvSpPr>
        <p:spPr>
          <a:xfrm>
            <a:off x="383353" y="1634403"/>
            <a:ext cx="16500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sz="20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CONCERTO</a:t>
            </a:r>
            <a:endParaRPr lang="en-GB" sz="2000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6554468" y="1618431"/>
            <a:ext cx="25442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sz="18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Smart </a:t>
            </a:r>
            <a:r>
              <a:rPr lang="fr-BE" sz="1800" b="1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Cities</a:t>
            </a:r>
            <a:r>
              <a:rPr lang="fr-BE" sz="18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H2020</a:t>
            </a:r>
            <a:endParaRPr lang="en-GB" sz="1800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00" name="Table 9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2564967"/>
              </p:ext>
            </p:extLst>
          </p:nvPr>
        </p:nvGraphicFramePr>
        <p:xfrm>
          <a:off x="86893" y="4653136"/>
          <a:ext cx="8712969" cy="149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03648"/>
                <a:gridCol w="1774553"/>
                <a:gridCol w="2881112"/>
                <a:gridCol w="2653656"/>
              </a:tblGrid>
              <a:tr h="319718">
                <a:tc>
                  <a:txBody>
                    <a:bodyPr/>
                    <a:lstStyle/>
                    <a:p>
                      <a:pPr algn="ctr"/>
                      <a:endParaRPr lang="en-GB" sz="1200" b="1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200" dirty="0" smtClean="0">
                          <a:solidFill>
                            <a:srgbClr val="0070C0"/>
                          </a:solidFill>
                        </a:rPr>
                        <a:t>CONCERTO </a:t>
                      </a:r>
                    </a:p>
                    <a:p>
                      <a:pPr algn="ctr"/>
                      <a:r>
                        <a:rPr lang="fr-BE" sz="1200" dirty="0" smtClean="0">
                          <a:solidFill>
                            <a:srgbClr val="0070C0"/>
                          </a:solidFill>
                        </a:rPr>
                        <a:t>(2005-2009)</a:t>
                      </a:r>
                      <a:endParaRPr lang="en-GB" sz="1200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200" dirty="0" err="1" smtClean="0">
                          <a:solidFill>
                            <a:srgbClr val="0070C0"/>
                          </a:solidFill>
                        </a:rPr>
                        <a:t>EeB</a:t>
                      </a:r>
                      <a:r>
                        <a:rPr lang="fr-BE" sz="1200" dirty="0" smtClean="0">
                          <a:solidFill>
                            <a:srgbClr val="0070C0"/>
                          </a:solidFill>
                        </a:rPr>
                        <a:t> PPP (2010-2013)</a:t>
                      </a:r>
                      <a:endParaRPr lang="en-GB" sz="1200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200" dirty="0" smtClean="0">
                          <a:solidFill>
                            <a:srgbClr val="0070C0"/>
                          </a:solidFill>
                        </a:rPr>
                        <a:t>Smart </a:t>
                      </a:r>
                      <a:r>
                        <a:rPr lang="fr-BE" sz="1200" dirty="0" err="1" smtClean="0">
                          <a:solidFill>
                            <a:srgbClr val="0070C0"/>
                          </a:solidFill>
                        </a:rPr>
                        <a:t>Cities</a:t>
                      </a:r>
                      <a:r>
                        <a:rPr lang="fr-BE" sz="1200" dirty="0" smtClean="0">
                          <a:solidFill>
                            <a:srgbClr val="0070C0"/>
                          </a:solidFill>
                        </a:rPr>
                        <a:t> and </a:t>
                      </a:r>
                      <a:r>
                        <a:rPr lang="fr-BE" sz="1200" dirty="0" err="1" smtClean="0">
                          <a:solidFill>
                            <a:srgbClr val="0070C0"/>
                          </a:solidFill>
                        </a:rPr>
                        <a:t>Communities</a:t>
                      </a:r>
                      <a:r>
                        <a:rPr lang="fr-BE" sz="1200" dirty="0" smtClean="0">
                          <a:solidFill>
                            <a:srgbClr val="0070C0"/>
                          </a:solidFill>
                        </a:rPr>
                        <a:t> (2014 -</a:t>
                      </a:r>
                      <a:r>
                        <a:rPr lang="fr-BE" sz="1200" baseline="0" dirty="0" smtClean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fr-BE" sz="1200" dirty="0" smtClean="0">
                          <a:solidFill>
                            <a:srgbClr val="0070C0"/>
                          </a:solidFill>
                        </a:rPr>
                        <a:t>)</a:t>
                      </a:r>
                      <a:endParaRPr lang="en-GB" sz="1200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  <a:tr h="236141">
                <a:tc>
                  <a:txBody>
                    <a:bodyPr/>
                    <a:lstStyle/>
                    <a:p>
                      <a:pPr algn="ctr"/>
                      <a:r>
                        <a:rPr lang="fr-BE" sz="1200" b="1" dirty="0" smtClean="0"/>
                        <a:t>Support</a:t>
                      </a:r>
                      <a:endParaRPr lang="en-GB" sz="1200" b="1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300" b="1" dirty="0" smtClean="0"/>
                        <a:t>175,5 M€</a:t>
                      </a:r>
                      <a:endParaRPr lang="en-GB" sz="13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300" b="1" dirty="0" smtClean="0"/>
                        <a:t>216 M€</a:t>
                      </a:r>
                      <a:endParaRPr lang="en-GB" sz="13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300" b="1" dirty="0" smtClean="0"/>
                        <a:t>264 M€</a:t>
                      </a:r>
                      <a:endParaRPr lang="en-GB" sz="1300" b="1" dirty="0"/>
                    </a:p>
                  </a:txBody>
                  <a:tcPr/>
                </a:tc>
              </a:tr>
              <a:tr h="236141">
                <a:tc>
                  <a:txBody>
                    <a:bodyPr/>
                    <a:lstStyle/>
                    <a:p>
                      <a:pPr algn="ctr"/>
                      <a:r>
                        <a:rPr lang="fr-BE" sz="1200" b="1" dirty="0" err="1" smtClean="0"/>
                        <a:t>Projects</a:t>
                      </a:r>
                      <a:r>
                        <a:rPr lang="fr-BE" sz="1200" b="1" dirty="0" smtClean="0"/>
                        <a:t>/sites</a:t>
                      </a:r>
                      <a:endParaRPr lang="en-GB" sz="1200" b="1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300" b="1" dirty="0" smtClean="0"/>
                        <a:t>19/58</a:t>
                      </a:r>
                      <a:endParaRPr lang="en-GB" sz="13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300" b="1" dirty="0" smtClean="0"/>
                        <a:t>21/63</a:t>
                      </a:r>
                      <a:endParaRPr lang="en-GB" sz="13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300" b="1" dirty="0" smtClean="0"/>
                        <a:t>12/37</a:t>
                      </a:r>
                      <a:endParaRPr lang="en-GB" sz="1300" b="1" dirty="0"/>
                    </a:p>
                  </a:txBody>
                  <a:tcPr/>
                </a:tc>
              </a:tr>
              <a:tr h="23614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1200" b="1" dirty="0" smtClean="0">
                          <a:solidFill>
                            <a:schemeClr val="tx1"/>
                          </a:solidFill>
                        </a:rPr>
                        <a:t>M€/</a:t>
                      </a:r>
                      <a:r>
                        <a:rPr lang="fr-BE" sz="1200" b="1" dirty="0" err="1" smtClean="0">
                          <a:solidFill>
                            <a:schemeClr val="tx1"/>
                          </a:solidFill>
                        </a:rPr>
                        <a:t>year</a:t>
                      </a:r>
                      <a:endParaRPr lang="en-GB" sz="12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en-GB" sz="1200" b="1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300" b="1" dirty="0" smtClean="0"/>
                        <a:t>35,1 M€/y</a:t>
                      </a:r>
                      <a:endParaRPr lang="en-GB" sz="13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300" b="1" dirty="0" smtClean="0"/>
                        <a:t>54 M€/y</a:t>
                      </a:r>
                      <a:endParaRPr lang="en-GB" sz="13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300" b="1" dirty="0" smtClean="0"/>
                        <a:t>66 M€/y</a:t>
                      </a:r>
                      <a:endParaRPr lang="en-GB" sz="1300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6" name="TextBox 105"/>
          <p:cNvSpPr txBox="1"/>
          <p:nvPr/>
        </p:nvSpPr>
        <p:spPr>
          <a:xfrm>
            <a:off x="338311" y="1170911"/>
            <a:ext cx="82541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sz="2000" b="1" dirty="0" smtClean="0">
                <a:solidFill>
                  <a:srgbClr val="006600"/>
                </a:solidFill>
              </a:rPr>
              <a:t>EVOLUTION OF SMART CITIES &amp; </a:t>
            </a:r>
            <a:r>
              <a:rPr lang="fr-BE" sz="2000" b="1" dirty="0" err="1" smtClean="0">
                <a:solidFill>
                  <a:srgbClr val="006600"/>
                </a:solidFill>
              </a:rPr>
              <a:t>Communities</a:t>
            </a:r>
            <a:r>
              <a:rPr lang="fr-BE" sz="2000" b="1" dirty="0" smtClean="0">
                <a:solidFill>
                  <a:srgbClr val="006600"/>
                </a:solidFill>
              </a:rPr>
              <a:t> CONCEPT</a:t>
            </a:r>
            <a:endParaRPr lang="en-GB" sz="2000" b="1" dirty="0">
              <a:solidFill>
                <a:srgbClr val="006600"/>
              </a:solidFill>
            </a:endParaRPr>
          </a:p>
        </p:txBody>
      </p:sp>
      <p:pic>
        <p:nvPicPr>
          <p:cNvPr id="121" name="Picture 120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9531" y="2034514"/>
            <a:ext cx="2826644" cy="2184964"/>
          </a:xfrm>
          <a:prstGeom prst="rect">
            <a:avLst/>
          </a:prstGeom>
        </p:spPr>
      </p:pic>
      <p:sp>
        <p:nvSpPr>
          <p:cNvPr id="95" name="TextBox 94"/>
          <p:cNvSpPr txBox="1"/>
          <p:nvPr/>
        </p:nvSpPr>
        <p:spPr>
          <a:xfrm>
            <a:off x="3263517" y="1598763"/>
            <a:ext cx="27394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16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Smart </a:t>
            </a:r>
            <a:r>
              <a:rPr lang="fr-BE" sz="1600" b="1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Cities</a:t>
            </a:r>
            <a:r>
              <a:rPr lang="fr-BE" sz="16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&amp; </a:t>
            </a:r>
            <a:r>
              <a:rPr lang="fr-BE" sz="1600" b="1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EeB</a:t>
            </a:r>
            <a:r>
              <a:rPr lang="fr-BE" sz="16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PPP</a:t>
            </a:r>
            <a:endParaRPr lang="en-GB" sz="1600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0" name="Straight Arrow Connector 109"/>
          <p:cNvCxnSpPr/>
          <p:nvPr/>
        </p:nvCxnSpPr>
        <p:spPr>
          <a:xfrm flipV="1">
            <a:off x="2610378" y="1768040"/>
            <a:ext cx="584767" cy="14076"/>
          </a:xfrm>
          <a:prstGeom prst="straightConnector1">
            <a:avLst/>
          </a:prstGeom>
          <a:ln>
            <a:tailEnd type="triangle" w="lg" len="lg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11" name="Straight Arrow Connector 110"/>
          <p:cNvCxnSpPr/>
          <p:nvPr/>
        </p:nvCxnSpPr>
        <p:spPr>
          <a:xfrm>
            <a:off x="5852937" y="1786489"/>
            <a:ext cx="606475" cy="4029"/>
          </a:xfrm>
          <a:prstGeom prst="straightConnector1">
            <a:avLst/>
          </a:prstGeom>
          <a:ln>
            <a:tailEnd type="triangle" w="lg" len="lg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98" name="Rectangle 97"/>
          <p:cNvSpPr/>
          <p:nvPr/>
        </p:nvSpPr>
        <p:spPr bwMode="auto">
          <a:xfrm>
            <a:off x="-18786" y="-356443"/>
            <a:ext cx="9162786" cy="1319462"/>
          </a:xfrm>
          <a:prstGeom prst="rect">
            <a:avLst/>
          </a:prstGeom>
          <a:solidFill>
            <a:srgbClr val="0F54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solidFill>
                <a:srgbClr val="FFFFFF"/>
              </a:solidFill>
            </a:endParaRPr>
          </a:p>
        </p:txBody>
      </p:sp>
      <p:pic>
        <p:nvPicPr>
          <p:cNvPr id="99" name="Picture 1" descr="U:\001 SUBJECT MATTERS\003 SET-Plan\017 EIP SCC - Smart Cities and Communities\Pictures\EC Logo\EN\LOGO CE_Vertical_EN_quadri_LR.pn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3954" y="250555"/>
            <a:ext cx="1447146" cy="999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2045054"/>
            <a:ext cx="2652466" cy="2191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030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 bwMode="auto">
          <a:xfrm>
            <a:off x="481633" y="2636912"/>
            <a:ext cx="8064896" cy="3600400"/>
          </a:xfrm>
          <a:prstGeom prst="roundRect">
            <a:avLst/>
          </a:prstGeom>
          <a:solidFill>
            <a:srgbClr val="BDDEFF"/>
          </a:solidFill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rgbClr val="0F5494"/>
              </a:solidFill>
              <a:effectLst/>
              <a:latin typeface="Verdana" pitchFamily="34" charset="0"/>
            </a:endParaRPr>
          </a:p>
        </p:txBody>
      </p:sp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241176" y="1844824"/>
            <a:ext cx="8229600" cy="936625"/>
          </a:xfrm>
        </p:spPr>
        <p:txBody>
          <a:bodyPr/>
          <a:lstStyle/>
          <a:p>
            <a:r>
              <a:rPr lang="en-US" altLang="en-US" dirty="0" smtClean="0"/>
              <a:t>Lighthouse projects - </a:t>
            </a:r>
            <a:r>
              <a:rPr lang="en-GB" sz="2400" dirty="0" smtClean="0"/>
              <a:t>General </a:t>
            </a:r>
            <a:r>
              <a:rPr lang="en-GB" sz="2400" dirty="0"/>
              <a:t>concept:</a:t>
            </a:r>
            <a:r>
              <a:rPr lang="en-GB" sz="3200" dirty="0"/>
              <a:t/>
            </a:r>
            <a:br>
              <a:rPr lang="en-GB" sz="3200" dirty="0"/>
            </a:br>
            <a:endParaRPr lang="en-US" altLang="en-US" dirty="0"/>
          </a:p>
        </p:txBody>
      </p:sp>
      <p:sp>
        <p:nvSpPr>
          <p:cNvPr id="6" name="Rectangle 5"/>
          <p:cNvSpPr/>
          <p:nvPr/>
        </p:nvSpPr>
        <p:spPr>
          <a:xfrm>
            <a:off x="827584" y="2132856"/>
            <a:ext cx="8208912" cy="38779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endParaRPr lang="fr-BE" sz="2400" dirty="0" smtClean="0">
              <a:latin typeface="+mj-lt"/>
              <a:ea typeface="+mj-ea"/>
              <a:cs typeface="+mj-cs"/>
            </a:endParaRPr>
          </a:p>
          <a:p>
            <a:pPr>
              <a:spcAft>
                <a:spcPts val="600"/>
              </a:spcAft>
            </a:pPr>
            <a:endParaRPr lang="en-GB" sz="2400" dirty="0" smtClean="0">
              <a:latin typeface="+mj-lt"/>
              <a:ea typeface="+mj-ea"/>
              <a:cs typeface="+mj-cs"/>
            </a:endParaRP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400" b="1" dirty="0" smtClean="0">
                <a:latin typeface="+mj-lt"/>
                <a:ea typeface="+mj-ea"/>
                <a:cs typeface="+mj-cs"/>
              </a:rPr>
              <a:t>Lighthouse </a:t>
            </a:r>
            <a:r>
              <a:rPr lang="en-GB" sz="2400" b="1" dirty="0">
                <a:latin typeface="+mj-lt"/>
                <a:ea typeface="+mj-ea"/>
                <a:cs typeface="+mj-cs"/>
              </a:rPr>
              <a:t>cities </a:t>
            </a:r>
            <a:r>
              <a:rPr lang="en-GB" sz="2400" dirty="0">
                <a:latin typeface="+mj-lt"/>
                <a:ea typeface="+mj-ea"/>
                <a:cs typeface="+mj-cs"/>
              </a:rPr>
              <a:t>leading the way </a:t>
            </a:r>
            <a:r>
              <a:rPr lang="en-GB" sz="2400" dirty="0" smtClean="0">
                <a:latin typeface="+mj-lt"/>
                <a:ea typeface="+mj-ea"/>
                <a:cs typeface="+mj-cs"/>
              </a:rPr>
              <a:t>demonstrating innovative smart city solutions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GB" sz="2400" dirty="0" smtClean="0">
              <a:latin typeface="+mj-lt"/>
              <a:ea typeface="+mj-ea"/>
              <a:cs typeface="+mj-cs"/>
            </a:endParaRP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400" b="1" dirty="0" smtClean="0">
                <a:latin typeface="+mj-lt"/>
                <a:ea typeface="+mj-ea"/>
                <a:cs typeface="+mj-cs"/>
              </a:rPr>
              <a:t>Follower cities </a:t>
            </a:r>
            <a:r>
              <a:rPr lang="en-GB" sz="2400" dirty="0" smtClean="0">
                <a:latin typeface="+mj-lt"/>
                <a:ea typeface="+mj-ea"/>
                <a:cs typeface="+mj-cs"/>
              </a:rPr>
              <a:t>learning together with the Lighthouse cities. No first movers risk.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fr-BE" sz="2400" dirty="0">
              <a:latin typeface="+mj-lt"/>
              <a:ea typeface="+mj-ea"/>
              <a:cs typeface="+mj-cs"/>
            </a:endParaRP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BE" sz="2400" dirty="0" smtClean="0">
                <a:latin typeface="+mj-lt"/>
                <a:ea typeface="+mj-ea"/>
                <a:cs typeface="+mj-cs"/>
              </a:rPr>
              <a:t>Close </a:t>
            </a:r>
            <a:r>
              <a:rPr lang="fr-BE" sz="2400" b="1" dirty="0" smtClean="0">
                <a:solidFill>
                  <a:srgbClr val="00B050"/>
                </a:solidFill>
                <a:latin typeface="+mj-lt"/>
                <a:ea typeface="+mj-ea"/>
                <a:cs typeface="+mj-cs"/>
              </a:rPr>
              <a:t>collaboration</a:t>
            </a:r>
            <a:r>
              <a:rPr lang="fr-BE" sz="2400" dirty="0" smtClean="0">
                <a:latin typeface="+mj-lt"/>
                <a:ea typeface="+mj-ea"/>
                <a:cs typeface="+mj-cs"/>
              </a:rPr>
              <a:t> </a:t>
            </a:r>
            <a:r>
              <a:rPr lang="fr-BE" sz="2400" dirty="0" err="1" smtClean="0">
                <a:latin typeface="+mj-lt"/>
                <a:ea typeface="+mj-ea"/>
                <a:cs typeface="+mj-cs"/>
              </a:rPr>
              <a:t>among</a:t>
            </a:r>
            <a:r>
              <a:rPr lang="fr-BE" sz="2400" dirty="0" smtClean="0">
                <a:latin typeface="+mj-lt"/>
                <a:ea typeface="+mj-ea"/>
                <a:cs typeface="+mj-cs"/>
              </a:rPr>
              <a:t> </a:t>
            </a:r>
            <a:r>
              <a:rPr lang="fr-BE" sz="2400" dirty="0" err="1" smtClean="0">
                <a:latin typeface="+mj-lt"/>
                <a:ea typeface="+mj-ea"/>
                <a:cs typeface="+mj-cs"/>
              </a:rPr>
              <a:t>cities</a:t>
            </a:r>
            <a:endParaRPr lang="en-GB" sz="2400" dirty="0" smtClean="0">
              <a:latin typeface="+mj-lt"/>
              <a:ea typeface="+mj-ea"/>
              <a:cs typeface="+mj-cs"/>
            </a:endParaRPr>
          </a:p>
        </p:txBody>
      </p:sp>
      <p:sp>
        <p:nvSpPr>
          <p:cNvPr id="2" name="Rounded Rectangle 1"/>
          <p:cNvSpPr/>
          <p:nvPr/>
        </p:nvSpPr>
        <p:spPr bwMode="auto">
          <a:xfrm>
            <a:off x="755576" y="2636912"/>
            <a:ext cx="7200800" cy="3312368"/>
          </a:xfrm>
          <a:prstGeom prst="round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rgbClr val="0F5494"/>
              </a:solidFill>
              <a:effectLst/>
              <a:latin typeface="Verdana" pitchFamily="34" charset="0"/>
            </a:endParaRPr>
          </a:p>
        </p:txBody>
      </p:sp>
      <p:sp>
        <p:nvSpPr>
          <p:cNvPr id="4" name="Rounded Rectangle 3"/>
          <p:cNvSpPr/>
          <p:nvPr/>
        </p:nvSpPr>
        <p:spPr bwMode="auto">
          <a:xfrm>
            <a:off x="6228184" y="1268760"/>
            <a:ext cx="2016224" cy="1152128"/>
          </a:xfrm>
          <a:prstGeom prst="round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rgbClr val="0F5494"/>
              </a:solidFill>
              <a:effectLst/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1631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 bwMode="auto">
          <a:xfrm>
            <a:off x="539552" y="2276872"/>
            <a:ext cx="8064896" cy="2952328"/>
          </a:xfrm>
          <a:prstGeom prst="roundRect">
            <a:avLst/>
          </a:prstGeom>
          <a:solidFill>
            <a:srgbClr val="BDDEFF"/>
          </a:solidFill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innerShdw blurRad="63500" dist="50800" dir="54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rgbClr val="0F5494"/>
              </a:solidFill>
              <a:effectLst/>
              <a:latin typeface="Verdana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63220" y="2276872"/>
            <a:ext cx="792088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facilitate a </a:t>
            </a:r>
            <a:r>
              <a:rPr lang="en-GB" sz="2400" b="1" dirty="0" smtClean="0"/>
              <a:t>successful transformation </a:t>
            </a:r>
            <a:r>
              <a:rPr lang="en-GB" sz="2400" dirty="0" smtClean="0"/>
              <a:t>towards intelligent, user-driven and demand-oriented city infrastructures and services.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/>
              <a:t>form a continuously </a:t>
            </a:r>
            <a:r>
              <a:rPr lang="en-GB" sz="2400" b="1" dirty="0" smtClean="0"/>
              <a:t>growing network of collaboration</a:t>
            </a:r>
            <a:endParaRPr lang="en-GB" sz="2400" dirty="0" smtClean="0"/>
          </a:p>
          <a:p>
            <a:endParaRPr lang="en-GB" sz="24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2400" dirty="0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1196752"/>
            <a:ext cx="8229600" cy="936625"/>
          </a:xfrm>
        </p:spPr>
        <p:txBody>
          <a:bodyPr/>
          <a:lstStyle/>
          <a:p>
            <a:r>
              <a:rPr lang="en-US" altLang="en-US" dirty="0" smtClean="0"/>
              <a:t>Lighthouse projects – aims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0907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550DAC1-3237-4742-8D5C-705167448467}" type="slidenum">
              <a:rPr lang="en-GB" smtClean="0"/>
              <a:pPr>
                <a:defRPr/>
              </a:pPr>
              <a:t>24</a:t>
            </a:fld>
            <a:endParaRPr lang="en-GB"/>
          </a:p>
        </p:txBody>
      </p:sp>
      <p:grpSp>
        <p:nvGrpSpPr>
          <p:cNvPr id="120" name="Group 119"/>
          <p:cNvGrpSpPr/>
          <p:nvPr/>
        </p:nvGrpSpPr>
        <p:grpSpPr>
          <a:xfrm>
            <a:off x="-171988" y="-113353"/>
            <a:ext cx="8173556" cy="7156713"/>
            <a:chOff x="-171988" y="-113353"/>
            <a:chExt cx="8173556" cy="7156713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97146" y="-113353"/>
              <a:ext cx="8098714" cy="4310118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71988" y="2717841"/>
              <a:ext cx="8023899" cy="4325519"/>
            </a:xfrm>
            <a:prstGeom prst="rect">
              <a:avLst/>
            </a:prstGeom>
          </p:spPr>
        </p:pic>
      </p:grpSp>
      <p:sp>
        <p:nvSpPr>
          <p:cNvPr id="8" name="Rectangle 7"/>
          <p:cNvSpPr/>
          <p:nvPr/>
        </p:nvSpPr>
        <p:spPr bwMode="auto">
          <a:xfrm>
            <a:off x="7843371" y="0"/>
            <a:ext cx="1300629" cy="6858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587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3000" b="0" i="0" u="none" strike="noStrike" cap="none" normalizeH="0" baseline="0" smtClean="0">
              <a:ln>
                <a:noFill/>
              </a:ln>
              <a:solidFill>
                <a:srgbClr val="0F5494"/>
              </a:solidFill>
              <a:effectLst/>
              <a:latin typeface="Verdana" pitchFamily="34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7787930" y="-46657"/>
            <a:ext cx="1356070" cy="712879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587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dirty="0" smtClean="0">
              <a:ln>
                <a:noFill/>
              </a:ln>
              <a:solidFill>
                <a:srgbClr val="0F5494"/>
              </a:solidFill>
              <a:effectLst/>
              <a:latin typeface="Verdana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818883" y="704500"/>
            <a:ext cx="128272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BE" sz="2000" dirty="0" smtClean="0"/>
              <a:t>Lead</a:t>
            </a:r>
          </a:p>
          <a:p>
            <a:pPr algn="ctr"/>
            <a:r>
              <a:rPr lang="fr-BE" sz="2000" dirty="0" err="1" smtClean="0"/>
              <a:t>cities</a:t>
            </a:r>
            <a:endParaRPr lang="fr-BE" sz="2000" dirty="0" smtClean="0"/>
          </a:p>
          <a:p>
            <a:pPr algn="ctr"/>
            <a:r>
              <a:rPr lang="fr-BE" sz="2000" dirty="0" smtClean="0"/>
              <a:t>2014-17</a:t>
            </a:r>
            <a:endParaRPr lang="en-GB" dirty="0"/>
          </a:p>
        </p:txBody>
      </p:sp>
      <p:sp>
        <p:nvSpPr>
          <p:cNvPr id="20" name="TextBox 19"/>
          <p:cNvSpPr txBox="1"/>
          <p:nvPr/>
        </p:nvSpPr>
        <p:spPr>
          <a:xfrm>
            <a:off x="7678997" y="3212976"/>
            <a:ext cx="151849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BE" sz="2000" dirty="0" smtClean="0"/>
              <a:t>  </a:t>
            </a:r>
            <a:r>
              <a:rPr lang="fr-BE" sz="2000" dirty="0" err="1" smtClean="0"/>
              <a:t>Follower</a:t>
            </a:r>
            <a:r>
              <a:rPr lang="fr-BE" sz="2000" dirty="0" smtClean="0"/>
              <a:t> </a:t>
            </a:r>
          </a:p>
          <a:p>
            <a:pPr algn="ctr"/>
            <a:r>
              <a:rPr lang="fr-BE" sz="2000" dirty="0" err="1" smtClean="0"/>
              <a:t>cities</a:t>
            </a:r>
            <a:endParaRPr lang="en-GB" dirty="0"/>
          </a:p>
        </p:txBody>
      </p:sp>
      <p:sp>
        <p:nvSpPr>
          <p:cNvPr id="21" name="TextBox 20"/>
          <p:cNvSpPr txBox="1"/>
          <p:nvPr/>
        </p:nvSpPr>
        <p:spPr>
          <a:xfrm>
            <a:off x="8270251" y="4460497"/>
            <a:ext cx="774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sz="1800" dirty="0" smtClean="0"/>
              <a:t>2016</a:t>
            </a:r>
            <a:endParaRPr lang="en-GB" sz="1800" dirty="0"/>
          </a:p>
        </p:txBody>
      </p:sp>
      <p:sp>
        <p:nvSpPr>
          <p:cNvPr id="22" name="TextBox 21"/>
          <p:cNvSpPr txBox="1"/>
          <p:nvPr/>
        </p:nvSpPr>
        <p:spPr>
          <a:xfrm>
            <a:off x="8279713" y="4841646"/>
            <a:ext cx="774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sz="1800" dirty="0" smtClean="0"/>
              <a:t>2015</a:t>
            </a:r>
            <a:endParaRPr lang="en-GB" sz="1800" dirty="0"/>
          </a:p>
        </p:txBody>
      </p:sp>
      <p:sp>
        <p:nvSpPr>
          <p:cNvPr id="23" name="TextBox 22"/>
          <p:cNvSpPr txBox="1"/>
          <p:nvPr/>
        </p:nvSpPr>
        <p:spPr>
          <a:xfrm>
            <a:off x="8270250" y="5210978"/>
            <a:ext cx="774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sz="1800" dirty="0" smtClean="0"/>
              <a:t>2014</a:t>
            </a:r>
            <a:endParaRPr lang="en-GB" sz="1800" dirty="0"/>
          </a:p>
        </p:txBody>
      </p:sp>
      <p:sp>
        <p:nvSpPr>
          <p:cNvPr id="24" name="5-Point Star 23"/>
          <p:cNvSpPr/>
          <p:nvPr/>
        </p:nvSpPr>
        <p:spPr bwMode="auto">
          <a:xfrm>
            <a:off x="7923024" y="4509658"/>
            <a:ext cx="291259" cy="271010"/>
          </a:xfrm>
          <a:prstGeom prst="star5">
            <a:avLst/>
          </a:prstGeom>
          <a:solidFill>
            <a:srgbClr val="2387F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587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3000" b="0" i="0" u="none" strike="noStrike" cap="none" normalizeH="0" baseline="0" smtClean="0">
              <a:ln>
                <a:noFill/>
              </a:ln>
              <a:solidFill>
                <a:srgbClr val="0F5494"/>
              </a:solidFill>
              <a:effectLst/>
              <a:latin typeface="Verdana" pitchFamily="34" charset="0"/>
            </a:endParaRPr>
          </a:p>
        </p:txBody>
      </p:sp>
      <p:sp>
        <p:nvSpPr>
          <p:cNvPr id="25" name="5-Point Star 24"/>
          <p:cNvSpPr/>
          <p:nvPr/>
        </p:nvSpPr>
        <p:spPr bwMode="auto">
          <a:xfrm>
            <a:off x="7913645" y="4890806"/>
            <a:ext cx="291259" cy="271010"/>
          </a:xfrm>
          <a:prstGeom prst="star5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587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3000" b="0" i="0" u="none" strike="noStrike" cap="none" normalizeH="0" baseline="0" smtClean="0">
              <a:ln>
                <a:noFill/>
              </a:ln>
              <a:solidFill>
                <a:srgbClr val="0F5494"/>
              </a:solidFill>
              <a:effectLst/>
              <a:latin typeface="Verdana" pitchFamily="34" charset="0"/>
            </a:endParaRPr>
          </a:p>
        </p:txBody>
      </p:sp>
      <p:sp>
        <p:nvSpPr>
          <p:cNvPr id="26" name="5-Point Star 25"/>
          <p:cNvSpPr/>
          <p:nvPr/>
        </p:nvSpPr>
        <p:spPr bwMode="auto">
          <a:xfrm>
            <a:off x="7922027" y="5256961"/>
            <a:ext cx="291259" cy="271010"/>
          </a:xfrm>
          <a:prstGeom prst="star5">
            <a:avLst/>
          </a:prstGeom>
          <a:solidFill>
            <a:srgbClr val="E619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587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3000" b="0" i="0" u="none" strike="noStrike" cap="none" normalizeH="0" baseline="0" smtClean="0">
              <a:ln>
                <a:noFill/>
              </a:ln>
              <a:solidFill>
                <a:srgbClr val="0F5494"/>
              </a:solidFill>
              <a:effectLst/>
              <a:latin typeface="Verdana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0" y="84441"/>
            <a:ext cx="471601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BE" sz="2000" b="1" dirty="0" smtClean="0">
                <a:latin typeface="Arial"/>
                <a:cs typeface="Arial"/>
              </a:rPr>
              <a:t>The </a:t>
            </a:r>
            <a:r>
              <a:rPr lang="fr-BE" sz="2000" b="1" dirty="0" err="1" smtClean="0">
                <a:latin typeface="Arial"/>
                <a:cs typeface="Arial"/>
              </a:rPr>
              <a:t>projects</a:t>
            </a:r>
            <a:r>
              <a:rPr lang="fr-BE" sz="2000" b="1" dirty="0" smtClean="0">
                <a:latin typeface="Arial"/>
                <a:cs typeface="Arial"/>
              </a:rPr>
              <a:t> of H2020  (2014-2017) </a:t>
            </a:r>
          </a:p>
          <a:p>
            <a:r>
              <a:rPr lang="fr-BE" sz="2000" b="1" dirty="0" smtClean="0">
                <a:latin typeface="Arial"/>
                <a:cs typeface="Arial"/>
              </a:rPr>
              <a:t>37</a:t>
            </a:r>
            <a:r>
              <a:rPr lang="en-GB" sz="2000" dirty="0" smtClean="0"/>
              <a:t> </a:t>
            </a:r>
            <a:r>
              <a:rPr lang="fr-BE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lead </a:t>
            </a:r>
            <a:r>
              <a:rPr lang="fr-BE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cities</a:t>
            </a:r>
            <a:endParaRPr lang="fr-BE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BE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40 </a:t>
            </a:r>
            <a:r>
              <a:rPr lang="fr-BE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follower</a:t>
            </a:r>
            <a:r>
              <a:rPr lang="fr-BE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BE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cities</a:t>
            </a:r>
            <a:endParaRPr lang="fr-BE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BE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BE" sz="2000" b="1" dirty="0" smtClean="0">
                <a:latin typeface="Arial"/>
                <a:cs typeface="Arial"/>
              </a:rPr>
              <a:t> </a:t>
            </a:r>
            <a:endParaRPr lang="en-GB" sz="2000" dirty="0"/>
          </a:p>
        </p:txBody>
      </p:sp>
      <p:sp>
        <p:nvSpPr>
          <p:cNvPr id="28" name="Flowchart: Connector 27"/>
          <p:cNvSpPr/>
          <p:nvPr/>
        </p:nvSpPr>
        <p:spPr>
          <a:xfrm>
            <a:off x="1434007" y="3121156"/>
            <a:ext cx="792088" cy="792088"/>
          </a:xfrm>
          <a:prstGeom prst="flowChartConnector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800" dirty="0" smtClean="0"/>
          </a:p>
          <a:p>
            <a:r>
              <a:rPr lang="en-US" sz="800" dirty="0" smtClean="0"/>
              <a:t>London</a:t>
            </a:r>
            <a:endParaRPr lang="en-US" sz="800" dirty="0"/>
          </a:p>
        </p:txBody>
      </p:sp>
      <p:sp>
        <p:nvSpPr>
          <p:cNvPr id="29" name="Flowchart: Connector 28"/>
          <p:cNvSpPr/>
          <p:nvPr/>
        </p:nvSpPr>
        <p:spPr>
          <a:xfrm>
            <a:off x="153382" y="5707781"/>
            <a:ext cx="432048" cy="432048"/>
          </a:xfrm>
          <a:prstGeom prst="flowChartConnector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32" name="Flowchart: Connector 31"/>
          <p:cNvSpPr/>
          <p:nvPr/>
        </p:nvSpPr>
        <p:spPr>
          <a:xfrm>
            <a:off x="1042397" y="2689108"/>
            <a:ext cx="432048" cy="432048"/>
          </a:xfrm>
          <a:prstGeom prst="flowChartConnector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33" name="Flowchart: Connector 32"/>
          <p:cNvSpPr/>
          <p:nvPr/>
        </p:nvSpPr>
        <p:spPr>
          <a:xfrm>
            <a:off x="4137252" y="3910229"/>
            <a:ext cx="360040" cy="360040"/>
          </a:xfrm>
          <a:prstGeom prst="flowChartConnector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34" name="Flowchart: Connector 33"/>
          <p:cNvSpPr/>
          <p:nvPr/>
        </p:nvSpPr>
        <p:spPr>
          <a:xfrm>
            <a:off x="3092113" y="2786959"/>
            <a:ext cx="360040" cy="360040"/>
          </a:xfrm>
          <a:prstGeom prst="flowChartConnector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35" name="Flowchart: Connector 34"/>
          <p:cNvSpPr/>
          <p:nvPr/>
        </p:nvSpPr>
        <p:spPr>
          <a:xfrm>
            <a:off x="1822408" y="5223744"/>
            <a:ext cx="360040" cy="360040"/>
          </a:xfrm>
          <a:prstGeom prst="flowChartConnector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36" name="Flowchart: Connector 35"/>
          <p:cNvSpPr/>
          <p:nvPr/>
        </p:nvSpPr>
        <p:spPr>
          <a:xfrm>
            <a:off x="4427984" y="1324763"/>
            <a:ext cx="288032" cy="288032"/>
          </a:xfrm>
          <a:prstGeom prst="flowChartConnector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37" name="Flowchart: Connector 36"/>
          <p:cNvSpPr/>
          <p:nvPr/>
        </p:nvSpPr>
        <p:spPr>
          <a:xfrm>
            <a:off x="3419872" y="4022086"/>
            <a:ext cx="288032" cy="288032"/>
          </a:xfrm>
          <a:prstGeom prst="flowChartConnector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38" name="Flowchart: Connector 37"/>
          <p:cNvSpPr/>
          <p:nvPr/>
        </p:nvSpPr>
        <p:spPr>
          <a:xfrm>
            <a:off x="3023828" y="4578662"/>
            <a:ext cx="320313" cy="337192"/>
          </a:xfrm>
          <a:prstGeom prst="flowChartConnector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39" name="Flowchart: Connector 38"/>
          <p:cNvSpPr/>
          <p:nvPr/>
        </p:nvSpPr>
        <p:spPr>
          <a:xfrm>
            <a:off x="803251" y="2204864"/>
            <a:ext cx="288032" cy="288032"/>
          </a:xfrm>
          <a:prstGeom prst="flowChartConnector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40" name="Flowchart: Connector 39"/>
          <p:cNvSpPr/>
          <p:nvPr/>
        </p:nvSpPr>
        <p:spPr>
          <a:xfrm>
            <a:off x="3020105" y="3566919"/>
            <a:ext cx="288032" cy="288032"/>
          </a:xfrm>
          <a:prstGeom prst="flowChartConnector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2859543" y="3791815"/>
            <a:ext cx="437940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sz="5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Cologne</a:t>
            </a:r>
            <a:endParaRPr lang="en-GB" sz="5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Flowchart: Connector 40"/>
          <p:cNvSpPr/>
          <p:nvPr/>
        </p:nvSpPr>
        <p:spPr>
          <a:xfrm>
            <a:off x="5606837" y="1108739"/>
            <a:ext cx="216024" cy="216024"/>
          </a:xfrm>
          <a:prstGeom prst="flowChartConnector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42" name="Flowchart: Connector 41"/>
          <p:cNvSpPr/>
          <p:nvPr/>
        </p:nvSpPr>
        <p:spPr>
          <a:xfrm>
            <a:off x="8216259" y="1867564"/>
            <a:ext cx="481206" cy="481316"/>
          </a:xfrm>
          <a:prstGeom prst="flowChartConnector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43" name="Flowchart: Connector 42"/>
          <p:cNvSpPr/>
          <p:nvPr/>
        </p:nvSpPr>
        <p:spPr>
          <a:xfrm>
            <a:off x="2503265" y="3345877"/>
            <a:ext cx="216024" cy="216024"/>
          </a:xfrm>
          <a:prstGeom prst="flowChartConnector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44" name="Flowchart: Connector 43"/>
          <p:cNvSpPr/>
          <p:nvPr/>
        </p:nvSpPr>
        <p:spPr>
          <a:xfrm>
            <a:off x="1187624" y="3320988"/>
            <a:ext cx="216024" cy="216024"/>
          </a:xfrm>
          <a:prstGeom prst="flowChartConnector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45" name="Flowchart: Connector 44"/>
          <p:cNvSpPr/>
          <p:nvPr/>
        </p:nvSpPr>
        <p:spPr>
          <a:xfrm>
            <a:off x="2381119" y="4508532"/>
            <a:ext cx="216024" cy="216024"/>
          </a:xfrm>
          <a:prstGeom prst="flowChartConnector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46" name="TextBox 45"/>
          <p:cNvSpPr txBox="1"/>
          <p:nvPr/>
        </p:nvSpPr>
        <p:spPr>
          <a:xfrm>
            <a:off x="2322634" y="4680640"/>
            <a:ext cx="36740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sz="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Lyon</a:t>
            </a:r>
            <a:endParaRPr lang="en-GB" sz="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Flowchart: Connector 46"/>
          <p:cNvSpPr/>
          <p:nvPr/>
        </p:nvSpPr>
        <p:spPr>
          <a:xfrm>
            <a:off x="3456566" y="4907968"/>
            <a:ext cx="174960" cy="182275"/>
          </a:xfrm>
          <a:prstGeom prst="flowChartConnector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48" name="Flowchart: Connector 47"/>
          <p:cNvSpPr/>
          <p:nvPr/>
        </p:nvSpPr>
        <p:spPr>
          <a:xfrm>
            <a:off x="1454489" y="2977140"/>
            <a:ext cx="144016" cy="144016"/>
          </a:xfrm>
          <a:prstGeom prst="flowChartConnector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49" name="Flowchart: Connector 48"/>
          <p:cNvSpPr/>
          <p:nvPr/>
        </p:nvSpPr>
        <p:spPr>
          <a:xfrm>
            <a:off x="868722" y="5302196"/>
            <a:ext cx="165134" cy="172639"/>
          </a:xfrm>
          <a:prstGeom prst="flowChartConnector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50" name="Flowchart: Connector 49"/>
          <p:cNvSpPr/>
          <p:nvPr/>
        </p:nvSpPr>
        <p:spPr>
          <a:xfrm>
            <a:off x="6608815" y="5596873"/>
            <a:ext cx="144016" cy="144016"/>
          </a:xfrm>
          <a:prstGeom prst="flowChartConnector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51" name="Flowchart: Connector 50"/>
          <p:cNvSpPr/>
          <p:nvPr/>
        </p:nvSpPr>
        <p:spPr>
          <a:xfrm>
            <a:off x="1391328" y="4237095"/>
            <a:ext cx="144016" cy="144016"/>
          </a:xfrm>
          <a:prstGeom prst="flowChartConnector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52" name="Flowchart: Connector 51"/>
          <p:cNvSpPr/>
          <p:nvPr/>
        </p:nvSpPr>
        <p:spPr>
          <a:xfrm>
            <a:off x="1331640" y="4989465"/>
            <a:ext cx="144016" cy="144016"/>
          </a:xfrm>
          <a:prstGeom prst="flowChartConnector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53" name="Flowchart: Connector 52"/>
          <p:cNvSpPr/>
          <p:nvPr/>
        </p:nvSpPr>
        <p:spPr>
          <a:xfrm>
            <a:off x="2759696" y="3432013"/>
            <a:ext cx="167833" cy="173424"/>
          </a:xfrm>
          <a:prstGeom prst="flowChartConnector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54" name="Flowchart: Connector 53"/>
          <p:cNvSpPr/>
          <p:nvPr/>
        </p:nvSpPr>
        <p:spPr>
          <a:xfrm>
            <a:off x="1199568" y="5079728"/>
            <a:ext cx="144016" cy="144016"/>
          </a:xfrm>
          <a:prstGeom prst="flowChartConnector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3" name="Rectangle 2"/>
          <p:cNvSpPr/>
          <p:nvPr/>
        </p:nvSpPr>
        <p:spPr bwMode="auto">
          <a:xfrm>
            <a:off x="4860032" y="48436"/>
            <a:ext cx="216024" cy="212211"/>
          </a:xfrm>
          <a:prstGeom prst="rect">
            <a:avLst/>
          </a:prstGeom>
          <a:solidFill>
            <a:srgbClr val="ECEDD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587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3000" b="0" i="0" u="none" strike="noStrike" cap="none" normalizeH="0" baseline="0" smtClean="0">
              <a:ln>
                <a:noFill/>
              </a:ln>
              <a:solidFill>
                <a:srgbClr val="0F5494"/>
              </a:solidFill>
              <a:effectLst/>
              <a:latin typeface="Verdana" pitchFamily="34" charset="0"/>
            </a:endParaRPr>
          </a:p>
        </p:txBody>
      </p:sp>
      <p:sp>
        <p:nvSpPr>
          <p:cNvPr id="59" name="Flowchart: Connector 58"/>
          <p:cNvSpPr/>
          <p:nvPr/>
        </p:nvSpPr>
        <p:spPr>
          <a:xfrm>
            <a:off x="4971405" y="118537"/>
            <a:ext cx="72008" cy="72008"/>
          </a:xfrm>
          <a:prstGeom prst="flowChartConnector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1" name="Flowchart: Connector 60"/>
          <p:cNvSpPr/>
          <p:nvPr/>
        </p:nvSpPr>
        <p:spPr>
          <a:xfrm>
            <a:off x="5952944" y="1574884"/>
            <a:ext cx="144016" cy="144016"/>
          </a:xfrm>
          <a:prstGeom prst="flowChartConnector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2" name="Rectangle 61"/>
          <p:cNvSpPr/>
          <p:nvPr/>
        </p:nvSpPr>
        <p:spPr bwMode="auto">
          <a:xfrm>
            <a:off x="2533206" y="1433668"/>
            <a:ext cx="166586" cy="212211"/>
          </a:xfrm>
          <a:prstGeom prst="rect">
            <a:avLst/>
          </a:prstGeom>
          <a:solidFill>
            <a:srgbClr val="ECEDD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587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3000" b="0" i="0" u="none" strike="noStrike" cap="none" normalizeH="0" baseline="0" smtClean="0">
              <a:ln>
                <a:noFill/>
              </a:ln>
              <a:solidFill>
                <a:srgbClr val="FFFFCC"/>
              </a:solidFill>
              <a:effectLst/>
              <a:latin typeface="Verdana" pitchFamily="34" charset="0"/>
            </a:endParaRPr>
          </a:p>
        </p:txBody>
      </p:sp>
      <p:sp>
        <p:nvSpPr>
          <p:cNvPr id="63" name="Flowchart: Connector 62"/>
          <p:cNvSpPr/>
          <p:nvPr/>
        </p:nvSpPr>
        <p:spPr>
          <a:xfrm>
            <a:off x="2584926" y="1468779"/>
            <a:ext cx="144016" cy="144016"/>
          </a:xfrm>
          <a:prstGeom prst="flowChartConnector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7687642" y="2355861"/>
            <a:ext cx="161935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sz="1100" dirty="0" smtClean="0"/>
              <a:t>(Size by population)</a:t>
            </a:r>
            <a:endParaRPr lang="en-GB" sz="1100" dirty="0"/>
          </a:p>
        </p:txBody>
      </p:sp>
      <p:sp>
        <p:nvSpPr>
          <p:cNvPr id="64" name="Rectangle 63"/>
          <p:cNvSpPr/>
          <p:nvPr/>
        </p:nvSpPr>
        <p:spPr bwMode="auto">
          <a:xfrm>
            <a:off x="3128117" y="2449314"/>
            <a:ext cx="216024" cy="212211"/>
          </a:xfrm>
          <a:prstGeom prst="rect">
            <a:avLst/>
          </a:prstGeom>
          <a:solidFill>
            <a:srgbClr val="ECEDD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587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3000" b="0" i="0" u="none" strike="noStrike" cap="none" normalizeH="0" baseline="0" smtClean="0">
              <a:ln>
                <a:noFill/>
              </a:ln>
              <a:solidFill>
                <a:srgbClr val="FFFFCC"/>
              </a:solidFill>
              <a:effectLst/>
              <a:latin typeface="Verdana" pitchFamily="34" charset="0"/>
            </a:endParaRPr>
          </a:p>
        </p:txBody>
      </p:sp>
      <p:sp>
        <p:nvSpPr>
          <p:cNvPr id="65" name="Flowchart: Connector 64"/>
          <p:cNvSpPr/>
          <p:nvPr/>
        </p:nvSpPr>
        <p:spPr>
          <a:xfrm>
            <a:off x="3308137" y="2554740"/>
            <a:ext cx="72008" cy="72008"/>
          </a:xfrm>
          <a:prstGeom prst="flowChartConnector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4036317" y="4740437"/>
            <a:ext cx="412292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500" b="1" dirty="0">
                <a:solidFill>
                  <a:schemeClr val="tx1"/>
                </a:solidFill>
              </a:rPr>
              <a:t>Rijeka</a:t>
            </a:r>
            <a:endParaRPr lang="en-GB" sz="500" dirty="0">
              <a:solidFill>
                <a:schemeClr val="tx1"/>
              </a:solidFill>
            </a:endParaRPr>
          </a:p>
        </p:txBody>
      </p:sp>
      <p:sp>
        <p:nvSpPr>
          <p:cNvPr id="55" name="Flowchart: Connector 54"/>
          <p:cNvSpPr/>
          <p:nvPr/>
        </p:nvSpPr>
        <p:spPr>
          <a:xfrm>
            <a:off x="2627784" y="3146999"/>
            <a:ext cx="144016" cy="144016"/>
          </a:xfrm>
          <a:prstGeom prst="flowChartConnector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2465850" y="3009325"/>
            <a:ext cx="407484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sz="5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lang="fr-BE" sz="5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trecht</a:t>
            </a:r>
            <a:endParaRPr lang="en-GB" sz="5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Flowchart: Connector 56"/>
          <p:cNvSpPr/>
          <p:nvPr/>
        </p:nvSpPr>
        <p:spPr>
          <a:xfrm>
            <a:off x="3599892" y="1840355"/>
            <a:ext cx="216024" cy="216024"/>
          </a:xfrm>
          <a:prstGeom prst="flowChartConnector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3774146" y="1837664"/>
            <a:ext cx="529312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sz="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Göteborg</a:t>
            </a:r>
            <a:endParaRPr lang="en-GB" sz="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Flowchart: Connector 66"/>
          <p:cNvSpPr/>
          <p:nvPr/>
        </p:nvSpPr>
        <p:spPr>
          <a:xfrm>
            <a:off x="2586560" y="5060599"/>
            <a:ext cx="185240" cy="182275"/>
          </a:xfrm>
          <a:prstGeom prst="flowChartConnector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8" name="TextBox 67"/>
          <p:cNvSpPr txBox="1"/>
          <p:nvPr/>
        </p:nvSpPr>
        <p:spPr>
          <a:xfrm>
            <a:off x="2698910" y="5129667"/>
            <a:ext cx="37221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sz="600" b="1" dirty="0" smtClean="0">
                <a:solidFill>
                  <a:schemeClr val="tx1"/>
                </a:solidFill>
              </a:rPr>
              <a:t>Nice</a:t>
            </a:r>
            <a:endParaRPr lang="en-GB" sz="600" b="1" dirty="0">
              <a:solidFill>
                <a:schemeClr val="tx1"/>
              </a:solidFill>
            </a:endParaRPr>
          </a:p>
        </p:txBody>
      </p:sp>
      <p:sp>
        <p:nvSpPr>
          <p:cNvPr id="69" name="Flowchart: Connector 68"/>
          <p:cNvSpPr/>
          <p:nvPr/>
        </p:nvSpPr>
        <p:spPr>
          <a:xfrm>
            <a:off x="1543935" y="5730424"/>
            <a:ext cx="281898" cy="288032"/>
          </a:xfrm>
          <a:prstGeom prst="flowChartConnector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70" name="TextBox 69"/>
          <p:cNvSpPr txBox="1"/>
          <p:nvPr/>
        </p:nvSpPr>
        <p:spPr>
          <a:xfrm>
            <a:off x="1440350" y="5949280"/>
            <a:ext cx="54854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sz="600" b="1" dirty="0" smtClean="0">
                <a:solidFill>
                  <a:schemeClr val="tx1"/>
                </a:solidFill>
              </a:rPr>
              <a:t>Valencia</a:t>
            </a:r>
            <a:endParaRPr lang="en-GB" sz="600" b="1" dirty="0">
              <a:solidFill>
                <a:schemeClr val="tx1"/>
              </a:solidFill>
            </a:endParaRPr>
          </a:p>
        </p:txBody>
      </p:sp>
      <p:sp>
        <p:nvSpPr>
          <p:cNvPr id="71" name="Flowchart: Connector 70"/>
          <p:cNvSpPr/>
          <p:nvPr/>
        </p:nvSpPr>
        <p:spPr>
          <a:xfrm>
            <a:off x="3743908" y="3648799"/>
            <a:ext cx="144016" cy="144016"/>
          </a:xfrm>
          <a:prstGeom prst="flowChartConnector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72" name="TextBox 71"/>
          <p:cNvSpPr txBox="1"/>
          <p:nvPr/>
        </p:nvSpPr>
        <p:spPr>
          <a:xfrm>
            <a:off x="3544046" y="3746507"/>
            <a:ext cx="484428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sz="500" b="1" dirty="0" err="1" smtClean="0">
                <a:solidFill>
                  <a:schemeClr val="tx1"/>
                </a:solidFill>
              </a:rPr>
              <a:t>Dresden</a:t>
            </a:r>
            <a:endParaRPr lang="en-GB" sz="500" b="1" dirty="0">
              <a:solidFill>
                <a:schemeClr val="tx1"/>
              </a:solidFill>
            </a:endParaRPr>
          </a:p>
        </p:txBody>
      </p:sp>
      <p:sp>
        <p:nvSpPr>
          <p:cNvPr id="73" name="Flowchart: Connector 72"/>
          <p:cNvSpPr/>
          <p:nvPr/>
        </p:nvSpPr>
        <p:spPr>
          <a:xfrm>
            <a:off x="6623826" y="6237311"/>
            <a:ext cx="212957" cy="232041"/>
          </a:xfrm>
          <a:prstGeom prst="flowChartConnector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74" name="TextBox 73"/>
          <p:cNvSpPr txBox="1"/>
          <p:nvPr/>
        </p:nvSpPr>
        <p:spPr>
          <a:xfrm>
            <a:off x="6730304" y="6353331"/>
            <a:ext cx="522900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sz="700" dirty="0" smtClean="0">
                <a:solidFill>
                  <a:schemeClr val="tx1"/>
                </a:solidFill>
              </a:rPr>
              <a:t>Antalya</a:t>
            </a:r>
            <a:endParaRPr lang="en-GB" sz="700" dirty="0">
              <a:solidFill>
                <a:schemeClr val="tx1"/>
              </a:solidFill>
            </a:endParaRPr>
          </a:p>
        </p:txBody>
      </p:sp>
      <p:sp>
        <p:nvSpPr>
          <p:cNvPr id="75" name="Flowchart: Connector 74"/>
          <p:cNvSpPr/>
          <p:nvPr/>
        </p:nvSpPr>
        <p:spPr>
          <a:xfrm>
            <a:off x="1266578" y="5436294"/>
            <a:ext cx="144016" cy="144016"/>
          </a:xfrm>
          <a:prstGeom prst="flowChartConnector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76" name="TextBox 75"/>
          <p:cNvSpPr txBox="1"/>
          <p:nvPr/>
        </p:nvSpPr>
        <p:spPr>
          <a:xfrm>
            <a:off x="1338586" y="5426980"/>
            <a:ext cx="540533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sz="500" b="1" dirty="0" err="1" smtClean="0">
                <a:solidFill>
                  <a:schemeClr val="tx1"/>
                </a:solidFill>
              </a:rPr>
              <a:t>Pamblona</a:t>
            </a:r>
            <a:endParaRPr lang="en-GB" sz="500" b="1" dirty="0">
              <a:solidFill>
                <a:schemeClr val="tx1"/>
              </a:solidFill>
            </a:endParaRPr>
          </a:p>
        </p:txBody>
      </p:sp>
      <p:sp>
        <p:nvSpPr>
          <p:cNvPr id="77" name="Flowchart: Connector 76"/>
          <p:cNvSpPr/>
          <p:nvPr/>
        </p:nvSpPr>
        <p:spPr>
          <a:xfrm>
            <a:off x="5364088" y="908720"/>
            <a:ext cx="144016" cy="144016"/>
          </a:xfrm>
          <a:prstGeom prst="flowChartConnector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78" name="TextBox 77"/>
          <p:cNvSpPr txBox="1"/>
          <p:nvPr/>
        </p:nvSpPr>
        <p:spPr>
          <a:xfrm>
            <a:off x="5287440" y="773729"/>
            <a:ext cx="50687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sz="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Tampere</a:t>
            </a:r>
            <a:endParaRPr lang="en-GB" sz="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" name="Flowchart: Connector 78"/>
          <p:cNvSpPr/>
          <p:nvPr/>
        </p:nvSpPr>
        <p:spPr>
          <a:xfrm>
            <a:off x="3530377" y="4548928"/>
            <a:ext cx="144016" cy="144016"/>
          </a:xfrm>
          <a:prstGeom prst="flowChartConnector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80" name="TextBox 79"/>
          <p:cNvSpPr txBox="1"/>
          <p:nvPr/>
        </p:nvSpPr>
        <p:spPr>
          <a:xfrm>
            <a:off x="3545770" y="4435148"/>
            <a:ext cx="42351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sz="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Trento</a:t>
            </a:r>
            <a:endParaRPr lang="en-GB" sz="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5-Point Star 80"/>
          <p:cNvSpPr/>
          <p:nvPr/>
        </p:nvSpPr>
        <p:spPr bwMode="auto">
          <a:xfrm>
            <a:off x="5499418" y="180357"/>
            <a:ext cx="130725" cy="160579"/>
          </a:xfrm>
          <a:prstGeom prst="star5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587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3000" b="0" i="0" u="none" strike="noStrike" cap="none" normalizeH="0" baseline="0" smtClean="0">
              <a:ln>
                <a:noFill/>
              </a:ln>
              <a:solidFill>
                <a:srgbClr val="0F5494"/>
              </a:solidFill>
              <a:effectLst/>
              <a:latin typeface="Verdana" pitchFamily="34" charset="0"/>
            </a:endParaRPr>
          </a:p>
        </p:txBody>
      </p:sp>
      <p:sp>
        <p:nvSpPr>
          <p:cNvPr id="83" name="5-Point Star 82"/>
          <p:cNvSpPr/>
          <p:nvPr/>
        </p:nvSpPr>
        <p:spPr bwMode="auto">
          <a:xfrm>
            <a:off x="7382621" y="6547853"/>
            <a:ext cx="217960" cy="148778"/>
          </a:xfrm>
          <a:prstGeom prst="star5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587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3000" b="0" i="0" u="none" strike="noStrike" cap="none" normalizeH="0" baseline="0" smtClean="0">
              <a:ln>
                <a:noFill/>
              </a:ln>
              <a:solidFill>
                <a:srgbClr val="0F5494"/>
              </a:solidFill>
              <a:effectLst/>
              <a:latin typeface="Verdana" pitchFamily="34" charset="0"/>
            </a:endParaRPr>
          </a:p>
        </p:txBody>
      </p:sp>
      <p:sp>
        <p:nvSpPr>
          <p:cNvPr id="84" name="5-Point Star 83"/>
          <p:cNvSpPr/>
          <p:nvPr/>
        </p:nvSpPr>
        <p:spPr bwMode="auto">
          <a:xfrm>
            <a:off x="5959589" y="972446"/>
            <a:ext cx="130725" cy="160579"/>
          </a:xfrm>
          <a:prstGeom prst="star5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587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3000" b="0" i="0" u="none" strike="noStrike" cap="none" normalizeH="0" baseline="0" smtClean="0">
              <a:ln>
                <a:noFill/>
              </a:ln>
              <a:solidFill>
                <a:srgbClr val="0F5494"/>
              </a:solidFill>
              <a:effectLst/>
              <a:latin typeface="Verdana" pitchFamily="34" charset="0"/>
            </a:endParaRPr>
          </a:p>
        </p:txBody>
      </p:sp>
      <p:sp>
        <p:nvSpPr>
          <p:cNvPr id="85" name="5-Point Star 84"/>
          <p:cNvSpPr/>
          <p:nvPr/>
        </p:nvSpPr>
        <p:spPr bwMode="auto">
          <a:xfrm>
            <a:off x="6156176" y="4715354"/>
            <a:ext cx="130725" cy="160579"/>
          </a:xfrm>
          <a:prstGeom prst="star5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587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3000" b="0" i="0" u="none" strike="noStrike" cap="none" normalizeH="0" baseline="0" smtClean="0">
              <a:ln>
                <a:noFill/>
              </a:ln>
              <a:solidFill>
                <a:srgbClr val="0F5494"/>
              </a:solidFill>
              <a:effectLst/>
              <a:latin typeface="Verdana" pitchFamily="34" charset="0"/>
            </a:endParaRPr>
          </a:p>
        </p:txBody>
      </p:sp>
      <p:sp>
        <p:nvSpPr>
          <p:cNvPr id="86" name="5-Point Star 85"/>
          <p:cNvSpPr/>
          <p:nvPr/>
        </p:nvSpPr>
        <p:spPr bwMode="auto">
          <a:xfrm>
            <a:off x="5822861" y="5580310"/>
            <a:ext cx="130725" cy="160579"/>
          </a:xfrm>
          <a:prstGeom prst="star5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587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3000" b="0" i="0" u="none" strike="noStrike" cap="none" normalizeH="0" baseline="0" smtClean="0">
              <a:ln>
                <a:noFill/>
              </a:ln>
              <a:solidFill>
                <a:srgbClr val="0F5494"/>
              </a:solidFill>
              <a:effectLst/>
              <a:latin typeface="Verdana" pitchFamily="34" charset="0"/>
            </a:endParaRPr>
          </a:p>
        </p:txBody>
      </p:sp>
      <p:sp>
        <p:nvSpPr>
          <p:cNvPr id="87" name="5-Point Star 86"/>
          <p:cNvSpPr/>
          <p:nvPr/>
        </p:nvSpPr>
        <p:spPr bwMode="auto">
          <a:xfrm>
            <a:off x="5228021" y="5724326"/>
            <a:ext cx="130725" cy="160579"/>
          </a:xfrm>
          <a:prstGeom prst="star5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587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3000" b="0" i="0" u="none" strike="noStrike" cap="none" normalizeH="0" baseline="0" smtClean="0">
              <a:ln>
                <a:noFill/>
              </a:ln>
              <a:solidFill>
                <a:srgbClr val="0F5494"/>
              </a:solidFill>
              <a:effectLst/>
              <a:latin typeface="Verdana" pitchFamily="34" charset="0"/>
            </a:endParaRPr>
          </a:p>
        </p:txBody>
      </p:sp>
      <p:sp>
        <p:nvSpPr>
          <p:cNvPr id="88" name="5-Point Star 87"/>
          <p:cNvSpPr/>
          <p:nvPr/>
        </p:nvSpPr>
        <p:spPr bwMode="auto">
          <a:xfrm>
            <a:off x="5169841" y="5382783"/>
            <a:ext cx="130725" cy="160579"/>
          </a:xfrm>
          <a:prstGeom prst="star5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587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3000" b="0" i="0" u="none" strike="noStrike" cap="none" normalizeH="0" baseline="0" smtClean="0">
              <a:ln>
                <a:noFill/>
              </a:ln>
              <a:solidFill>
                <a:srgbClr val="0F5494"/>
              </a:solidFill>
              <a:effectLst/>
              <a:latin typeface="Verdana" pitchFamily="34" charset="0"/>
            </a:endParaRPr>
          </a:p>
        </p:txBody>
      </p:sp>
      <p:sp>
        <p:nvSpPr>
          <p:cNvPr id="89" name="5-Point Star 88"/>
          <p:cNvSpPr/>
          <p:nvPr/>
        </p:nvSpPr>
        <p:spPr bwMode="auto">
          <a:xfrm>
            <a:off x="4009506" y="3627853"/>
            <a:ext cx="130725" cy="160579"/>
          </a:xfrm>
          <a:prstGeom prst="star5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587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3000" b="0" i="0" u="none" strike="noStrike" cap="none" normalizeH="0" baseline="0" smtClean="0">
              <a:ln>
                <a:noFill/>
              </a:ln>
              <a:solidFill>
                <a:srgbClr val="0F5494"/>
              </a:solidFill>
              <a:effectLst/>
              <a:latin typeface="Verdana" pitchFamily="34" charset="0"/>
            </a:endParaRPr>
          </a:p>
        </p:txBody>
      </p:sp>
      <p:sp>
        <p:nvSpPr>
          <p:cNvPr id="93" name="5-Point Star 92"/>
          <p:cNvSpPr/>
          <p:nvPr/>
        </p:nvSpPr>
        <p:spPr bwMode="auto">
          <a:xfrm>
            <a:off x="113263" y="6534317"/>
            <a:ext cx="130725" cy="160579"/>
          </a:xfrm>
          <a:prstGeom prst="star5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587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3000" b="0" i="0" u="none" strike="noStrike" cap="none" normalizeH="0" baseline="0" smtClean="0">
              <a:ln>
                <a:noFill/>
              </a:ln>
              <a:solidFill>
                <a:srgbClr val="0F5494"/>
              </a:solidFill>
              <a:effectLst/>
              <a:latin typeface="Verdana" pitchFamily="34" charset="0"/>
            </a:endParaRPr>
          </a:p>
        </p:txBody>
      </p:sp>
      <p:sp>
        <p:nvSpPr>
          <p:cNvPr id="94" name="5-Point Star 93"/>
          <p:cNvSpPr/>
          <p:nvPr/>
        </p:nvSpPr>
        <p:spPr bwMode="auto">
          <a:xfrm>
            <a:off x="2297944" y="3437449"/>
            <a:ext cx="130725" cy="160579"/>
          </a:xfrm>
          <a:prstGeom prst="star5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587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3000" b="0" i="0" u="none" strike="noStrike" cap="none" normalizeH="0" baseline="0" smtClean="0">
              <a:ln>
                <a:noFill/>
              </a:ln>
              <a:solidFill>
                <a:srgbClr val="0F5494"/>
              </a:solidFill>
              <a:effectLst/>
              <a:latin typeface="Verdana" pitchFamily="34" charset="0"/>
            </a:endParaRPr>
          </a:p>
        </p:txBody>
      </p:sp>
      <p:sp>
        <p:nvSpPr>
          <p:cNvPr id="95" name="5-Point Star 94"/>
          <p:cNvSpPr/>
          <p:nvPr/>
        </p:nvSpPr>
        <p:spPr bwMode="auto">
          <a:xfrm>
            <a:off x="539552" y="2555420"/>
            <a:ext cx="130725" cy="160579"/>
          </a:xfrm>
          <a:prstGeom prst="star5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587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3000" b="0" i="0" u="none" strike="noStrike" cap="none" normalizeH="0" baseline="0" smtClean="0">
              <a:ln>
                <a:noFill/>
              </a:ln>
              <a:solidFill>
                <a:srgbClr val="0F5494"/>
              </a:solidFill>
              <a:effectLst/>
              <a:latin typeface="Verdana" pitchFamily="34" charset="0"/>
            </a:endParaRPr>
          </a:p>
        </p:txBody>
      </p:sp>
      <p:sp>
        <p:nvSpPr>
          <p:cNvPr id="96" name="5-Point Star 95"/>
          <p:cNvSpPr/>
          <p:nvPr/>
        </p:nvSpPr>
        <p:spPr bwMode="auto">
          <a:xfrm>
            <a:off x="7913645" y="4090249"/>
            <a:ext cx="347226" cy="300212"/>
          </a:xfrm>
          <a:prstGeom prst="star5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587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3000" b="0" i="0" u="none" strike="noStrike" cap="none" normalizeH="0" baseline="0" smtClean="0">
              <a:ln>
                <a:noFill/>
              </a:ln>
              <a:solidFill>
                <a:srgbClr val="0F5494"/>
              </a:solidFill>
              <a:effectLst/>
              <a:latin typeface="Verdana" pitchFamily="34" charset="0"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8279713" y="4107849"/>
            <a:ext cx="774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sz="1800" dirty="0" smtClean="0"/>
              <a:t>2017</a:t>
            </a:r>
            <a:endParaRPr lang="en-GB" sz="1800" dirty="0"/>
          </a:p>
        </p:txBody>
      </p:sp>
      <p:sp>
        <p:nvSpPr>
          <p:cNvPr id="90" name="TextBox 89"/>
          <p:cNvSpPr txBox="1"/>
          <p:nvPr/>
        </p:nvSpPr>
        <p:spPr>
          <a:xfrm>
            <a:off x="2182448" y="3535520"/>
            <a:ext cx="49244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sz="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Ostende</a:t>
            </a:r>
            <a:endParaRPr lang="en-GB" sz="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4054924" y="3619155"/>
            <a:ext cx="566181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sz="500" b="1" dirty="0" err="1" smtClean="0">
                <a:solidFill>
                  <a:schemeClr val="tx1"/>
                </a:solidFill>
              </a:rPr>
              <a:t>Litomerice</a:t>
            </a:r>
            <a:endParaRPr lang="en-GB" sz="500" b="1" dirty="0">
              <a:solidFill>
                <a:schemeClr val="tx1"/>
              </a:solidFill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6083669" y="4829829"/>
            <a:ext cx="45717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sz="500" b="1" dirty="0" err="1" smtClean="0">
                <a:solidFill>
                  <a:schemeClr val="tx1"/>
                </a:solidFill>
              </a:rPr>
              <a:t>Foscani</a:t>
            </a:r>
            <a:endParaRPr lang="en-GB" sz="500" b="1" dirty="0">
              <a:solidFill>
                <a:schemeClr val="tx1"/>
              </a:solidFill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5029887" y="5491322"/>
            <a:ext cx="42992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sz="500" b="1" dirty="0" smtClean="0">
                <a:solidFill>
                  <a:schemeClr val="tx1"/>
                </a:solidFill>
              </a:rPr>
              <a:t>Skopje</a:t>
            </a:r>
            <a:endParaRPr lang="en-GB" sz="500" b="1" dirty="0">
              <a:solidFill>
                <a:schemeClr val="tx1"/>
              </a:solidFill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5117792" y="5864641"/>
            <a:ext cx="426720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sz="500" b="1" dirty="0" smtClean="0">
                <a:solidFill>
                  <a:schemeClr val="tx1"/>
                </a:solidFill>
              </a:rPr>
              <a:t>Kozani</a:t>
            </a:r>
            <a:endParaRPr lang="en-GB" sz="500" b="1" dirty="0">
              <a:solidFill>
                <a:schemeClr val="tx1"/>
              </a:solidFill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5544053" y="5691521"/>
            <a:ext cx="768159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sz="500" b="1" dirty="0" err="1" smtClean="0">
                <a:solidFill>
                  <a:schemeClr val="tx1"/>
                </a:solidFill>
              </a:rPr>
              <a:t>Alexandroupolis</a:t>
            </a:r>
            <a:endParaRPr lang="en-GB" sz="500" b="1" dirty="0">
              <a:solidFill>
                <a:schemeClr val="tx1"/>
              </a:solidFill>
            </a:endParaRPr>
          </a:p>
        </p:txBody>
      </p:sp>
      <p:sp>
        <p:nvSpPr>
          <p:cNvPr id="101" name="5-Point Star 100"/>
          <p:cNvSpPr/>
          <p:nvPr/>
        </p:nvSpPr>
        <p:spPr bwMode="auto">
          <a:xfrm>
            <a:off x="4015145" y="6452703"/>
            <a:ext cx="136307" cy="156862"/>
          </a:xfrm>
          <a:prstGeom prst="star5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587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3000" b="0" i="0" u="none" strike="noStrike" cap="none" normalizeH="0" baseline="0" smtClean="0">
              <a:ln>
                <a:noFill/>
              </a:ln>
              <a:solidFill>
                <a:srgbClr val="0F5494"/>
              </a:solidFill>
              <a:effectLst/>
              <a:latin typeface="Verdana" pitchFamily="34" charset="0"/>
            </a:endParaRPr>
          </a:p>
        </p:txBody>
      </p:sp>
      <p:sp>
        <p:nvSpPr>
          <p:cNvPr id="102" name="TextBox 101"/>
          <p:cNvSpPr txBox="1"/>
          <p:nvPr/>
        </p:nvSpPr>
        <p:spPr>
          <a:xfrm>
            <a:off x="6800829" y="6701886"/>
            <a:ext cx="649537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sz="500" b="1" dirty="0" err="1" smtClean="0">
                <a:solidFill>
                  <a:schemeClr val="tx1"/>
                </a:solidFill>
              </a:rPr>
              <a:t>Herzliya</a:t>
            </a:r>
            <a:r>
              <a:rPr lang="fr-BE" sz="500" b="1" dirty="0" smtClean="0">
                <a:solidFill>
                  <a:schemeClr val="tx1"/>
                </a:solidFill>
              </a:rPr>
              <a:t> (IL)</a:t>
            </a:r>
            <a:endParaRPr lang="en-GB" sz="500" b="1" dirty="0">
              <a:solidFill>
                <a:schemeClr val="tx1"/>
              </a:solidFill>
            </a:endParaRPr>
          </a:p>
        </p:txBody>
      </p:sp>
      <p:cxnSp>
        <p:nvCxnSpPr>
          <p:cNvPr id="17" name="Straight Arrow Connector 16"/>
          <p:cNvCxnSpPr>
            <a:stCxn id="102" idx="2"/>
            <a:endCxn id="102" idx="2"/>
          </p:cNvCxnSpPr>
          <p:nvPr/>
        </p:nvCxnSpPr>
        <p:spPr bwMode="auto">
          <a:xfrm>
            <a:off x="7125598" y="6871163"/>
            <a:ext cx="0" cy="0"/>
          </a:xfrm>
          <a:prstGeom prst="straightConnector1">
            <a:avLst/>
          </a:prstGeom>
          <a:noFill/>
          <a:ln>
            <a:noFill/>
            <a:tailEnd type="arrow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" name="Straight Arrow Connector 29"/>
          <p:cNvCxnSpPr/>
          <p:nvPr/>
        </p:nvCxnSpPr>
        <p:spPr bwMode="auto">
          <a:xfrm>
            <a:off x="7491601" y="6629659"/>
            <a:ext cx="0" cy="179793"/>
          </a:xfrm>
          <a:prstGeom prst="straightConnector1">
            <a:avLst/>
          </a:prstGeom>
          <a:ln>
            <a:tailEnd type="arrow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3" name="TextBox 102"/>
          <p:cNvSpPr txBox="1"/>
          <p:nvPr/>
        </p:nvSpPr>
        <p:spPr>
          <a:xfrm>
            <a:off x="405532" y="2402027"/>
            <a:ext cx="42672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sz="600" b="1" dirty="0" smtClean="0">
                <a:solidFill>
                  <a:schemeClr val="tx1"/>
                </a:solidFill>
              </a:rPr>
              <a:t>Derry</a:t>
            </a:r>
            <a:endParaRPr lang="en-GB" sz="600" b="1" dirty="0">
              <a:solidFill>
                <a:schemeClr val="tx1"/>
              </a:solidFill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172135" y="6144978"/>
            <a:ext cx="46679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sz="600" b="1" dirty="0" err="1" smtClean="0">
                <a:solidFill>
                  <a:schemeClr val="tx1"/>
                </a:solidFill>
              </a:rPr>
              <a:t>Lisbon</a:t>
            </a:r>
            <a:endParaRPr lang="en-GB" sz="600" b="1" dirty="0">
              <a:solidFill>
                <a:schemeClr val="tx1"/>
              </a:solidFill>
            </a:endParaRPr>
          </a:p>
        </p:txBody>
      </p:sp>
      <p:cxnSp>
        <p:nvCxnSpPr>
          <p:cNvPr id="58" name="Straight Arrow Connector 57"/>
          <p:cNvCxnSpPr/>
          <p:nvPr/>
        </p:nvCxnSpPr>
        <p:spPr bwMode="auto">
          <a:xfrm>
            <a:off x="152345" y="6746379"/>
            <a:ext cx="0" cy="111621"/>
          </a:xfrm>
          <a:prstGeom prst="straightConnector1">
            <a:avLst/>
          </a:prstGeom>
          <a:ln>
            <a:tailEnd type="arrow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5" name="5-Point Star 104"/>
          <p:cNvSpPr/>
          <p:nvPr/>
        </p:nvSpPr>
        <p:spPr bwMode="auto">
          <a:xfrm>
            <a:off x="4246313" y="4019760"/>
            <a:ext cx="141917" cy="125979"/>
          </a:xfrm>
          <a:prstGeom prst="star5">
            <a:avLst/>
          </a:prstGeom>
          <a:solidFill>
            <a:srgbClr val="2387F3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587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3000" b="0" i="0" u="none" strike="noStrike" cap="none" normalizeH="0" baseline="0" smtClean="0">
              <a:ln>
                <a:noFill/>
              </a:ln>
              <a:solidFill>
                <a:srgbClr val="0F5494"/>
              </a:solidFill>
              <a:effectLst/>
              <a:latin typeface="Verdana" pitchFamily="34" charset="0"/>
            </a:endParaRPr>
          </a:p>
        </p:txBody>
      </p:sp>
      <p:sp>
        <p:nvSpPr>
          <p:cNvPr id="106" name="5-Point Star 105"/>
          <p:cNvSpPr/>
          <p:nvPr/>
        </p:nvSpPr>
        <p:spPr bwMode="auto">
          <a:xfrm>
            <a:off x="1929613" y="5314333"/>
            <a:ext cx="145629" cy="148366"/>
          </a:xfrm>
          <a:prstGeom prst="star5">
            <a:avLst/>
          </a:prstGeom>
          <a:solidFill>
            <a:srgbClr val="E61900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587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3000" b="0" i="0" u="none" strike="noStrike" cap="none" normalizeH="0" baseline="0" smtClean="0">
              <a:ln>
                <a:noFill/>
              </a:ln>
              <a:solidFill>
                <a:srgbClr val="0F5494"/>
              </a:solidFill>
              <a:effectLst/>
              <a:latin typeface="Verdana" pitchFamily="34" charset="0"/>
            </a:endParaRPr>
          </a:p>
        </p:txBody>
      </p:sp>
      <p:sp>
        <p:nvSpPr>
          <p:cNvPr id="107" name="TextBox 106"/>
          <p:cNvSpPr txBox="1"/>
          <p:nvPr/>
        </p:nvSpPr>
        <p:spPr>
          <a:xfrm>
            <a:off x="5952944" y="888395"/>
            <a:ext cx="444352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sz="6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Karava</a:t>
            </a:r>
            <a:endParaRPr lang="en-GB" sz="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8" name="TextBox 107"/>
          <p:cNvSpPr txBox="1"/>
          <p:nvPr/>
        </p:nvSpPr>
        <p:spPr>
          <a:xfrm>
            <a:off x="5547443" y="98212"/>
            <a:ext cx="40908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sz="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Vaasa</a:t>
            </a:r>
            <a:endParaRPr lang="en-GB" sz="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9" name="TextBox 108"/>
          <p:cNvSpPr txBox="1"/>
          <p:nvPr/>
        </p:nvSpPr>
        <p:spPr>
          <a:xfrm>
            <a:off x="3305571" y="4715354"/>
            <a:ext cx="417102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500" b="1" dirty="0" smtClean="0">
                <a:solidFill>
                  <a:schemeClr val="tx1"/>
                </a:solidFill>
              </a:rPr>
              <a:t>Parma</a:t>
            </a:r>
            <a:endParaRPr lang="en-GB" sz="500" dirty="0">
              <a:solidFill>
                <a:schemeClr val="tx1"/>
              </a:solidFill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227829" y="6509537"/>
            <a:ext cx="1184940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700" b="1" dirty="0">
                <a:solidFill>
                  <a:srgbClr val="000000"/>
                </a:solidFill>
                <a:latin typeface="Calibri"/>
                <a:ea typeface="Times New Roman"/>
                <a:cs typeface="Times New Roman"/>
              </a:rPr>
              <a:t>Santa Cruz de Tenerife (</a:t>
            </a:r>
            <a:r>
              <a:rPr lang="en-GB" sz="700" b="1" dirty="0" smtClean="0">
                <a:solidFill>
                  <a:srgbClr val="000000"/>
                </a:solidFill>
                <a:latin typeface="Calibri"/>
                <a:ea typeface="Times New Roman"/>
                <a:cs typeface="Times New Roman"/>
              </a:rPr>
              <a:t>ES)</a:t>
            </a:r>
            <a:endParaRPr lang="en-GB" sz="500" b="1" dirty="0">
              <a:solidFill>
                <a:schemeClr val="tx1"/>
              </a:solidFill>
            </a:endParaRPr>
          </a:p>
        </p:txBody>
      </p:sp>
      <p:sp>
        <p:nvSpPr>
          <p:cNvPr id="114" name="5-Point Star 113"/>
          <p:cNvSpPr/>
          <p:nvPr/>
        </p:nvSpPr>
        <p:spPr bwMode="auto">
          <a:xfrm>
            <a:off x="878475" y="5304172"/>
            <a:ext cx="145629" cy="135505"/>
          </a:xfrm>
          <a:prstGeom prst="star5">
            <a:avLst/>
          </a:prstGeom>
          <a:solidFill>
            <a:srgbClr val="2387F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587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3000" b="0" i="0" u="none" strike="noStrike" cap="none" normalizeH="0" baseline="0" smtClean="0">
              <a:ln>
                <a:noFill/>
              </a:ln>
              <a:solidFill>
                <a:srgbClr val="0F5494"/>
              </a:solidFill>
              <a:effectLst/>
              <a:latin typeface="Verdana" pitchFamily="34" charset="0"/>
            </a:endParaRPr>
          </a:p>
        </p:txBody>
      </p:sp>
      <p:sp>
        <p:nvSpPr>
          <p:cNvPr id="115" name="TextBox 114"/>
          <p:cNvSpPr txBox="1"/>
          <p:nvPr/>
        </p:nvSpPr>
        <p:spPr>
          <a:xfrm>
            <a:off x="6256091" y="5098482"/>
            <a:ext cx="39946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sz="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Varna</a:t>
            </a:r>
            <a:endParaRPr lang="en-GB" sz="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6" name="TextBox 115"/>
          <p:cNvSpPr txBox="1"/>
          <p:nvPr/>
        </p:nvSpPr>
        <p:spPr>
          <a:xfrm>
            <a:off x="817009" y="3474586"/>
            <a:ext cx="4283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sz="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Bristol</a:t>
            </a:r>
          </a:p>
          <a:p>
            <a:endParaRPr lang="en-GB" sz="600" b="1" dirty="0">
              <a:solidFill>
                <a:schemeClr val="tx1"/>
              </a:solidFill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768201" y="3040102"/>
            <a:ext cx="6142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sz="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Manchester</a:t>
            </a:r>
          </a:p>
          <a:p>
            <a:endParaRPr lang="en-GB" sz="600" b="1" dirty="0">
              <a:solidFill>
                <a:schemeClr val="tx1"/>
              </a:solidFill>
            </a:endParaRPr>
          </a:p>
        </p:txBody>
      </p:sp>
      <p:sp>
        <p:nvSpPr>
          <p:cNvPr id="118" name="Flowchart: Connector 117"/>
          <p:cNvSpPr/>
          <p:nvPr/>
        </p:nvSpPr>
        <p:spPr>
          <a:xfrm>
            <a:off x="2373430" y="3232173"/>
            <a:ext cx="144016" cy="144016"/>
          </a:xfrm>
          <a:prstGeom prst="flowChartConnector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19" name="TextBox 118"/>
          <p:cNvSpPr txBox="1"/>
          <p:nvPr/>
        </p:nvSpPr>
        <p:spPr>
          <a:xfrm>
            <a:off x="2203234" y="3093962"/>
            <a:ext cx="508473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sz="5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Eindhoven</a:t>
            </a:r>
            <a:endParaRPr lang="en-GB" sz="5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3704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0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2F4D43-F087-4802-8730-FB191E023075}" type="slidenum">
              <a:rPr lang="en-GB" smtClean="0"/>
              <a:pPr>
                <a:defRPr/>
              </a:pPr>
              <a:t>25</a:t>
            </a:fld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113102" y="1196752"/>
            <a:ext cx="8640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/>
              <a:t> Grenoble</a:t>
            </a:r>
            <a:endParaRPr lang="en-GB" sz="2400" dirty="0"/>
          </a:p>
        </p:txBody>
      </p:sp>
      <p:sp>
        <p:nvSpPr>
          <p:cNvPr id="7" name="Rectangle 6"/>
          <p:cNvSpPr/>
          <p:nvPr/>
        </p:nvSpPr>
        <p:spPr>
          <a:xfrm>
            <a:off x="757316" y="5391087"/>
            <a:ext cx="748535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dirty="0" smtClean="0"/>
              <a:t> </a:t>
            </a:r>
            <a:r>
              <a:rPr lang="en-GB" sz="2000" b="1" dirty="0"/>
              <a:t>243 </a:t>
            </a:r>
            <a:r>
              <a:rPr lang="en-GB" sz="2000" dirty="0" smtClean="0"/>
              <a:t>nearly zero energy retrofitted apartments</a:t>
            </a:r>
            <a:endParaRPr lang="en-GB" sz="1100" dirty="0"/>
          </a:p>
        </p:txBody>
      </p:sp>
      <p:sp>
        <p:nvSpPr>
          <p:cNvPr id="8" name="TextBox 7"/>
          <p:cNvSpPr txBox="1"/>
          <p:nvPr/>
        </p:nvSpPr>
        <p:spPr>
          <a:xfrm>
            <a:off x="5076056" y="5058919"/>
            <a:ext cx="39713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sz="1600" dirty="0" err="1" smtClean="0"/>
              <a:t>Source:Zenn</a:t>
            </a:r>
            <a:r>
              <a:rPr lang="fr-BE" sz="1600" dirty="0" smtClean="0"/>
              <a:t> </a:t>
            </a:r>
            <a:r>
              <a:rPr lang="fr-BE" sz="1600" dirty="0" err="1" smtClean="0"/>
              <a:t>project</a:t>
            </a:r>
            <a:r>
              <a:rPr lang="fr-BE" sz="1600" dirty="0" smtClean="0"/>
              <a:t> </a:t>
            </a:r>
            <a:r>
              <a:rPr lang="fr-BE" sz="1600" dirty="0" err="1" smtClean="0"/>
              <a:t>progress</a:t>
            </a:r>
            <a:r>
              <a:rPr lang="fr-BE" sz="1600" dirty="0" smtClean="0"/>
              <a:t> report</a:t>
            </a:r>
            <a:endParaRPr lang="en-GB" sz="16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18524"/>
            <a:ext cx="9144000" cy="330233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95536" y="404664"/>
            <a:ext cx="24176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sz="2400" b="1" dirty="0" err="1">
                <a:solidFill>
                  <a:schemeClr val="bg1"/>
                </a:solidFill>
              </a:rPr>
              <a:t>ZenN</a:t>
            </a:r>
            <a:r>
              <a:rPr lang="fr-BE" sz="2400" b="1" dirty="0">
                <a:solidFill>
                  <a:schemeClr val="bg1"/>
                </a:solidFill>
              </a:rPr>
              <a:t> </a:t>
            </a:r>
            <a:r>
              <a:rPr lang="fr-BE" sz="2400" b="1" dirty="0" err="1">
                <a:solidFill>
                  <a:schemeClr val="bg1"/>
                </a:solidFill>
              </a:rPr>
              <a:t>project</a:t>
            </a:r>
            <a:endParaRPr lang="en-GB" sz="2400" b="1" dirty="0">
              <a:solidFill>
                <a:schemeClr val="bg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44887" y="5770141"/>
            <a:ext cx="734481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b="1" dirty="0"/>
              <a:t>90,000 m²</a:t>
            </a:r>
            <a:r>
              <a:rPr lang="en-GB" sz="2000" dirty="0"/>
              <a:t> renovated residential buildings</a:t>
            </a:r>
          </a:p>
          <a:p>
            <a:r>
              <a:rPr lang="en-GB" sz="2000" b="1" dirty="0"/>
              <a:t>10,000 connected</a:t>
            </a:r>
            <a:r>
              <a:rPr lang="en-GB" sz="2000" dirty="0"/>
              <a:t> dwellings with a Smart Grid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84168" y="306725"/>
            <a:ext cx="31037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(FP7 completed project)</a:t>
            </a:r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1617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 bwMode="auto">
          <a:xfrm>
            <a:off x="3682944" y="1703946"/>
            <a:ext cx="5353551" cy="4816766"/>
          </a:xfrm>
          <a:prstGeom prst="roundRect">
            <a:avLst>
              <a:gd name="adj" fmla="val 5044"/>
            </a:avLst>
          </a:prstGeom>
          <a:solidFill>
            <a:srgbClr val="BDDEF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algn="ctr"/>
            <a:endParaRPr kumimoji="0" lang="en-GB" sz="1800" b="0" i="0" u="none" strike="noStrike" cap="none" normalizeH="0" baseline="0" dirty="0" smtClean="0">
              <a:ln>
                <a:noFill/>
              </a:ln>
              <a:solidFill>
                <a:srgbClr val="0F5494"/>
              </a:solidFill>
              <a:effectLst/>
            </a:endParaRPr>
          </a:p>
        </p:txBody>
      </p:sp>
      <p:sp>
        <p:nvSpPr>
          <p:cNvPr id="11" name="Rounded Rectangle 10"/>
          <p:cNvSpPr/>
          <p:nvPr/>
        </p:nvSpPr>
        <p:spPr bwMode="auto">
          <a:xfrm>
            <a:off x="132561" y="4869160"/>
            <a:ext cx="3503336" cy="1872208"/>
          </a:xfrm>
          <a:prstGeom prst="roundRect">
            <a:avLst/>
          </a:prstGeom>
          <a:solidFill>
            <a:srgbClr val="FFFF99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rgbClr val="0F5494"/>
              </a:solidFill>
              <a:effectLst/>
              <a:latin typeface="Verdana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79512" y="404663"/>
            <a:ext cx="85972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 err="1" smtClean="0">
                <a:solidFill>
                  <a:schemeClr val="bg1"/>
                </a:solidFill>
              </a:rPr>
              <a:t>REMOURBAN</a:t>
            </a:r>
            <a:r>
              <a:rPr lang="en-GB" sz="2400" b="1" dirty="0" smtClean="0">
                <a:solidFill>
                  <a:schemeClr val="bg1"/>
                </a:solidFill>
              </a:rPr>
              <a:t>                                       </a:t>
            </a:r>
            <a:r>
              <a:rPr lang="en-GB" sz="1800" b="1" dirty="0" smtClean="0">
                <a:solidFill>
                  <a:schemeClr val="bg1"/>
                </a:solidFill>
              </a:rPr>
              <a:t>H2020 project</a:t>
            </a:r>
            <a:endParaRPr lang="en-GB" sz="2400" b="1" dirty="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07504" y="1196752"/>
            <a:ext cx="189507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 smtClean="0">
                <a:solidFill>
                  <a:schemeClr val="tx1"/>
                </a:solidFill>
              </a:rPr>
              <a:t>Valladolid</a:t>
            </a:r>
            <a:endParaRPr lang="en-GB" dirty="0">
              <a:solidFill>
                <a:schemeClr val="tx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175" y="1680734"/>
            <a:ext cx="3635896" cy="2756378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707904" y="1688619"/>
            <a:ext cx="5436096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400" dirty="0"/>
              <a:t>ICT platform for energy performance monitoring </a:t>
            </a:r>
            <a:endParaRPr lang="en-GB" sz="14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4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400" dirty="0" smtClean="0"/>
              <a:t>24.700 </a:t>
            </a:r>
            <a:r>
              <a:rPr lang="en-GB" sz="1400" dirty="0"/>
              <a:t>m2 district retrofitting </a:t>
            </a:r>
            <a:endParaRPr lang="en-GB" sz="14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4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400" dirty="0" smtClean="0"/>
              <a:t>398 </a:t>
            </a:r>
            <a:r>
              <a:rPr lang="en-GB" sz="1400" dirty="0"/>
              <a:t>dwellings | 1.000 </a:t>
            </a:r>
            <a:r>
              <a:rPr lang="en-GB" sz="1400" dirty="0" smtClean="0"/>
              <a:t>residents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4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400" dirty="0" smtClean="0"/>
              <a:t>RES </a:t>
            </a:r>
            <a:r>
              <a:rPr lang="en-GB" sz="1400" dirty="0"/>
              <a:t>heating &amp; cooling - Biomass district </a:t>
            </a:r>
            <a:r>
              <a:rPr lang="en-GB" sz="1400" dirty="0" smtClean="0"/>
              <a:t>heating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400" dirty="0"/>
              <a:t>  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400" dirty="0" smtClean="0"/>
              <a:t>Combined </a:t>
            </a:r>
            <a:r>
              <a:rPr lang="en-GB" sz="1400" dirty="0"/>
              <a:t>Heat and Power generation (CHP) | Photovoltaic panels on façade </a:t>
            </a:r>
            <a:endParaRPr lang="en-GB" sz="14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4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400" dirty="0" smtClean="0"/>
              <a:t>Advanced Systems for monitoring of district heating </a:t>
            </a:r>
          </a:p>
          <a:p>
            <a:r>
              <a:rPr lang="en-GB" sz="1400" dirty="0"/>
              <a:t> </a:t>
            </a:r>
            <a:r>
              <a:rPr lang="en-GB" sz="1400" dirty="0" smtClean="0"/>
              <a:t>  and building comfort controllers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fr-BE" sz="1400" dirty="0">
              <a:effectLst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400" dirty="0" smtClean="0"/>
              <a:t>Fleet of electric vehicles</a:t>
            </a:r>
          </a:p>
          <a:p>
            <a:endParaRPr lang="en-GB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smtClean="0"/>
              <a:t>smart </a:t>
            </a:r>
            <a:r>
              <a:rPr lang="en-GB" sz="1400" dirty="0"/>
              <a:t>metering </a:t>
            </a:r>
            <a:r>
              <a:rPr lang="en-GB" sz="1400" dirty="0" smtClean="0"/>
              <a:t>infrastructure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Road systems - smart phone apps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smtClean="0"/>
              <a:t>Peer-to-peer </a:t>
            </a:r>
            <a:r>
              <a:rPr lang="en-GB" sz="1400" dirty="0"/>
              <a:t>transport information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400" dirty="0">
              <a:effectLst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13863" y="1381418"/>
            <a:ext cx="118974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sz="1600" b="1" dirty="0" smtClean="0"/>
              <a:t>Actions: </a:t>
            </a:r>
            <a:endParaRPr lang="en-GB" sz="1600" b="1" dirty="0"/>
          </a:p>
        </p:txBody>
      </p:sp>
      <p:sp>
        <p:nvSpPr>
          <p:cNvPr id="10" name="Rectangle 9"/>
          <p:cNvSpPr/>
          <p:nvPr/>
        </p:nvSpPr>
        <p:spPr>
          <a:xfrm>
            <a:off x="183785" y="5085184"/>
            <a:ext cx="4572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1600" b="1" dirty="0"/>
              <a:t>Expected </a:t>
            </a:r>
            <a:r>
              <a:rPr lang="en-GB" sz="1600" b="1" dirty="0" smtClean="0"/>
              <a:t>impacts:</a:t>
            </a:r>
          </a:p>
          <a:p>
            <a:endParaRPr lang="en-GB" sz="1600" dirty="0"/>
          </a:p>
          <a:p>
            <a:r>
              <a:rPr lang="en-GB" sz="1600" dirty="0"/>
              <a:t>50% Energy savings</a:t>
            </a:r>
          </a:p>
          <a:p>
            <a:r>
              <a:rPr lang="en-GB" sz="1600" dirty="0"/>
              <a:t>80% CO2 emissions avoided</a:t>
            </a:r>
          </a:p>
          <a:p>
            <a:r>
              <a:rPr lang="en-GB" sz="1600" dirty="0"/>
              <a:t>5.700 citizens directly involved</a:t>
            </a:r>
            <a:endParaRPr lang="en-GB" sz="16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695375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 bwMode="auto">
          <a:xfrm>
            <a:off x="3280170" y="1883050"/>
            <a:ext cx="5756325" cy="2487345"/>
          </a:xfrm>
          <a:prstGeom prst="roundRect">
            <a:avLst/>
          </a:prstGeom>
          <a:solidFill>
            <a:srgbClr val="BDDEF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algn="ctr"/>
            <a:endParaRPr kumimoji="0" lang="en-GB" sz="1800" b="0" i="0" u="none" strike="noStrike" cap="none" normalizeH="0" baseline="0" dirty="0" smtClean="0">
              <a:ln>
                <a:noFill/>
              </a:ln>
              <a:solidFill>
                <a:srgbClr val="0F5494"/>
              </a:solidFill>
              <a:effectLst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935" y="1724964"/>
            <a:ext cx="2520280" cy="167756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374613"/>
            <a:ext cx="2550018" cy="171057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085184"/>
            <a:ext cx="2564527" cy="170039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670283" y="1555687"/>
            <a:ext cx="118974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sz="1600" b="1" dirty="0" smtClean="0"/>
              <a:t>Actions: </a:t>
            </a:r>
            <a:endParaRPr lang="en-GB" sz="1600" b="1" dirty="0"/>
          </a:p>
        </p:txBody>
      </p:sp>
      <p:sp>
        <p:nvSpPr>
          <p:cNvPr id="6" name="Rectangle 5"/>
          <p:cNvSpPr/>
          <p:nvPr/>
        </p:nvSpPr>
        <p:spPr>
          <a:xfrm>
            <a:off x="369969" y="1128531"/>
            <a:ext cx="105509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 smtClean="0">
                <a:solidFill>
                  <a:schemeClr val="tx1"/>
                </a:solidFill>
              </a:rPr>
              <a:t>Sofia</a:t>
            </a:r>
            <a:endParaRPr lang="en-GB" sz="2400" b="1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392111" y="2007763"/>
            <a:ext cx="5853782" cy="25237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 smtClean="0"/>
              <a:t>An area of 40.000m2 Apartment blocks</a:t>
            </a:r>
          </a:p>
          <a:p>
            <a:r>
              <a:rPr lang="en-US" sz="1800" dirty="0" smtClean="0"/>
              <a:t>    from 1970’s retrofitted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 smtClean="0"/>
              <a:t>solar </a:t>
            </a:r>
            <a:r>
              <a:rPr lang="en-US" sz="1800" dirty="0"/>
              <a:t>energy systems of </a:t>
            </a:r>
            <a:r>
              <a:rPr lang="en-US" sz="1800" dirty="0" smtClean="0"/>
              <a:t>600 </a:t>
            </a:r>
            <a:r>
              <a:rPr lang="en-US" sz="1800" dirty="0"/>
              <a:t>m2 </a:t>
            </a:r>
            <a:r>
              <a:rPr lang="en-US" sz="1800" dirty="0" smtClean="0"/>
              <a:t>installed</a:t>
            </a:r>
          </a:p>
          <a:p>
            <a:r>
              <a:rPr lang="en-US" sz="1800" dirty="0" smtClean="0"/>
              <a:t>    together with  District heating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 smtClean="0"/>
              <a:t>Worked </a:t>
            </a:r>
            <a:r>
              <a:rPr lang="en-US" sz="1800" dirty="0"/>
              <a:t>through home owners associations to </a:t>
            </a:r>
            <a:endParaRPr lang="en-US" sz="1800" dirty="0" smtClean="0"/>
          </a:p>
          <a:p>
            <a:r>
              <a:rPr lang="en-US" sz="1800" dirty="0" smtClean="0"/>
              <a:t>    build </a:t>
            </a:r>
            <a:r>
              <a:rPr lang="en-US" sz="1800" dirty="0"/>
              <a:t>lending capacity and attract </a:t>
            </a:r>
            <a:r>
              <a:rPr lang="en-US" sz="1800" dirty="0" smtClean="0"/>
              <a:t>discounts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4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32656"/>
            <a:ext cx="2795983" cy="39565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019459" y="425201"/>
            <a:ext cx="31037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(FP7 completed project)</a:t>
            </a:r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ounded Rectangle 10"/>
          <p:cNvSpPr/>
          <p:nvPr/>
        </p:nvSpPr>
        <p:spPr bwMode="auto">
          <a:xfrm>
            <a:off x="4804556" y="4535600"/>
            <a:ext cx="3503336" cy="2160240"/>
          </a:xfrm>
          <a:prstGeom prst="roundRect">
            <a:avLst/>
          </a:prstGeom>
          <a:solidFill>
            <a:srgbClr val="BDDEF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algn="ctr"/>
            <a:endParaRPr kumimoji="0" lang="en-GB" sz="1800" b="0" i="0" u="none" strike="noStrike" cap="none" normalizeH="0" baseline="0" dirty="0" smtClean="0">
              <a:ln>
                <a:noFill/>
              </a:ln>
              <a:solidFill>
                <a:srgbClr val="0F5494"/>
              </a:solidFill>
              <a:effectLst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860032" y="4645053"/>
            <a:ext cx="344786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 smtClean="0"/>
              <a:t>Impacts</a:t>
            </a:r>
            <a:r>
              <a:rPr lang="en-GB" b="1" dirty="0" smtClean="0"/>
              <a:t> </a:t>
            </a:r>
          </a:p>
          <a:p>
            <a:endParaRPr lang="en-GB" sz="1000" b="1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600" dirty="0" smtClean="0"/>
              <a:t>70</a:t>
            </a:r>
            <a:r>
              <a:rPr lang="en-US" sz="1600" dirty="0"/>
              <a:t>% energy savings for space </a:t>
            </a:r>
            <a:r>
              <a:rPr lang="en-US" sz="1600" dirty="0" smtClean="0"/>
              <a:t>heating</a:t>
            </a:r>
          </a:p>
          <a:p>
            <a:endParaRPr lang="en-US" sz="16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600" dirty="0" smtClean="0"/>
              <a:t>Sun </a:t>
            </a:r>
            <a:r>
              <a:rPr lang="en-US" sz="1600" dirty="0"/>
              <a:t>shading devices will </a:t>
            </a:r>
            <a:r>
              <a:rPr lang="en-US" sz="1600" dirty="0" smtClean="0"/>
              <a:t>reduced </a:t>
            </a:r>
            <a:r>
              <a:rPr lang="en-US" sz="1600" dirty="0"/>
              <a:t>the </a:t>
            </a:r>
            <a:endParaRPr lang="en-US" sz="1600" dirty="0" smtClean="0"/>
          </a:p>
          <a:p>
            <a:r>
              <a:rPr lang="en-US" sz="1600" dirty="0" smtClean="0"/>
              <a:t>    overheating </a:t>
            </a:r>
            <a:r>
              <a:rPr lang="en-US" sz="1600" dirty="0"/>
              <a:t>problem</a:t>
            </a:r>
          </a:p>
          <a:p>
            <a:r>
              <a:rPr lang="en-US" sz="1600" dirty="0" smtClean="0"/>
              <a:t>.</a:t>
            </a:r>
            <a:endParaRPr lang="en-US" sz="1600" dirty="0"/>
          </a:p>
        </p:txBody>
      </p:sp>
      <p:sp>
        <p:nvSpPr>
          <p:cNvPr id="12" name="Rounded Rectangle 11"/>
          <p:cNvSpPr/>
          <p:nvPr/>
        </p:nvSpPr>
        <p:spPr bwMode="auto">
          <a:xfrm>
            <a:off x="3275856" y="1894241"/>
            <a:ext cx="5760640" cy="2335657"/>
          </a:xfrm>
          <a:prstGeom prst="round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smtClean="0">
              <a:ln>
                <a:noFill/>
              </a:ln>
              <a:solidFill>
                <a:srgbClr val="0F5494"/>
              </a:solidFill>
              <a:effectLst/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714078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 bwMode="auto">
          <a:xfrm>
            <a:off x="3257676" y="1643608"/>
            <a:ext cx="5382420" cy="4968552"/>
          </a:xfrm>
          <a:prstGeom prst="roundRect">
            <a:avLst/>
          </a:prstGeom>
          <a:solidFill>
            <a:srgbClr val="BDDEF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algn="ctr"/>
            <a:endParaRPr kumimoji="0" lang="en-GB" sz="1800" b="0" i="0" u="none" strike="noStrike" cap="none" normalizeH="0" baseline="0" dirty="0" smtClean="0">
              <a:ln>
                <a:noFill/>
              </a:ln>
              <a:solidFill>
                <a:srgbClr val="0F5494"/>
              </a:solidFill>
              <a:effectLst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79512" y="404663"/>
            <a:ext cx="81948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>
                <a:solidFill>
                  <a:schemeClr val="bg1"/>
                </a:solidFill>
              </a:rPr>
              <a:t>SmartEnCity</a:t>
            </a:r>
            <a:r>
              <a:rPr lang="en-GB" sz="2400" b="1" dirty="0" smtClean="0">
                <a:solidFill>
                  <a:schemeClr val="bg1"/>
                </a:solidFill>
              </a:rPr>
              <a:t>                                      </a:t>
            </a:r>
            <a:r>
              <a:rPr lang="en-GB" sz="1800" b="1" dirty="0" smtClean="0">
                <a:solidFill>
                  <a:schemeClr val="bg1"/>
                </a:solidFill>
              </a:rPr>
              <a:t>H2020 project</a:t>
            </a:r>
            <a:endParaRPr lang="en-GB" sz="2400" b="1" dirty="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07504" y="1196752"/>
            <a:ext cx="221406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 smtClean="0">
                <a:solidFill>
                  <a:schemeClr val="tx1"/>
                </a:solidFill>
              </a:rPr>
              <a:t>Tartu-</a:t>
            </a:r>
            <a:r>
              <a:rPr lang="en-GB" sz="1800" b="1" dirty="0" smtClean="0">
                <a:solidFill>
                  <a:schemeClr val="tx1"/>
                </a:solidFill>
              </a:rPr>
              <a:t>Estonia</a:t>
            </a:r>
            <a:endParaRPr lang="en-GB" sz="1050" dirty="0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58315" y="1319863"/>
            <a:ext cx="118974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sz="1600" b="1" dirty="0" smtClean="0"/>
              <a:t>Actions: </a:t>
            </a:r>
            <a:endParaRPr lang="en-GB" sz="16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491880" y="1724610"/>
            <a:ext cx="5426031" cy="46705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600" dirty="0"/>
              <a:t>efficient renovation of 900 Khrushchev-era apartments </a:t>
            </a:r>
            <a:endParaRPr lang="en-US" sz="16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7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600" dirty="0" smtClean="0"/>
              <a:t>waste heat into the district heating network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0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600" dirty="0" smtClean="0"/>
              <a:t>recycling </a:t>
            </a:r>
            <a:r>
              <a:rPr lang="en-US" sz="1600" dirty="0"/>
              <a:t>old batteries used in electric vehicles</a:t>
            </a:r>
            <a:r>
              <a:rPr lang="en-US" sz="1600" dirty="0" smtClean="0"/>
              <a:t>,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9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600" dirty="0" smtClean="0"/>
              <a:t> </a:t>
            </a:r>
            <a:r>
              <a:rPr lang="en-US" sz="1600" dirty="0"/>
              <a:t>installation of new charging points</a:t>
            </a:r>
            <a:r>
              <a:rPr lang="en-US" sz="1600" dirty="0" smtClean="0"/>
              <a:t>,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9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600" dirty="0" smtClean="0"/>
              <a:t> </a:t>
            </a:r>
            <a:r>
              <a:rPr lang="en-US" sz="1600" dirty="0"/>
              <a:t>e-car </a:t>
            </a:r>
            <a:r>
              <a:rPr lang="en-US" sz="1600" dirty="0" smtClean="0"/>
              <a:t>sharing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600" dirty="0" smtClean="0"/>
              <a:t>LEDs </a:t>
            </a:r>
            <a:r>
              <a:rPr lang="en-US" sz="1600" dirty="0"/>
              <a:t>and sensor-based </a:t>
            </a:r>
            <a:r>
              <a:rPr lang="en-US" sz="1600" dirty="0" smtClean="0"/>
              <a:t>street lighting)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9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600" dirty="0"/>
              <a:t>renewable energy (production and storage</a:t>
            </a:r>
            <a:r>
              <a:rPr lang="en-US" sz="1600" dirty="0" smtClean="0"/>
              <a:t>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7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600" dirty="0"/>
              <a:t>installation of </a:t>
            </a:r>
            <a:r>
              <a:rPr lang="en-US" sz="1600" dirty="0" smtClean="0"/>
              <a:t>sensors (noise</a:t>
            </a:r>
            <a:r>
              <a:rPr lang="en-US" sz="1600" dirty="0"/>
              <a:t>, air pollution, </a:t>
            </a:r>
            <a:endParaRPr lang="en-US" sz="16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05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600" dirty="0" smtClean="0"/>
              <a:t>temperature</a:t>
            </a:r>
            <a:r>
              <a:rPr lang="en-US" sz="1600" dirty="0"/>
              <a:t>, </a:t>
            </a:r>
            <a:r>
              <a:rPr lang="en-US" sz="1600" dirty="0" smtClean="0"/>
              <a:t>humidity,  </a:t>
            </a:r>
            <a:r>
              <a:rPr lang="en-US" sz="1600" dirty="0"/>
              <a:t>road conditions</a:t>
            </a:r>
            <a:r>
              <a:rPr lang="en-US" sz="1600" dirty="0" smtClean="0"/>
              <a:t>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1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600" dirty="0" smtClean="0"/>
              <a:t>Development of IT </a:t>
            </a:r>
            <a:r>
              <a:rPr lang="en-US" sz="1600" dirty="0"/>
              <a:t>tool </a:t>
            </a:r>
            <a:r>
              <a:rPr lang="en-US" sz="1600" dirty="0" smtClean="0"/>
              <a:t>to </a:t>
            </a:r>
            <a:r>
              <a:rPr lang="en-US" sz="1600" dirty="0"/>
              <a:t>enable residents to monitor, </a:t>
            </a:r>
            <a:r>
              <a:rPr lang="en-US" sz="1600" dirty="0" smtClean="0"/>
              <a:t>analyze </a:t>
            </a:r>
            <a:r>
              <a:rPr lang="en-US" sz="1600" dirty="0"/>
              <a:t>and adjust home energy consumption. </a:t>
            </a:r>
            <a:endParaRPr lang="en-US" sz="1600" dirty="0">
              <a:effectLst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34" y="1906984"/>
            <a:ext cx="3096344" cy="2376264"/>
          </a:xfrm>
          <a:prstGeom prst="rect">
            <a:avLst/>
          </a:prstGeom>
        </p:spPr>
      </p:pic>
      <p:sp>
        <p:nvSpPr>
          <p:cNvPr id="12" name="Rounded Rectangle 11"/>
          <p:cNvSpPr/>
          <p:nvPr/>
        </p:nvSpPr>
        <p:spPr bwMode="auto">
          <a:xfrm>
            <a:off x="3491880" y="1658417"/>
            <a:ext cx="4968552" cy="4938935"/>
          </a:xfrm>
          <a:prstGeom prst="round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smtClean="0">
              <a:ln>
                <a:noFill/>
              </a:ln>
              <a:solidFill>
                <a:srgbClr val="0F5494"/>
              </a:solidFill>
              <a:effectLst/>
              <a:latin typeface="Verdana" pitchFamily="34" charset="0"/>
            </a:endParaRPr>
          </a:p>
        </p:txBody>
      </p:sp>
      <p:sp>
        <p:nvSpPr>
          <p:cNvPr id="13" name="Rounded Rectangle 12"/>
          <p:cNvSpPr/>
          <p:nvPr/>
        </p:nvSpPr>
        <p:spPr bwMode="auto">
          <a:xfrm>
            <a:off x="3131840" y="1268760"/>
            <a:ext cx="1872208" cy="1224136"/>
          </a:xfrm>
          <a:prstGeom prst="round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smtClean="0">
              <a:ln>
                <a:noFill/>
              </a:ln>
              <a:solidFill>
                <a:srgbClr val="0F5494"/>
              </a:solidFill>
              <a:effectLst/>
              <a:latin typeface="Verdana" pitchFamily="34" charset="0"/>
            </a:endParaRPr>
          </a:p>
        </p:txBody>
      </p:sp>
      <p:sp>
        <p:nvSpPr>
          <p:cNvPr id="14" name="Rounded Rectangle 13"/>
          <p:cNvSpPr/>
          <p:nvPr/>
        </p:nvSpPr>
        <p:spPr bwMode="auto">
          <a:xfrm>
            <a:off x="539552" y="4653136"/>
            <a:ext cx="2016224" cy="1296144"/>
          </a:xfrm>
          <a:prstGeom prst="round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smtClean="0">
              <a:ln>
                <a:noFill/>
              </a:ln>
              <a:solidFill>
                <a:srgbClr val="0F5494"/>
              </a:solidFill>
              <a:effectLst/>
              <a:latin typeface="Verdana" pitchFamily="34" charset="0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37" y="4334554"/>
            <a:ext cx="3174205" cy="2118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6418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U:\001 SUBJECT MATTERS\003 SET-Plan\017 EIP SCC - Smart Cities and Communities\Pictures\Thinkstock Pictures\9345842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1179" y="764704"/>
            <a:ext cx="9286358" cy="6192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6" name="Rectangle 85"/>
          <p:cNvSpPr/>
          <p:nvPr/>
        </p:nvSpPr>
        <p:spPr bwMode="auto">
          <a:xfrm>
            <a:off x="0" y="0"/>
            <a:ext cx="9144000" cy="957263"/>
          </a:xfrm>
          <a:prstGeom prst="rect">
            <a:avLst/>
          </a:prstGeom>
          <a:solidFill>
            <a:srgbClr val="0F54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sp>
        <p:nvSpPr>
          <p:cNvPr id="148" name="Rectangle 147"/>
          <p:cNvSpPr/>
          <p:nvPr/>
        </p:nvSpPr>
        <p:spPr>
          <a:xfrm>
            <a:off x="4257000" y="6659563"/>
            <a:ext cx="630000" cy="215900"/>
          </a:xfrm>
          <a:prstGeom prst="rect">
            <a:avLst/>
          </a:prstGeom>
          <a:solidFill>
            <a:srgbClr val="0F54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7010400" y="6597352"/>
            <a:ext cx="2133600" cy="260648"/>
          </a:xfrm>
        </p:spPr>
        <p:txBody>
          <a:bodyPr lIns="0" tIns="0" bIns="0"/>
          <a:lstStyle/>
          <a:p>
            <a:pPr>
              <a:defRPr/>
            </a:pPr>
            <a:fld id="{7550DAC1-3237-4742-8D5C-705167448467}" type="slidenum">
              <a:rPr lang="en-GB" smtClean="0">
                <a:solidFill>
                  <a:schemeClr val="bg1"/>
                </a:solidFill>
              </a:rPr>
              <a:pPr>
                <a:defRPr/>
              </a:pPr>
              <a:t>29</a:t>
            </a:fld>
            <a:endParaRPr lang="en-GB" dirty="0">
              <a:solidFill>
                <a:schemeClr val="bg1"/>
              </a:solidFill>
            </a:endParaRPr>
          </a:p>
        </p:txBody>
      </p:sp>
      <p:pic>
        <p:nvPicPr>
          <p:cNvPr id="501" name="Picture 1" descr="U:\001 SUBJECT MATTERS\003 SET-Plan\017 EIP SCC - Smart Cities and Communities\Pictures\EC Logo\EN\LOGO CE_Vertical_EN_quadri_LR.pn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9200" y="244800"/>
            <a:ext cx="1440000" cy="999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0" y="3088413"/>
            <a:ext cx="9144000" cy="1440000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wrap="square" lIns="144000" tIns="144000" rIns="144000" bIns="144000" anchor="ctr" anchorCtr="0">
            <a:noAutofit/>
          </a:bodyPr>
          <a:lstStyle/>
          <a:p>
            <a:pPr algn="ctr">
              <a:spcBef>
                <a:spcPts val="600"/>
              </a:spcBef>
            </a:pPr>
            <a:r>
              <a:rPr lang="fr-FR" sz="3200" dirty="0" err="1" smtClean="0"/>
              <a:t>Other</a:t>
            </a:r>
            <a:r>
              <a:rPr lang="fr-FR" sz="3200" dirty="0" smtClean="0"/>
              <a:t> sources of </a:t>
            </a:r>
            <a:r>
              <a:rPr lang="fr-FR" sz="3200" dirty="0" err="1" smtClean="0"/>
              <a:t>financing</a:t>
            </a:r>
            <a:endParaRPr lang="en-GB" sz="3200" b="1" dirty="0">
              <a:solidFill>
                <a:srgbClr val="86CC3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6495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 bwMode="auto">
          <a:xfrm>
            <a:off x="481633" y="3068960"/>
            <a:ext cx="8064896" cy="2880320"/>
          </a:xfrm>
          <a:prstGeom prst="roundRect">
            <a:avLst/>
          </a:prstGeom>
          <a:solidFill>
            <a:srgbClr val="BDDEF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rgbClr val="0F5494"/>
              </a:solidFill>
              <a:effectLst/>
              <a:latin typeface="Verdana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European Fund for Strategic Investments (EFSI</a:t>
            </a:r>
            <a:r>
              <a:rPr lang="en-GB" dirty="0" smtClean="0"/>
              <a:t>) (Juncker Plan)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1497" y="3326365"/>
            <a:ext cx="8205167" cy="3529013"/>
          </a:xfrm>
        </p:spPr>
        <p:txBody>
          <a:bodyPr/>
          <a:lstStyle/>
          <a:p>
            <a:pPr marL="0" indent="0">
              <a:buNone/>
            </a:pPr>
            <a:r>
              <a:rPr lang="en-GB" sz="2800" i="0" dirty="0" smtClean="0">
                <a:latin typeface="Arial" panose="020B0604020202020204" pitchFamily="34" charset="0"/>
                <a:cs typeface="Arial" panose="020B0604020202020204" pitchFamily="34" charset="0"/>
              </a:rPr>
              <a:t>    An </a:t>
            </a:r>
            <a:r>
              <a:rPr lang="en-GB" sz="2800" i="0" dirty="0">
                <a:latin typeface="Arial" panose="020B0604020202020204" pitchFamily="34" charset="0"/>
                <a:cs typeface="Arial" panose="020B0604020202020204" pitchFamily="34" charset="0"/>
              </a:rPr>
              <a:t>initiative of EIB Group and the European </a:t>
            </a:r>
            <a:endParaRPr lang="en-GB" sz="2800" i="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66700" indent="-266700">
              <a:buNone/>
            </a:pPr>
            <a:r>
              <a:rPr lang="en-GB" sz="2800" i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i="0" dirty="0" smtClean="0">
                <a:latin typeface="Arial" panose="020B0604020202020204" pitchFamily="34" charset="0"/>
                <a:cs typeface="Arial" panose="020B0604020202020204" pitchFamily="34" charset="0"/>
              </a:rPr>
              <a:t>  Commission </a:t>
            </a:r>
            <a:r>
              <a:rPr lang="en-GB" sz="2800" i="0" dirty="0">
                <a:latin typeface="Arial" panose="020B0604020202020204" pitchFamily="34" charset="0"/>
                <a:cs typeface="Arial" panose="020B0604020202020204" pitchFamily="34" charset="0"/>
              </a:rPr>
              <a:t>aimed at  </a:t>
            </a:r>
            <a:r>
              <a:rPr lang="en-GB" sz="2800" b="1" i="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boosting the economy </a:t>
            </a:r>
            <a:r>
              <a:rPr lang="en-GB" sz="2800" i="0" dirty="0" smtClean="0">
                <a:latin typeface="Arial" panose="020B0604020202020204" pitchFamily="34" charset="0"/>
                <a:cs typeface="Arial" panose="020B0604020202020204" pitchFamily="34" charset="0"/>
              </a:rPr>
              <a:t> through </a:t>
            </a:r>
            <a:r>
              <a:rPr lang="en-GB" sz="2800" b="1" i="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mobilising private financing </a:t>
            </a:r>
            <a:r>
              <a:rPr lang="en-GB" sz="2800" i="0" dirty="0" smtClean="0">
                <a:latin typeface="Arial" panose="020B0604020202020204" pitchFamily="34" charset="0"/>
                <a:cs typeface="Arial" panose="020B0604020202020204" pitchFamily="34" charset="0"/>
              </a:rPr>
              <a:t>for </a:t>
            </a:r>
            <a:r>
              <a:rPr lang="en-GB" sz="2800" b="1" i="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strategic investments</a:t>
            </a:r>
            <a:endParaRPr lang="en-GB" sz="2800" b="1" i="0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634680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737" y="908720"/>
            <a:ext cx="8784976" cy="6030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340913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EU Cohesion Policy 2014-2020: 1/3 of the EU budget</a:t>
            </a:r>
            <a:endParaRPr lang="fr-FR" altLang="fr-FR" smtClean="0"/>
          </a:p>
        </p:txBody>
      </p:sp>
      <p:grpSp>
        <p:nvGrpSpPr>
          <p:cNvPr id="129048" name="Group 24"/>
          <p:cNvGrpSpPr>
            <a:grpSpLocks/>
          </p:cNvGrpSpPr>
          <p:nvPr/>
        </p:nvGrpSpPr>
        <p:grpSpPr bwMode="auto">
          <a:xfrm>
            <a:off x="468313" y="2205038"/>
            <a:ext cx="8208962" cy="4105275"/>
            <a:chOff x="295" y="1388"/>
            <a:chExt cx="5171" cy="2586"/>
          </a:xfrm>
        </p:grpSpPr>
        <p:pic>
          <p:nvPicPr>
            <p:cNvPr id="12292" name="Picture 23" descr="runners vierge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363"/>
            <a:stretch>
              <a:fillRect/>
            </a:stretch>
          </p:blipFill>
          <p:spPr bwMode="gray">
            <a:xfrm>
              <a:off x="295" y="1388"/>
              <a:ext cx="5171" cy="25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293" name="AutoShape 6"/>
            <p:cNvSpPr>
              <a:spLocks noChangeArrowheads="1"/>
            </p:cNvSpPr>
            <p:nvPr/>
          </p:nvSpPr>
          <p:spPr bwMode="gray">
            <a:xfrm>
              <a:off x="2154" y="1480"/>
              <a:ext cx="2166" cy="506"/>
            </a:xfrm>
            <a:prstGeom prst="roundRect">
              <a:avLst>
                <a:gd name="adj" fmla="val 35782"/>
              </a:avLst>
            </a:prstGeom>
            <a:solidFill>
              <a:schemeClr val="bg1"/>
            </a:solidFill>
            <a:ln>
              <a:noFill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marL="3175">
                <a:lnSpc>
                  <a:spcPct val="120000"/>
                </a:lnSpc>
                <a:spcBef>
                  <a:spcPct val="20000"/>
                </a:spcBef>
                <a:buClr>
                  <a:schemeClr val="hlink"/>
                </a:buClr>
                <a:buChar char="•"/>
                <a:defRPr>
                  <a:solidFill>
                    <a:schemeClr val="tx2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1pPr>
              <a:lvl2pPr marL="742950" indent="-285750">
                <a:lnSpc>
                  <a:spcPct val="120000"/>
                </a:lnSpc>
                <a:spcBef>
                  <a:spcPct val="20000"/>
                </a:spcBef>
                <a:buClr>
                  <a:srgbClr val="009FBA"/>
                </a:buClr>
                <a:buChar char="•"/>
                <a:defRPr sz="1600">
                  <a:solidFill>
                    <a:schemeClr val="tx2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2pPr>
              <a:lvl3pPr marL="1143000" indent="-22860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Char char="•"/>
                <a:defRPr sz="1600">
                  <a:solidFill>
                    <a:schemeClr val="tx2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9pPr>
            </a:lstStyle>
            <a:p>
              <a:pPr algn="ctr">
                <a:buClrTx/>
                <a:buFontTx/>
                <a:buNone/>
              </a:pPr>
              <a:r>
                <a:rPr lang="fr-BE" altLang="fr-FR" smtClean="0">
                  <a:solidFill>
                    <a:srgbClr val="0F5494"/>
                  </a:solidFill>
                </a:rPr>
                <a:t>The reforms agreed for the </a:t>
              </a:r>
              <a:r>
                <a:rPr lang="fr-BE" altLang="fr-FR" b="1" smtClean="0">
                  <a:solidFill>
                    <a:srgbClr val="0F5494"/>
                  </a:solidFill>
                </a:rPr>
                <a:t>2014-2020 period</a:t>
              </a:r>
              <a:r>
                <a:rPr lang="fr-BE" altLang="fr-FR" smtClean="0">
                  <a:solidFill>
                    <a:srgbClr val="0F5494"/>
                  </a:solidFill>
                </a:rPr>
                <a:t> are designed to </a:t>
              </a:r>
              <a:r>
                <a:rPr lang="fr-BE" altLang="fr-FR" b="1" smtClean="0">
                  <a:solidFill>
                    <a:srgbClr val="0F5494"/>
                  </a:solidFill>
                </a:rPr>
                <a:t>maximise the impact</a:t>
              </a:r>
              <a:r>
                <a:rPr lang="fr-BE" altLang="fr-FR" smtClean="0">
                  <a:solidFill>
                    <a:srgbClr val="0F5494"/>
                  </a:solidFill>
                </a:rPr>
                <a:t> of the available </a:t>
              </a:r>
              <a:r>
                <a:rPr lang="fr-BE" altLang="fr-FR" b="1" smtClean="0">
                  <a:solidFill>
                    <a:srgbClr val="0F5494"/>
                  </a:solidFill>
                </a:rPr>
                <a:t>EU funding</a:t>
              </a:r>
              <a:r>
                <a:rPr lang="fr-BE" altLang="fr-FR" smtClean="0">
                  <a:solidFill>
                    <a:srgbClr val="0F5494"/>
                  </a:solidFill>
                </a:rPr>
                <a:t>.</a:t>
              </a:r>
              <a:endParaRPr lang="fr-FR" altLang="fr-FR" smtClean="0">
                <a:solidFill>
                  <a:srgbClr val="0F5494"/>
                </a:solidFill>
              </a:endParaRPr>
            </a:p>
          </p:txBody>
        </p:sp>
        <p:sp>
          <p:nvSpPr>
            <p:cNvPr id="12294" name="Rectangle 31"/>
            <p:cNvSpPr>
              <a:spLocks noChangeAspect="1" noChangeArrowheads="1"/>
            </p:cNvSpPr>
            <p:nvPr/>
          </p:nvSpPr>
          <p:spPr bwMode="gray">
            <a:xfrm>
              <a:off x="1088" y="2109"/>
              <a:ext cx="865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rIns="0" anchor="ctr">
              <a:spAutoFit/>
            </a:bodyPr>
            <a:lstStyle>
              <a:lvl1pPr marL="3175">
                <a:lnSpc>
                  <a:spcPct val="120000"/>
                </a:lnSpc>
                <a:spcBef>
                  <a:spcPct val="20000"/>
                </a:spcBef>
                <a:buClr>
                  <a:schemeClr val="hlink"/>
                </a:buClr>
                <a:buChar char="•"/>
                <a:defRPr>
                  <a:solidFill>
                    <a:schemeClr val="tx2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1pPr>
              <a:lvl2pPr marL="742950" indent="-285750">
                <a:lnSpc>
                  <a:spcPct val="120000"/>
                </a:lnSpc>
                <a:spcBef>
                  <a:spcPct val="20000"/>
                </a:spcBef>
                <a:buClr>
                  <a:srgbClr val="009FBA"/>
                </a:buClr>
                <a:buChar char="•"/>
                <a:defRPr sz="1600">
                  <a:solidFill>
                    <a:schemeClr val="tx2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2pPr>
              <a:lvl3pPr marL="1143000" indent="-22860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Char char="•"/>
                <a:defRPr sz="1600">
                  <a:solidFill>
                    <a:schemeClr val="tx2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9pPr>
            </a:lstStyle>
            <a:p>
              <a:pPr algn="r" eaLnBrk="0" hangingPunct="0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en-GB" altLang="sl-SI" sz="1400" b="1" smtClean="0">
                  <a:solidFill>
                    <a:srgbClr val="0065A3"/>
                  </a:solidFill>
                  <a:cs typeface="Arial" charset="0"/>
                </a:rPr>
                <a:t>€1 082 billion</a:t>
              </a:r>
            </a:p>
          </p:txBody>
        </p:sp>
        <p:sp>
          <p:nvSpPr>
            <p:cNvPr id="12295" name="AutoShape 10"/>
            <p:cNvSpPr>
              <a:spLocks noChangeArrowheads="1"/>
            </p:cNvSpPr>
            <p:nvPr/>
          </p:nvSpPr>
          <p:spPr bwMode="gray">
            <a:xfrm>
              <a:off x="812" y="1965"/>
              <a:ext cx="1313" cy="146"/>
            </a:xfrm>
            <a:prstGeom prst="roundRect">
              <a:avLst>
                <a:gd name="adj" fmla="val 20792"/>
              </a:avLst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 marL="3175">
                <a:lnSpc>
                  <a:spcPct val="120000"/>
                </a:lnSpc>
                <a:spcBef>
                  <a:spcPct val="20000"/>
                </a:spcBef>
                <a:buClr>
                  <a:schemeClr val="hlink"/>
                </a:buClr>
                <a:buChar char="•"/>
                <a:defRPr>
                  <a:solidFill>
                    <a:schemeClr val="tx2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1pPr>
              <a:lvl2pPr marL="742950" indent="-285750">
                <a:lnSpc>
                  <a:spcPct val="120000"/>
                </a:lnSpc>
                <a:spcBef>
                  <a:spcPct val="20000"/>
                </a:spcBef>
                <a:buClr>
                  <a:srgbClr val="009FBA"/>
                </a:buClr>
                <a:buChar char="•"/>
                <a:defRPr sz="1600">
                  <a:solidFill>
                    <a:schemeClr val="tx2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2pPr>
              <a:lvl3pPr marL="1143000" indent="-22860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Char char="•"/>
                <a:defRPr sz="1600">
                  <a:solidFill>
                    <a:schemeClr val="tx2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9pPr>
            </a:lstStyle>
            <a:p>
              <a:pPr algn="r" eaLnBrk="0" hangingPunct="0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fr-FR" altLang="fr-FR" sz="800" b="1" smtClean="0">
                  <a:solidFill>
                    <a:srgbClr val="FFFFFF"/>
                  </a:solidFill>
                  <a:cs typeface="Arial" charset="0"/>
                </a:rPr>
                <a:t>OVERALL EU 2014-2020 BUDGET</a:t>
              </a:r>
            </a:p>
          </p:txBody>
        </p:sp>
        <p:sp>
          <p:nvSpPr>
            <p:cNvPr id="12296" name="AutoShape 11"/>
            <p:cNvSpPr>
              <a:spLocks noChangeArrowheads="1"/>
            </p:cNvSpPr>
            <p:nvPr/>
          </p:nvSpPr>
          <p:spPr bwMode="gray">
            <a:xfrm>
              <a:off x="384" y="2585"/>
              <a:ext cx="757" cy="464"/>
            </a:xfrm>
            <a:prstGeom prst="roundRect">
              <a:avLst>
                <a:gd name="adj" fmla="val 8898"/>
              </a:avLst>
            </a:prstGeom>
            <a:solidFill>
              <a:srgbClr val="3994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 marL="3175">
                <a:lnSpc>
                  <a:spcPct val="120000"/>
                </a:lnSpc>
                <a:spcBef>
                  <a:spcPct val="20000"/>
                </a:spcBef>
                <a:buClr>
                  <a:schemeClr val="hlink"/>
                </a:buClr>
                <a:buChar char="•"/>
                <a:defRPr>
                  <a:solidFill>
                    <a:schemeClr val="tx2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1pPr>
              <a:lvl2pPr marL="742950" indent="-285750">
                <a:lnSpc>
                  <a:spcPct val="120000"/>
                </a:lnSpc>
                <a:spcBef>
                  <a:spcPct val="20000"/>
                </a:spcBef>
                <a:buClr>
                  <a:srgbClr val="009FBA"/>
                </a:buClr>
                <a:buChar char="•"/>
                <a:defRPr sz="1600">
                  <a:solidFill>
                    <a:schemeClr val="tx2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2pPr>
              <a:lvl3pPr marL="1143000" indent="-22860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Char char="•"/>
                <a:defRPr sz="1600">
                  <a:solidFill>
                    <a:schemeClr val="tx2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9pPr>
            </a:lstStyle>
            <a:p>
              <a:pPr algn="r" eaLnBrk="0" hangingPunct="0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fr-FR" altLang="fr-FR" sz="800" b="1" smtClean="0">
                  <a:solidFill>
                    <a:srgbClr val="FFFFFF"/>
                  </a:solidFill>
                  <a:cs typeface="Arial" charset="0"/>
                </a:rPr>
                <a:t>Other EU policies</a:t>
              </a:r>
            </a:p>
            <a:p>
              <a:pPr algn="r" eaLnBrk="0" hangingPunct="0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fr-BE" altLang="fr-FR" sz="800" b="1" smtClean="0">
                  <a:solidFill>
                    <a:srgbClr val="FFFFFF"/>
                  </a:solidFill>
                  <a:cs typeface="Arial" charset="0"/>
                </a:rPr>
                <a:t>Agruculture</a:t>
              </a:r>
            </a:p>
            <a:p>
              <a:pPr algn="r" eaLnBrk="0" hangingPunct="0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fr-BE" altLang="fr-FR" sz="800" b="1" smtClean="0">
                  <a:solidFill>
                    <a:srgbClr val="FFFFFF"/>
                  </a:solidFill>
                  <a:cs typeface="Arial" charset="0"/>
                </a:rPr>
                <a:t>Research</a:t>
              </a:r>
            </a:p>
            <a:p>
              <a:pPr algn="r" eaLnBrk="0" hangingPunct="0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fr-BE" altLang="fr-FR" sz="800" b="1" smtClean="0">
                  <a:solidFill>
                    <a:srgbClr val="FFFFFF"/>
                  </a:solidFill>
                  <a:cs typeface="Arial" charset="0"/>
                </a:rPr>
                <a:t>External</a:t>
              </a:r>
            </a:p>
            <a:p>
              <a:pPr algn="r" eaLnBrk="0" hangingPunct="0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fr-BE" altLang="fr-FR" sz="800" b="1" smtClean="0">
                  <a:solidFill>
                    <a:srgbClr val="FFFFFF"/>
                  </a:solidFill>
                  <a:cs typeface="Arial" charset="0"/>
                </a:rPr>
                <a:t>Etc.</a:t>
              </a:r>
              <a:endParaRPr lang="fr-FR" altLang="fr-FR" sz="800" b="1" smtClean="0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12297" name="Rectangle 31"/>
            <p:cNvSpPr>
              <a:spLocks noChangeAspect="1" noChangeArrowheads="1"/>
            </p:cNvSpPr>
            <p:nvPr/>
          </p:nvSpPr>
          <p:spPr bwMode="gray">
            <a:xfrm>
              <a:off x="425" y="3057"/>
              <a:ext cx="86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rIns="0" anchor="ctr">
              <a:spAutoFit/>
            </a:bodyPr>
            <a:lstStyle>
              <a:lvl1pPr marL="3175">
                <a:lnSpc>
                  <a:spcPct val="120000"/>
                </a:lnSpc>
                <a:spcBef>
                  <a:spcPct val="20000"/>
                </a:spcBef>
                <a:buClr>
                  <a:schemeClr val="hlink"/>
                </a:buClr>
                <a:buChar char="•"/>
                <a:defRPr>
                  <a:solidFill>
                    <a:schemeClr val="tx2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1pPr>
              <a:lvl2pPr marL="742950" indent="-285750">
                <a:lnSpc>
                  <a:spcPct val="120000"/>
                </a:lnSpc>
                <a:spcBef>
                  <a:spcPct val="20000"/>
                </a:spcBef>
                <a:buClr>
                  <a:srgbClr val="009FBA"/>
                </a:buClr>
                <a:buChar char="•"/>
                <a:defRPr sz="1600">
                  <a:solidFill>
                    <a:schemeClr val="tx2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2pPr>
              <a:lvl3pPr marL="1143000" indent="-22860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Char char="•"/>
                <a:defRPr sz="1600">
                  <a:solidFill>
                    <a:schemeClr val="tx2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9pPr>
            </a:lstStyle>
            <a:p>
              <a:pPr eaLnBrk="0" hangingPunct="0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en-GB" altLang="sl-SI" sz="1400" b="1" smtClean="0">
                  <a:solidFill>
                    <a:srgbClr val="399499"/>
                  </a:solidFill>
                  <a:cs typeface="Arial" charset="0"/>
                </a:rPr>
                <a:t>€730.2 billion</a:t>
              </a:r>
            </a:p>
          </p:txBody>
        </p:sp>
        <p:sp>
          <p:nvSpPr>
            <p:cNvPr id="12298" name="Rectangle 31"/>
            <p:cNvSpPr>
              <a:spLocks noChangeAspect="1" noChangeArrowheads="1"/>
            </p:cNvSpPr>
            <p:nvPr/>
          </p:nvSpPr>
          <p:spPr bwMode="gray">
            <a:xfrm>
              <a:off x="425" y="2283"/>
              <a:ext cx="72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rIns="0" anchor="ctr">
              <a:spAutoFit/>
            </a:bodyPr>
            <a:lstStyle>
              <a:lvl1pPr marL="3175">
                <a:lnSpc>
                  <a:spcPct val="120000"/>
                </a:lnSpc>
                <a:spcBef>
                  <a:spcPct val="20000"/>
                </a:spcBef>
                <a:buClr>
                  <a:schemeClr val="hlink"/>
                </a:buClr>
                <a:buChar char="•"/>
                <a:defRPr>
                  <a:solidFill>
                    <a:schemeClr val="tx2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1pPr>
              <a:lvl2pPr marL="742950" indent="-285750">
                <a:lnSpc>
                  <a:spcPct val="120000"/>
                </a:lnSpc>
                <a:spcBef>
                  <a:spcPct val="20000"/>
                </a:spcBef>
                <a:buClr>
                  <a:srgbClr val="009FBA"/>
                </a:buClr>
                <a:buChar char="•"/>
                <a:defRPr sz="1600">
                  <a:solidFill>
                    <a:schemeClr val="tx2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2pPr>
              <a:lvl3pPr marL="1143000" indent="-22860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Char char="•"/>
                <a:defRPr sz="1600">
                  <a:solidFill>
                    <a:schemeClr val="tx2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9pPr>
            </a:lstStyle>
            <a:p>
              <a:pPr eaLnBrk="0" hangingPunct="0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en-GB" altLang="sl-SI" sz="2400" b="1" smtClean="0">
                  <a:solidFill>
                    <a:srgbClr val="399499"/>
                  </a:solidFill>
                  <a:cs typeface="Arial" charset="0"/>
                </a:rPr>
                <a:t>67.5</a:t>
              </a:r>
              <a:r>
                <a:rPr lang="sl-SI" altLang="sl-SI" sz="2400" b="1" smtClean="0">
                  <a:solidFill>
                    <a:srgbClr val="399499"/>
                  </a:solidFill>
                  <a:cs typeface="Arial" charset="0"/>
                </a:rPr>
                <a:t>%</a:t>
              </a:r>
              <a:endParaRPr lang="en-GB" altLang="sl-SI" sz="2400" b="1" smtClean="0">
                <a:solidFill>
                  <a:srgbClr val="399499"/>
                </a:solidFill>
                <a:cs typeface="Arial" charset="0"/>
              </a:endParaRPr>
            </a:p>
          </p:txBody>
        </p:sp>
        <p:sp>
          <p:nvSpPr>
            <p:cNvPr id="12299" name="Rectangle 31"/>
            <p:cNvSpPr>
              <a:spLocks noChangeAspect="1" noChangeArrowheads="1"/>
            </p:cNvSpPr>
            <p:nvPr/>
          </p:nvSpPr>
          <p:spPr bwMode="gray">
            <a:xfrm>
              <a:off x="1954" y="2283"/>
              <a:ext cx="72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rIns="0" anchor="ctr">
              <a:spAutoFit/>
            </a:bodyPr>
            <a:lstStyle>
              <a:lvl1pPr marL="3175">
                <a:lnSpc>
                  <a:spcPct val="120000"/>
                </a:lnSpc>
                <a:spcBef>
                  <a:spcPct val="20000"/>
                </a:spcBef>
                <a:buClr>
                  <a:schemeClr val="hlink"/>
                </a:buClr>
                <a:buChar char="•"/>
                <a:defRPr>
                  <a:solidFill>
                    <a:schemeClr val="tx2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1pPr>
              <a:lvl2pPr marL="742950" indent="-285750">
                <a:lnSpc>
                  <a:spcPct val="120000"/>
                </a:lnSpc>
                <a:spcBef>
                  <a:spcPct val="20000"/>
                </a:spcBef>
                <a:buClr>
                  <a:srgbClr val="009FBA"/>
                </a:buClr>
                <a:buChar char="•"/>
                <a:defRPr sz="1600">
                  <a:solidFill>
                    <a:schemeClr val="tx2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2pPr>
              <a:lvl3pPr marL="1143000" indent="-22860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Char char="•"/>
                <a:defRPr sz="1600">
                  <a:solidFill>
                    <a:schemeClr val="tx2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9pPr>
            </a:lstStyle>
            <a:p>
              <a:pPr eaLnBrk="0" hangingPunct="0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en-GB" altLang="sl-SI" sz="2400" b="1" smtClean="0">
                  <a:solidFill>
                    <a:srgbClr val="0065A3"/>
                  </a:solidFill>
                  <a:cs typeface="Arial" charset="0"/>
                </a:rPr>
                <a:t>32.5</a:t>
              </a:r>
              <a:r>
                <a:rPr lang="sl-SI" altLang="sl-SI" sz="2400" b="1" smtClean="0">
                  <a:solidFill>
                    <a:srgbClr val="0065A3"/>
                  </a:solidFill>
                  <a:cs typeface="Arial" charset="0"/>
                </a:rPr>
                <a:t>%</a:t>
              </a:r>
              <a:endParaRPr lang="en-GB" altLang="sl-SI" sz="2400" b="1" smtClean="0">
                <a:solidFill>
                  <a:srgbClr val="0065A3"/>
                </a:solidFill>
                <a:cs typeface="Arial" charset="0"/>
              </a:endParaRPr>
            </a:p>
          </p:txBody>
        </p:sp>
        <p:sp>
          <p:nvSpPr>
            <p:cNvPr id="12300" name="Rectangle 31"/>
            <p:cNvSpPr>
              <a:spLocks noChangeAspect="1" noChangeArrowheads="1"/>
            </p:cNvSpPr>
            <p:nvPr/>
          </p:nvSpPr>
          <p:spPr bwMode="gray">
            <a:xfrm>
              <a:off x="1954" y="2738"/>
              <a:ext cx="875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rIns="0" anchor="ctr">
              <a:spAutoFit/>
            </a:bodyPr>
            <a:lstStyle>
              <a:lvl1pPr marL="3175">
                <a:lnSpc>
                  <a:spcPct val="120000"/>
                </a:lnSpc>
                <a:spcBef>
                  <a:spcPct val="20000"/>
                </a:spcBef>
                <a:buClr>
                  <a:schemeClr val="hlink"/>
                </a:buClr>
                <a:buChar char="•"/>
                <a:defRPr>
                  <a:solidFill>
                    <a:schemeClr val="tx2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1pPr>
              <a:lvl2pPr marL="742950" indent="-285750">
                <a:lnSpc>
                  <a:spcPct val="120000"/>
                </a:lnSpc>
                <a:spcBef>
                  <a:spcPct val="20000"/>
                </a:spcBef>
                <a:buClr>
                  <a:srgbClr val="009FBA"/>
                </a:buClr>
                <a:buChar char="•"/>
                <a:defRPr sz="1600">
                  <a:solidFill>
                    <a:schemeClr val="tx2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2pPr>
              <a:lvl3pPr marL="1143000" indent="-22860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Char char="•"/>
                <a:defRPr sz="1600">
                  <a:solidFill>
                    <a:schemeClr val="tx2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9pPr>
            </a:lstStyle>
            <a:p>
              <a:pPr eaLnBrk="0" hangingPunct="0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en-GB" altLang="sl-SI" sz="1400" b="1" smtClean="0">
                  <a:solidFill>
                    <a:srgbClr val="0065A3"/>
                  </a:solidFill>
                  <a:cs typeface="Arial" charset="0"/>
                </a:rPr>
                <a:t>€351.8 billion</a:t>
              </a:r>
            </a:p>
          </p:txBody>
        </p:sp>
        <p:sp>
          <p:nvSpPr>
            <p:cNvPr id="12301" name="AutoShape 16"/>
            <p:cNvSpPr>
              <a:spLocks noChangeArrowheads="1"/>
            </p:cNvSpPr>
            <p:nvPr/>
          </p:nvSpPr>
          <p:spPr bwMode="gray">
            <a:xfrm>
              <a:off x="1954" y="2585"/>
              <a:ext cx="800" cy="139"/>
            </a:xfrm>
            <a:prstGeom prst="roundRect">
              <a:avLst>
                <a:gd name="adj" fmla="val 8898"/>
              </a:avLst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 marL="3175">
                <a:lnSpc>
                  <a:spcPct val="120000"/>
                </a:lnSpc>
                <a:spcBef>
                  <a:spcPct val="20000"/>
                </a:spcBef>
                <a:buClr>
                  <a:schemeClr val="hlink"/>
                </a:buClr>
                <a:buChar char="•"/>
                <a:defRPr>
                  <a:solidFill>
                    <a:schemeClr val="tx2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1pPr>
              <a:lvl2pPr marL="742950" indent="-285750">
                <a:lnSpc>
                  <a:spcPct val="120000"/>
                </a:lnSpc>
                <a:spcBef>
                  <a:spcPct val="20000"/>
                </a:spcBef>
                <a:buClr>
                  <a:srgbClr val="009FBA"/>
                </a:buClr>
                <a:buChar char="•"/>
                <a:defRPr sz="1600">
                  <a:solidFill>
                    <a:schemeClr val="tx2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2pPr>
              <a:lvl3pPr marL="1143000" indent="-22860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Char char="•"/>
                <a:defRPr sz="1600">
                  <a:solidFill>
                    <a:schemeClr val="tx2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9pPr>
            </a:lstStyle>
            <a:p>
              <a:pPr eaLnBrk="0" hangingPunct="0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fr-FR" altLang="fr-FR" sz="800" b="1" smtClean="0">
                  <a:solidFill>
                    <a:srgbClr val="FFFFFF"/>
                  </a:solidFill>
                  <a:cs typeface="Arial" charset="0"/>
                </a:rPr>
                <a:t>COHESION POLICY</a:t>
              </a:r>
            </a:p>
          </p:txBody>
        </p:sp>
        <p:sp>
          <p:nvSpPr>
            <p:cNvPr id="12302" name="Oval 17"/>
            <p:cNvSpPr>
              <a:spLocks noChangeArrowheads="1"/>
            </p:cNvSpPr>
            <p:nvPr/>
          </p:nvSpPr>
          <p:spPr bwMode="gray">
            <a:xfrm>
              <a:off x="4585" y="1482"/>
              <a:ext cx="727" cy="727"/>
            </a:xfrm>
            <a:prstGeom prst="ellipse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127000" algn="ctr">
                  <a:solidFill>
                    <a:srgbClr val="33CCCC">
                      <a:alpha val="50195"/>
                    </a:srgbClr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marL="3175">
                <a:lnSpc>
                  <a:spcPct val="120000"/>
                </a:lnSpc>
                <a:spcBef>
                  <a:spcPct val="20000"/>
                </a:spcBef>
                <a:buClr>
                  <a:schemeClr val="hlink"/>
                </a:buClr>
                <a:buChar char="•"/>
                <a:defRPr>
                  <a:solidFill>
                    <a:schemeClr val="tx2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1pPr>
              <a:lvl2pPr marL="742950" indent="-285750">
                <a:lnSpc>
                  <a:spcPct val="120000"/>
                </a:lnSpc>
                <a:spcBef>
                  <a:spcPct val="20000"/>
                </a:spcBef>
                <a:buClr>
                  <a:srgbClr val="009FBA"/>
                </a:buClr>
                <a:buChar char="•"/>
                <a:defRPr sz="1600">
                  <a:solidFill>
                    <a:schemeClr val="tx2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2pPr>
              <a:lvl3pPr marL="1143000" indent="-22860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Char char="•"/>
                <a:defRPr sz="1600">
                  <a:solidFill>
                    <a:schemeClr val="tx2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en-GB" altLang="sl-SI" sz="1400" b="1" smtClean="0">
                  <a:solidFill>
                    <a:srgbClr val="FFFFFF"/>
                  </a:solidFill>
                  <a:cs typeface="Arial" charset="0"/>
                </a:rPr>
                <a:t>GROWTH</a:t>
              </a:r>
              <a:endParaRPr lang="fr-FR" altLang="fr-FR" sz="1400" b="1" smtClean="0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12303" name="WordArt 18"/>
            <p:cNvSpPr>
              <a:spLocks noChangeArrowheads="1" noChangeShapeType="1" noTextEdit="1"/>
            </p:cNvSpPr>
            <p:nvPr/>
          </p:nvSpPr>
          <p:spPr bwMode="gray">
            <a:xfrm rot="-1618326">
              <a:off x="3152" y="2841"/>
              <a:ext cx="483" cy="181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fromWordArt="1">
              <a:prstTxWarp prst="textCascadeUp">
                <a:avLst>
                  <a:gd name="adj" fmla="val 52032"/>
                </a:avLst>
              </a:prstTxWarp>
            </a:bodyPr>
            <a:lstStyle/>
            <a:p>
              <a:pPr eaLnBrk="0" hangingPunct="0"/>
              <a:r>
                <a:rPr lang="en-GB" sz="3600" b="1" kern="10" smtClean="0">
                  <a:solidFill>
                    <a:srgbClr val="FFFFFF"/>
                  </a:solidFill>
                  <a:latin typeface="Verdana"/>
                  <a:ea typeface="Verdana"/>
                  <a:cs typeface="Verdana"/>
                </a:rPr>
                <a:t>Smart</a:t>
              </a:r>
            </a:p>
          </p:txBody>
        </p:sp>
        <p:sp>
          <p:nvSpPr>
            <p:cNvPr id="12304" name="WordArt 19"/>
            <p:cNvSpPr>
              <a:spLocks noChangeArrowheads="1" noChangeShapeType="1" noTextEdit="1"/>
            </p:cNvSpPr>
            <p:nvPr/>
          </p:nvSpPr>
          <p:spPr bwMode="gray">
            <a:xfrm rot="-1917808">
              <a:off x="3425" y="2795"/>
              <a:ext cx="816" cy="227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fromWordArt="1">
              <a:prstTxWarp prst="textCascadeUp">
                <a:avLst>
                  <a:gd name="adj" fmla="val 44444"/>
                </a:avLst>
              </a:prstTxWarp>
            </a:bodyPr>
            <a:lstStyle/>
            <a:p>
              <a:pPr eaLnBrk="0" hangingPunct="0"/>
              <a:r>
                <a:rPr lang="en-GB" sz="3600" b="1" kern="10" smtClean="0">
                  <a:solidFill>
                    <a:srgbClr val="FFFFFF"/>
                  </a:solidFill>
                  <a:latin typeface="Verdana"/>
                  <a:ea typeface="Verdana"/>
                  <a:cs typeface="Verdana"/>
                </a:rPr>
                <a:t>Sustainable</a:t>
              </a:r>
            </a:p>
          </p:txBody>
        </p:sp>
        <p:sp>
          <p:nvSpPr>
            <p:cNvPr id="12305" name="WordArt 20"/>
            <p:cNvSpPr>
              <a:spLocks noChangeArrowheads="1" noChangeShapeType="1" noTextEdit="1"/>
            </p:cNvSpPr>
            <p:nvPr/>
          </p:nvSpPr>
          <p:spPr bwMode="gray">
            <a:xfrm rot="-2175535">
              <a:off x="3800" y="2927"/>
              <a:ext cx="681" cy="227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fromWordArt="1">
              <a:prstTxWarp prst="textCascadeUp">
                <a:avLst>
                  <a:gd name="adj" fmla="val 44444"/>
                </a:avLst>
              </a:prstTxWarp>
            </a:bodyPr>
            <a:lstStyle/>
            <a:p>
              <a:pPr eaLnBrk="0" hangingPunct="0"/>
              <a:r>
                <a:rPr lang="en-GB" sz="3600" b="1" kern="10" smtClean="0">
                  <a:solidFill>
                    <a:srgbClr val="FFFFFF"/>
                  </a:solidFill>
                  <a:latin typeface="Verdana"/>
                  <a:ea typeface="Verdana"/>
                  <a:cs typeface="Verdana"/>
                </a:rPr>
                <a:t>Inclusive</a:t>
              </a:r>
            </a:p>
          </p:txBody>
        </p:sp>
        <p:sp>
          <p:nvSpPr>
            <p:cNvPr id="12306" name="WordArt 21"/>
            <p:cNvSpPr>
              <a:spLocks noChangeArrowheads="1" noChangeShapeType="1" noTextEdit="1"/>
            </p:cNvSpPr>
            <p:nvPr/>
          </p:nvSpPr>
          <p:spPr bwMode="gray">
            <a:xfrm rot="832892">
              <a:off x="2608" y="3294"/>
              <a:ext cx="1373" cy="434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fromWordArt="1">
              <a:prstTxWarp prst="textCascadeDown">
                <a:avLst>
                  <a:gd name="adj" fmla="val 73472"/>
                </a:avLst>
              </a:prstTxWarp>
            </a:bodyPr>
            <a:lstStyle/>
            <a:p>
              <a:pPr algn="ctr" eaLnBrk="0" hangingPunct="0"/>
              <a:r>
                <a:rPr lang="en-GB" sz="3600" b="1" kern="10" smtClean="0">
                  <a:solidFill>
                    <a:srgbClr val="FFFFFF"/>
                  </a:solidFill>
                  <a:latin typeface="Verdana"/>
                  <a:ea typeface="Verdana"/>
                  <a:cs typeface="Verdana"/>
                </a:rPr>
                <a:t>Cohesion Policy</a:t>
              </a:r>
            </a:p>
            <a:p>
              <a:pPr algn="ctr" eaLnBrk="0" hangingPunct="0"/>
              <a:r>
                <a:rPr lang="en-GB" sz="3600" b="1" kern="10" smtClean="0">
                  <a:solidFill>
                    <a:srgbClr val="FFFFFF"/>
                  </a:solidFill>
                  <a:latin typeface="Verdana"/>
                  <a:ea typeface="Verdana"/>
                  <a:cs typeface="Verdana"/>
                </a:rPr>
                <a:t>delivers </a:t>
              </a:r>
            </a:p>
            <a:p>
              <a:pPr algn="ctr" eaLnBrk="0" hangingPunct="0"/>
              <a:r>
                <a:rPr lang="en-GB" sz="3600" b="1" kern="10" smtClean="0">
                  <a:solidFill>
                    <a:srgbClr val="FFFFFF"/>
                  </a:solidFill>
                  <a:latin typeface="Verdana"/>
                  <a:ea typeface="Verdana"/>
                  <a:cs typeface="Verdana"/>
                </a:rPr>
                <a:t>Europe 2020 Strategy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92267709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290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5890" name="Group 2"/>
          <p:cNvGrpSpPr>
            <a:grpSpLocks/>
          </p:cNvGrpSpPr>
          <p:nvPr/>
        </p:nvGrpSpPr>
        <p:grpSpPr bwMode="auto">
          <a:xfrm>
            <a:off x="720725" y="2243138"/>
            <a:ext cx="4625975" cy="4070350"/>
            <a:chOff x="454" y="1413"/>
            <a:chExt cx="2914" cy="2564"/>
          </a:xfrm>
        </p:grpSpPr>
        <p:pic>
          <p:nvPicPr>
            <p:cNvPr id="22535" name="Picture 3" descr="pie chart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963" r="45238"/>
            <a:stretch>
              <a:fillRect/>
            </a:stretch>
          </p:blipFill>
          <p:spPr bwMode="gray">
            <a:xfrm>
              <a:off x="454" y="1413"/>
              <a:ext cx="2621" cy="25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536" name="Oval 4"/>
            <p:cNvSpPr>
              <a:spLocks noChangeAspect="1" noChangeArrowheads="1"/>
            </p:cNvSpPr>
            <p:nvPr/>
          </p:nvSpPr>
          <p:spPr bwMode="gray">
            <a:xfrm>
              <a:off x="3198" y="1434"/>
              <a:ext cx="170" cy="170"/>
            </a:xfrm>
            <a:prstGeom prst="ellipse">
              <a:avLst/>
            </a:prstGeom>
            <a:solidFill>
              <a:schemeClr val="hlink"/>
            </a:solidFill>
            <a:ln w="50800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lnSpc>
                  <a:spcPct val="120000"/>
                </a:lnSpc>
                <a:spcBef>
                  <a:spcPct val="20000"/>
                </a:spcBef>
                <a:buClr>
                  <a:schemeClr val="hlink"/>
                </a:buClr>
                <a:buChar char="•"/>
                <a:defRPr>
                  <a:solidFill>
                    <a:schemeClr val="tx2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1pPr>
              <a:lvl2pPr marL="742950" indent="-285750">
                <a:lnSpc>
                  <a:spcPct val="120000"/>
                </a:lnSpc>
                <a:spcBef>
                  <a:spcPct val="20000"/>
                </a:spcBef>
                <a:buClr>
                  <a:srgbClr val="009FBA"/>
                </a:buClr>
                <a:buChar char="•"/>
                <a:defRPr sz="1600">
                  <a:solidFill>
                    <a:schemeClr val="tx2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2pPr>
              <a:lvl3pPr marL="1143000" indent="-22860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Char char="•"/>
                <a:defRPr sz="1600">
                  <a:solidFill>
                    <a:schemeClr val="tx2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fr-BE" altLang="fr-FR" smtClean="0">
                <a:solidFill>
                  <a:srgbClr val="0F5494"/>
                </a:solidFill>
              </a:endParaRPr>
            </a:p>
          </p:txBody>
        </p:sp>
        <p:sp>
          <p:nvSpPr>
            <p:cNvPr id="22537" name="Oval 5"/>
            <p:cNvSpPr>
              <a:spLocks noChangeAspect="1" noChangeArrowheads="1"/>
            </p:cNvSpPr>
            <p:nvPr/>
          </p:nvSpPr>
          <p:spPr bwMode="gray">
            <a:xfrm>
              <a:off x="3198" y="1723"/>
              <a:ext cx="170" cy="170"/>
            </a:xfrm>
            <a:prstGeom prst="ellipse">
              <a:avLst/>
            </a:prstGeom>
            <a:solidFill>
              <a:srgbClr val="FF9900"/>
            </a:solidFill>
            <a:ln w="50800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lnSpc>
                  <a:spcPct val="120000"/>
                </a:lnSpc>
                <a:spcBef>
                  <a:spcPct val="20000"/>
                </a:spcBef>
                <a:buClr>
                  <a:schemeClr val="hlink"/>
                </a:buClr>
                <a:buChar char="•"/>
                <a:defRPr>
                  <a:solidFill>
                    <a:schemeClr val="tx2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1pPr>
              <a:lvl2pPr marL="742950" indent="-285750">
                <a:lnSpc>
                  <a:spcPct val="120000"/>
                </a:lnSpc>
                <a:spcBef>
                  <a:spcPct val="20000"/>
                </a:spcBef>
                <a:buClr>
                  <a:srgbClr val="009FBA"/>
                </a:buClr>
                <a:buChar char="•"/>
                <a:defRPr sz="1600">
                  <a:solidFill>
                    <a:schemeClr val="tx2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2pPr>
              <a:lvl3pPr marL="1143000" indent="-22860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Char char="•"/>
                <a:defRPr sz="1600">
                  <a:solidFill>
                    <a:schemeClr val="tx2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fr-BE" altLang="fr-FR" smtClean="0">
                <a:solidFill>
                  <a:srgbClr val="0F5494"/>
                </a:solidFill>
              </a:endParaRPr>
            </a:p>
          </p:txBody>
        </p:sp>
        <p:sp>
          <p:nvSpPr>
            <p:cNvPr id="22538" name="Oval 6"/>
            <p:cNvSpPr>
              <a:spLocks noChangeAspect="1" noChangeArrowheads="1"/>
            </p:cNvSpPr>
            <p:nvPr/>
          </p:nvSpPr>
          <p:spPr bwMode="gray">
            <a:xfrm>
              <a:off x="3198" y="2013"/>
              <a:ext cx="170" cy="170"/>
            </a:xfrm>
            <a:prstGeom prst="ellipse">
              <a:avLst/>
            </a:prstGeom>
            <a:solidFill>
              <a:srgbClr val="FBDB88"/>
            </a:solidFill>
            <a:ln w="50800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lnSpc>
                  <a:spcPct val="120000"/>
                </a:lnSpc>
                <a:spcBef>
                  <a:spcPct val="20000"/>
                </a:spcBef>
                <a:buClr>
                  <a:schemeClr val="hlink"/>
                </a:buClr>
                <a:buChar char="•"/>
                <a:defRPr>
                  <a:solidFill>
                    <a:schemeClr val="tx2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1pPr>
              <a:lvl2pPr marL="742950" indent="-285750">
                <a:lnSpc>
                  <a:spcPct val="120000"/>
                </a:lnSpc>
                <a:spcBef>
                  <a:spcPct val="20000"/>
                </a:spcBef>
                <a:buClr>
                  <a:srgbClr val="009FBA"/>
                </a:buClr>
                <a:buChar char="•"/>
                <a:defRPr sz="1600">
                  <a:solidFill>
                    <a:schemeClr val="tx2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2pPr>
              <a:lvl3pPr marL="1143000" indent="-22860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Char char="•"/>
                <a:defRPr sz="1600">
                  <a:solidFill>
                    <a:schemeClr val="tx2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fr-BE" altLang="fr-FR" smtClean="0">
                <a:solidFill>
                  <a:srgbClr val="0F5494"/>
                </a:solidFill>
              </a:endParaRPr>
            </a:p>
          </p:txBody>
        </p:sp>
        <p:sp>
          <p:nvSpPr>
            <p:cNvPr id="22539" name="Oval 7"/>
            <p:cNvSpPr>
              <a:spLocks noChangeAspect="1" noChangeArrowheads="1"/>
            </p:cNvSpPr>
            <p:nvPr/>
          </p:nvSpPr>
          <p:spPr bwMode="gray">
            <a:xfrm>
              <a:off x="3198" y="2303"/>
              <a:ext cx="170" cy="170"/>
            </a:xfrm>
            <a:prstGeom prst="ellipse">
              <a:avLst/>
            </a:prstGeom>
            <a:solidFill>
              <a:schemeClr val="accent2"/>
            </a:solidFill>
            <a:ln w="50800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lnSpc>
                  <a:spcPct val="120000"/>
                </a:lnSpc>
                <a:spcBef>
                  <a:spcPct val="20000"/>
                </a:spcBef>
                <a:buClr>
                  <a:schemeClr val="hlink"/>
                </a:buClr>
                <a:buChar char="•"/>
                <a:defRPr>
                  <a:solidFill>
                    <a:schemeClr val="tx2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1pPr>
              <a:lvl2pPr marL="742950" indent="-285750">
                <a:lnSpc>
                  <a:spcPct val="120000"/>
                </a:lnSpc>
                <a:spcBef>
                  <a:spcPct val="20000"/>
                </a:spcBef>
                <a:buClr>
                  <a:srgbClr val="009FBA"/>
                </a:buClr>
                <a:buChar char="•"/>
                <a:defRPr sz="1600">
                  <a:solidFill>
                    <a:schemeClr val="tx2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2pPr>
              <a:lvl3pPr marL="1143000" indent="-22860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Char char="•"/>
                <a:defRPr sz="1600">
                  <a:solidFill>
                    <a:schemeClr val="tx2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fr-BE" altLang="fr-FR" smtClean="0">
                <a:solidFill>
                  <a:srgbClr val="0F5494"/>
                </a:solidFill>
              </a:endParaRPr>
            </a:p>
          </p:txBody>
        </p:sp>
        <p:sp>
          <p:nvSpPr>
            <p:cNvPr id="22540" name="Oval 8"/>
            <p:cNvSpPr>
              <a:spLocks noChangeAspect="1" noChangeArrowheads="1"/>
            </p:cNvSpPr>
            <p:nvPr/>
          </p:nvSpPr>
          <p:spPr bwMode="gray">
            <a:xfrm>
              <a:off x="3198" y="2592"/>
              <a:ext cx="170" cy="170"/>
            </a:xfrm>
            <a:prstGeom prst="ellipse">
              <a:avLst/>
            </a:prstGeom>
            <a:solidFill>
              <a:schemeClr val="folHlink"/>
            </a:solidFill>
            <a:ln w="50800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lnSpc>
                  <a:spcPct val="120000"/>
                </a:lnSpc>
                <a:spcBef>
                  <a:spcPct val="20000"/>
                </a:spcBef>
                <a:buClr>
                  <a:schemeClr val="hlink"/>
                </a:buClr>
                <a:buChar char="•"/>
                <a:defRPr>
                  <a:solidFill>
                    <a:schemeClr val="tx2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1pPr>
              <a:lvl2pPr marL="742950" indent="-285750">
                <a:lnSpc>
                  <a:spcPct val="120000"/>
                </a:lnSpc>
                <a:spcBef>
                  <a:spcPct val="20000"/>
                </a:spcBef>
                <a:buClr>
                  <a:srgbClr val="009FBA"/>
                </a:buClr>
                <a:buChar char="•"/>
                <a:defRPr sz="1600">
                  <a:solidFill>
                    <a:schemeClr val="tx2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2pPr>
              <a:lvl3pPr marL="1143000" indent="-22860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Char char="•"/>
                <a:defRPr sz="1600">
                  <a:solidFill>
                    <a:schemeClr val="tx2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fr-BE" altLang="fr-FR" smtClean="0">
                <a:solidFill>
                  <a:srgbClr val="0F5494"/>
                </a:solidFill>
              </a:endParaRPr>
            </a:p>
          </p:txBody>
        </p:sp>
        <p:sp>
          <p:nvSpPr>
            <p:cNvPr id="22541" name="Oval 9"/>
            <p:cNvSpPr>
              <a:spLocks noChangeAspect="1" noChangeArrowheads="1"/>
            </p:cNvSpPr>
            <p:nvPr/>
          </p:nvSpPr>
          <p:spPr bwMode="gray">
            <a:xfrm>
              <a:off x="3198" y="2882"/>
              <a:ext cx="170" cy="170"/>
            </a:xfrm>
            <a:prstGeom prst="ellipse">
              <a:avLst/>
            </a:prstGeom>
            <a:solidFill>
              <a:srgbClr val="76B043"/>
            </a:solidFill>
            <a:ln w="50800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lnSpc>
                  <a:spcPct val="120000"/>
                </a:lnSpc>
                <a:spcBef>
                  <a:spcPct val="20000"/>
                </a:spcBef>
                <a:buClr>
                  <a:schemeClr val="hlink"/>
                </a:buClr>
                <a:buChar char="•"/>
                <a:defRPr>
                  <a:solidFill>
                    <a:schemeClr val="tx2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1pPr>
              <a:lvl2pPr marL="742950" indent="-285750">
                <a:lnSpc>
                  <a:spcPct val="120000"/>
                </a:lnSpc>
                <a:spcBef>
                  <a:spcPct val="20000"/>
                </a:spcBef>
                <a:buClr>
                  <a:srgbClr val="009FBA"/>
                </a:buClr>
                <a:buChar char="•"/>
                <a:defRPr sz="1600">
                  <a:solidFill>
                    <a:schemeClr val="tx2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2pPr>
              <a:lvl3pPr marL="1143000" indent="-22860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Char char="•"/>
                <a:defRPr sz="1600">
                  <a:solidFill>
                    <a:schemeClr val="tx2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fr-BE" altLang="fr-FR" smtClean="0">
                <a:solidFill>
                  <a:srgbClr val="0F5494"/>
                </a:solidFill>
              </a:endParaRPr>
            </a:p>
          </p:txBody>
        </p:sp>
        <p:sp>
          <p:nvSpPr>
            <p:cNvPr id="22542" name="Oval 10"/>
            <p:cNvSpPr>
              <a:spLocks noChangeAspect="1" noChangeArrowheads="1"/>
            </p:cNvSpPr>
            <p:nvPr/>
          </p:nvSpPr>
          <p:spPr bwMode="gray">
            <a:xfrm>
              <a:off x="3198" y="3172"/>
              <a:ext cx="170" cy="170"/>
            </a:xfrm>
            <a:prstGeom prst="ellipse">
              <a:avLst/>
            </a:prstGeom>
            <a:solidFill>
              <a:schemeClr val="tx2"/>
            </a:solidFill>
            <a:ln w="50800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lnSpc>
                  <a:spcPct val="120000"/>
                </a:lnSpc>
                <a:spcBef>
                  <a:spcPct val="20000"/>
                </a:spcBef>
                <a:buClr>
                  <a:schemeClr val="hlink"/>
                </a:buClr>
                <a:buChar char="•"/>
                <a:defRPr>
                  <a:solidFill>
                    <a:schemeClr val="tx2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1pPr>
              <a:lvl2pPr marL="742950" indent="-285750">
                <a:lnSpc>
                  <a:spcPct val="120000"/>
                </a:lnSpc>
                <a:spcBef>
                  <a:spcPct val="20000"/>
                </a:spcBef>
                <a:buClr>
                  <a:srgbClr val="009FBA"/>
                </a:buClr>
                <a:buChar char="•"/>
                <a:defRPr sz="1600">
                  <a:solidFill>
                    <a:schemeClr val="tx2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2pPr>
              <a:lvl3pPr marL="1143000" indent="-22860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Char char="•"/>
                <a:defRPr sz="1600">
                  <a:solidFill>
                    <a:schemeClr val="tx2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fr-BE" altLang="fr-FR" smtClean="0">
                <a:solidFill>
                  <a:srgbClr val="0F5494"/>
                </a:solidFill>
              </a:endParaRPr>
            </a:p>
          </p:txBody>
        </p:sp>
        <p:sp>
          <p:nvSpPr>
            <p:cNvPr id="22543" name="Oval 11"/>
            <p:cNvSpPr>
              <a:spLocks noChangeAspect="1" noChangeArrowheads="1"/>
            </p:cNvSpPr>
            <p:nvPr/>
          </p:nvSpPr>
          <p:spPr bwMode="gray">
            <a:xfrm>
              <a:off x="3198" y="3488"/>
              <a:ext cx="170" cy="170"/>
            </a:xfrm>
            <a:prstGeom prst="ellipse">
              <a:avLst/>
            </a:prstGeom>
            <a:solidFill>
              <a:srgbClr val="399499"/>
            </a:solidFill>
            <a:ln w="50800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lnSpc>
                  <a:spcPct val="120000"/>
                </a:lnSpc>
                <a:spcBef>
                  <a:spcPct val="20000"/>
                </a:spcBef>
                <a:buClr>
                  <a:schemeClr val="hlink"/>
                </a:buClr>
                <a:buChar char="•"/>
                <a:defRPr>
                  <a:solidFill>
                    <a:schemeClr val="tx2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1pPr>
              <a:lvl2pPr marL="742950" indent="-285750">
                <a:lnSpc>
                  <a:spcPct val="120000"/>
                </a:lnSpc>
                <a:spcBef>
                  <a:spcPct val="20000"/>
                </a:spcBef>
                <a:buClr>
                  <a:srgbClr val="009FBA"/>
                </a:buClr>
                <a:buChar char="•"/>
                <a:defRPr sz="1600">
                  <a:solidFill>
                    <a:schemeClr val="tx2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2pPr>
              <a:lvl3pPr marL="1143000" indent="-22860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Char char="•"/>
                <a:defRPr sz="1600">
                  <a:solidFill>
                    <a:schemeClr val="tx2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fr-BE" altLang="fr-FR" smtClean="0">
                <a:solidFill>
                  <a:srgbClr val="0F5494"/>
                </a:solidFill>
              </a:endParaRPr>
            </a:p>
          </p:txBody>
        </p:sp>
        <p:sp>
          <p:nvSpPr>
            <p:cNvPr id="22544" name="Oval 12"/>
            <p:cNvSpPr>
              <a:spLocks noChangeAspect="1" noChangeArrowheads="1"/>
            </p:cNvSpPr>
            <p:nvPr/>
          </p:nvSpPr>
          <p:spPr bwMode="gray">
            <a:xfrm>
              <a:off x="3198" y="3807"/>
              <a:ext cx="170" cy="170"/>
            </a:xfrm>
            <a:prstGeom prst="ellipse">
              <a:avLst/>
            </a:prstGeom>
            <a:solidFill>
              <a:schemeClr val="tx1"/>
            </a:solidFill>
            <a:ln w="50800" algn="ctr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lnSpc>
                  <a:spcPct val="120000"/>
                </a:lnSpc>
                <a:spcBef>
                  <a:spcPct val="20000"/>
                </a:spcBef>
                <a:buClr>
                  <a:schemeClr val="hlink"/>
                </a:buClr>
                <a:buChar char="•"/>
                <a:defRPr>
                  <a:solidFill>
                    <a:schemeClr val="tx2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1pPr>
              <a:lvl2pPr marL="742950" indent="-285750">
                <a:lnSpc>
                  <a:spcPct val="120000"/>
                </a:lnSpc>
                <a:spcBef>
                  <a:spcPct val="20000"/>
                </a:spcBef>
                <a:buClr>
                  <a:srgbClr val="009FBA"/>
                </a:buClr>
                <a:buChar char="•"/>
                <a:defRPr sz="1600">
                  <a:solidFill>
                    <a:schemeClr val="tx2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2pPr>
              <a:lvl3pPr marL="1143000" indent="-22860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Char char="•"/>
                <a:defRPr sz="1600">
                  <a:solidFill>
                    <a:schemeClr val="tx2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fr-BE" altLang="fr-FR" smtClean="0">
                <a:solidFill>
                  <a:srgbClr val="0F5494"/>
                </a:solidFill>
              </a:endParaRPr>
            </a:p>
          </p:txBody>
        </p:sp>
      </p:grpSp>
      <p:sp>
        <p:nvSpPr>
          <p:cNvPr id="22531" name="Rectangle 13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Cohesion Policy Funding 2014-2020 (€ 356.5 bn)</a:t>
            </a:r>
            <a:endParaRPr lang="en-GB" altLang="en-US" smtClean="0"/>
          </a:p>
        </p:txBody>
      </p:sp>
      <p:grpSp>
        <p:nvGrpSpPr>
          <p:cNvPr id="165902" name="Group 14"/>
          <p:cNvGrpSpPr>
            <a:grpSpLocks/>
          </p:cNvGrpSpPr>
          <p:nvPr/>
        </p:nvGrpSpPr>
        <p:grpSpPr bwMode="auto">
          <a:xfrm>
            <a:off x="5364163" y="2205038"/>
            <a:ext cx="2894012" cy="4284662"/>
            <a:chOff x="3379" y="1389"/>
            <a:chExt cx="1833" cy="2699"/>
          </a:xfrm>
        </p:grpSpPr>
        <p:sp>
          <p:nvSpPr>
            <p:cNvPr id="22533" name="Rectangle 15"/>
            <p:cNvSpPr>
              <a:spLocks noChangeArrowheads="1"/>
            </p:cNvSpPr>
            <p:nvPr/>
          </p:nvSpPr>
          <p:spPr bwMode="gray">
            <a:xfrm>
              <a:off x="3379" y="1389"/>
              <a:ext cx="771" cy="259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3175">
                <a:lnSpc>
                  <a:spcPct val="120000"/>
                </a:lnSpc>
                <a:spcBef>
                  <a:spcPct val="20000"/>
                </a:spcBef>
                <a:buClr>
                  <a:schemeClr val="hlink"/>
                </a:buClr>
                <a:buChar char="•"/>
                <a:defRPr>
                  <a:solidFill>
                    <a:schemeClr val="tx2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1pPr>
              <a:lvl2pPr marL="742950" indent="-285750">
                <a:lnSpc>
                  <a:spcPct val="120000"/>
                </a:lnSpc>
                <a:spcBef>
                  <a:spcPct val="20000"/>
                </a:spcBef>
                <a:buClr>
                  <a:srgbClr val="009FBA"/>
                </a:buClr>
                <a:buChar char="•"/>
                <a:defRPr sz="1600">
                  <a:solidFill>
                    <a:schemeClr val="tx2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2pPr>
              <a:lvl3pPr marL="1143000" indent="-22860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Char char="•"/>
                <a:defRPr sz="1600">
                  <a:solidFill>
                    <a:schemeClr val="tx2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9pPr>
            </a:lstStyle>
            <a:p>
              <a:pPr eaLnBrk="0" hangingPunct="0">
                <a:spcBef>
                  <a:spcPct val="0"/>
                </a:spcBef>
                <a:spcAft>
                  <a:spcPct val="135000"/>
                </a:spcAft>
                <a:buClrTx/>
                <a:buFontTx/>
                <a:buNone/>
              </a:pPr>
              <a:r>
                <a:rPr lang="en-GB" altLang="sl-SI" b="1" smtClean="0">
                  <a:solidFill>
                    <a:srgbClr val="0065A3"/>
                  </a:solidFill>
                </a:rPr>
                <a:t>€ 181.3 bn</a:t>
              </a:r>
              <a:endParaRPr lang="sl-SI" altLang="sl-SI" b="1" smtClean="0">
                <a:solidFill>
                  <a:srgbClr val="0065A3"/>
                </a:solidFill>
              </a:endParaRPr>
            </a:p>
            <a:p>
              <a:pPr eaLnBrk="0" hangingPunct="0">
                <a:spcBef>
                  <a:spcPct val="0"/>
                </a:spcBef>
                <a:spcAft>
                  <a:spcPct val="135000"/>
                </a:spcAft>
                <a:buClrTx/>
                <a:buFontTx/>
                <a:buNone/>
              </a:pPr>
              <a:r>
                <a:rPr lang="en-GB" altLang="sl-SI" b="1" smtClean="0">
                  <a:solidFill>
                    <a:srgbClr val="0065A3"/>
                  </a:solidFill>
                </a:rPr>
                <a:t>€ 38.0 bn</a:t>
              </a:r>
              <a:endParaRPr lang="sl-SI" altLang="sl-SI" b="1" smtClean="0">
                <a:solidFill>
                  <a:srgbClr val="0065A3"/>
                </a:solidFill>
              </a:endParaRPr>
            </a:p>
            <a:p>
              <a:pPr eaLnBrk="0" hangingPunct="0">
                <a:spcBef>
                  <a:spcPct val="0"/>
                </a:spcBef>
                <a:spcAft>
                  <a:spcPct val="135000"/>
                </a:spcAft>
                <a:buClrTx/>
                <a:buFontTx/>
                <a:buNone/>
              </a:pPr>
              <a:r>
                <a:rPr lang="en-GB" altLang="sl-SI" b="1" smtClean="0">
                  <a:solidFill>
                    <a:srgbClr val="0065A3"/>
                  </a:solidFill>
                </a:rPr>
                <a:t>€ </a:t>
              </a:r>
              <a:r>
                <a:rPr lang="sl-SI" altLang="sl-SI" b="1" smtClean="0">
                  <a:solidFill>
                    <a:srgbClr val="0065A3"/>
                  </a:solidFill>
                </a:rPr>
                <a:t>5</a:t>
              </a:r>
              <a:r>
                <a:rPr lang="fr-BE" altLang="sl-SI" b="1" smtClean="0">
                  <a:solidFill>
                    <a:srgbClr val="0065A3"/>
                  </a:solidFill>
                </a:rPr>
                <a:t>7</a:t>
              </a:r>
              <a:r>
                <a:rPr lang="en-GB" altLang="sl-SI" b="1" smtClean="0">
                  <a:solidFill>
                    <a:srgbClr val="0065A3"/>
                  </a:solidFill>
                </a:rPr>
                <a:t>.4</a:t>
              </a:r>
              <a:r>
                <a:rPr lang="fr-BE" altLang="sl-SI" b="1" smtClean="0">
                  <a:solidFill>
                    <a:srgbClr val="0065A3"/>
                  </a:solidFill>
                </a:rPr>
                <a:t> </a:t>
              </a:r>
              <a:r>
                <a:rPr lang="en-GB" altLang="sl-SI" b="1" smtClean="0">
                  <a:solidFill>
                    <a:srgbClr val="0065A3"/>
                  </a:solidFill>
                </a:rPr>
                <a:t>bn</a:t>
              </a:r>
              <a:endParaRPr lang="sl-SI" altLang="sl-SI" b="1" smtClean="0">
                <a:solidFill>
                  <a:srgbClr val="0065A3"/>
                </a:solidFill>
              </a:endParaRPr>
            </a:p>
            <a:p>
              <a:pPr eaLnBrk="0" hangingPunct="0">
                <a:spcBef>
                  <a:spcPct val="0"/>
                </a:spcBef>
                <a:spcAft>
                  <a:spcPct val="135000"/>
                </a:spcAft>
                <a:buClrTx/>
                <a:buFontTx/>
                <a:buNone/>
              </a:pPr>
              <a:r>
                <a:rPr lang="en-GB" altLang="sl-SI" b="1" smtClean="0">
                  <a:solidFill>
                    <a:srgbClr val="0065A3"/>
                  </a:solidFill>
                </a:rPr>
                <a:t>€ 10.1 bn</a:t>
              </a:r>
              <a:endParaRPr lang="sl-SI" altLang="sl-SI" b="1" smtClean="0">
                <a:solidFill>
                  <a:srgbClr val="0065A3"/>
                </a:solidFill>
              </a:endParaRPr>
            </a:p>
            <a:p>
              <a:pPr eaLnBrk="0" hangingPunct="0">
                <a:spcBef>
                  <a:spcPct val="0"/>
                </a:spcBef>
                <a:spcAft>
                  <a:spcPct val="135000"/>
                </a:spcAft>
                <a:buClrTx/>
                <a:buFontTx/>
                <a:buNone/>
              </a:pPr>
              <a:r>
                <a:rPr lang="en-GB" altLang="sl-SI" b="1" smtClean="0">
                  <a:solidFill>
                    <a:srgbClr val="0065A3"/>
                  </a:solidFill>
                </a:rPr>
                <a:t>€ 0.4 bn</a:t>
              </a:r>
              <a:endParaRPr lang="sl-SI" altLang="sl-SI" b="1" smtClean="0">
                <a:solidFill>
                  <a:srgbClr val="0065A3"/>
                </a:solidFill>
              </a:endParaRPr>
            </a:p>
            <a:p>
              <a:pPr eaLnBrk="0" hangingPunct="0">
                <a:spcBef>
                  <a:spcPct val="0"/>
                </a:spcBef>
                <a:spcAft>
                  <a:spcPct val="135000"/>
                </a:spcAft>
                <a:buClrTx/>
                <a:buFontTx/>
                <a:buNone/>
              </a:pPr>
              <a:r>
                <a:rPr lang="en-GB" altLang="sl-SI" b="1" smtClean="0">
                  <a:solidFill>
                    <a:srgbClr val="0065A3"/>
                  </a:solidFill>
                </a:rPr>
                <a:t>€ 3.2 bn</a:t>
              </a:r>
              <a:endParaRPr lang="sl-SI" altLang="sl-SI" b="1" smtClean="0">
                <a:solidFill>
                  <a:srgbClr val="0065A3"/>
                </a:solidFill>
              </a:endParaRPr>
            </a:p>
            <a:p>
              <a:pPr eaLnBrk="0" hangingPunct="0">
                <a:spcBef>
                  <a:spcPct val="0"/>
                </a:spcBef>
                <a:spcAft>
                  <a:spcPct val="135000"/>
                </a:spcAft>
                <a:buClrTx/>
                <a:buFontTx/>
                <a:buNone/>
              </a:pPr>
              <a:r>
                <a:rPr lang="en-GB" altLang="sl-SI" b="1" smtClean="0">
                  <a:solidFill>
                    <a:srgbClr val="0065A3"/>
                  </a:solidFill>
                </a:rPr>
                <a:t>€ 63.3 bn</a:t>
              </a:r>
              <a:endParaRPr lang="fr-BE" altLang="sl-SI" b="1" smtClean="0">
                <a:solidFill>
                  <a:srgbClr val="0065A3"/>
                </a:solidFill>
              </a:endParaRPr>
            </a:p>
            <a:p>
              <a:pPr eaLnBrk="0" hangingPunct="0">
                <a:spcBef>
                  <a:spcPct val="0"/>
                </a:spcBef>
                <a:spcAft>
                  <a:spcPct val="185000"/>
                </a:spcAft>
                <a:buClrTx/>
                <a:buFontTx/>
                <a:buNone/>
              </a:pPr>
              <a:r>
                <a:rPr lang="en-GB" altLang="sl-SI" b="1" smtClean="0">
                  <a:solidFill>
                    <a:srgbClr val="0065A3"/>
                  </a:solidFill>
                </a:rPr>
                <a:t>€ 1.6 bn</a:t>
              </a:r>
              <a:endParaRPr lang="fr-BE" altLang="sl-SI" b="1" smtClean="0">
                <a:solidFill>
                  <a:srgbClr val="0065A3"/>
                </a:solidFill>
              </a:endParaRPr>
            </a:p>
            <a:p>
              <a:pPr eaLnBrk="0" hangingPunct="0">
                <a:spcBef>
                  <a:spcPct val="0"/>
                </a:spcBef>
                <a:spcAft>
                  <a:spcPct val="155000"/>
                </a:spcAft>
                <a:buClrTx/>
                <a:buFontTx/>
                <a:buNone/>
              </a:pPr>
              <a:r>
                <a:rPr lang="en-GB" altLang="sl-SI" b="1" smtClean="0">
                  <a:solidFill>
                    <a:srgbClr val="0065A3"/>
                  </a:solidFill>
                </a:rPr>
                <a:t>€ 1.2 bn</a:t>
              </a:r>
            </a:p>
          </p:txBody>
        </p:sp>
        <p:sp>
          <p:nvSpPr>
            <p:cNvPr id="22534" name="Rectangle 16"/>
            <p:cNvSpPr>
              <a:spLocks noChangeArrowheads="1"/>
            </p:cNvSpPr>
            <p:nvPr/>
          </p:nvSpPr>
          <p:spPr bwMode="gray">
            <a:xfrm>
              <a:off x="3516" y="1520"/>
              <a:ext cx="1696" cy="25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175">
                <a:lnSpc>
                  <a:spcPct val="120000"/>
                </a:lnSpc>
                <a:spcBef>
                  <a:spcPct val="20000"/>
                </a:spcBef>
                <a:buClr>
                  <a:schemeClr val="hlink"/>
                </a:buClr>
                <a:buChar char="•"/>
                <a:defRPr>
                  <a:solidFill>
                    <a:schemeClr val="tx2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1pPr>
              <a:lvl2pPr marL="742950" indent="-285750">
                <a:lnSpc>
                  <a:spcPct val="120000"/>
                </a:lnSpc>
                <a:spcBef>
                  <a:spcPct val="20000"/>
                </a:spcBef>
                <a:buClr>
                  <a:srgbClr val="009FBA"/>
                </a:buClr>
                <a:buChar char="•"/>
                <a:defRPr sz="1600">
                  <a:solidFill>
                    <a:schemeClr val="tx2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2pPr>
              <a:lvl3pPr marL="1143000" indent="-22860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Char char="•"/>
                <a:defRPr sz="1600">
                  <a:solidFill>
                    <a:schemeClr val="tx2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9pPr>
            </a:lstStyle>
            <a:p>
              <a:pPr eaLnBrk="0" hangingPunct="0">
                <a:spcBef>
                  <a:spcPct val="0"/>
                </a:spcBef>
                <a:spcAft>
                  <a:spcPct val="215000"/>
                </a:spcAft>
                <a:buClrTx/>
                <a:buFontTx/>
                <a:buNone/>
              </a:pPr>
              <a:r>
                <a:rPr lang="sl-SI" altLang="sl-SI" sz="900" b="1" smtClean="0">
                  <a:solidFill>
                    <a:srgbClr val="0065A3"/>
                  </a:solidFill>
                </a:rPr>
                <a:t>L</a:t>
              </a:r>
              <a:r>
                <a:rPr lang="fr-BE" altLang="sl-SI" sz="900" b="1" smtClean="0">
                  <a:solidFill>
                    <a:srgbClr val="0065A3"/>
                  </a:solidFill>
                </a:rPr>
                <a:t>ess developed regions</a:t>
              </a:r>
              <a:endParaRPr lang="en-GB" altLang="sl-SI" sz="900" b="1" smtClean="0">
                <a:solidFill>
                  <a:srgbClr val="0065A3"/>
                </a:solidFill>
              </a:endParaRPr>
            </a:p>
            <a:p>
              <a:pPr eaLnBrk="0" hangingPunct="0">
                <a:spcBef>
                  <a:spcPct val="0"/>
                </a:spcBef>
                <a:spcAft>
                  <a:spcPct val="215000"/>
                </a:spcAft>
                <a:buClrTx/>
                <a:buFontTx/>
                <a:buNone/>
              </a:pPr>
              <a:r>
                <a:rPr lang="en-GB" altLang="sl-SI" sz="900" b="1" smtClean="0">
                  <a:solidFill>
                    <a:srgbClr val="0065A3"/>
                  </a:solidFill>
                </a:rPr>
                <a:t>Transition regions</a:t>
              </a:r>
            </a:p>
            <a:p>
              <a:pPr eaLnBrk="0" hangingPunct="0">
                <a:spcBef>
                  <a:spcPct val="0"/>
                </a:spcBef>
                <a:spcAft>
                  <a:spcPct val="215000"/>
                </a:spcAft>
                <a:buClrTx/>
                <a:buFontTx/>
                <a:buNone/>
              </a:pPr>
              <a:r>
                <a:rPr lang="en-GB" altLang="sl-SI" sz="900" b="1" smtClean="0">
                  <a:solidFill>
                    <a:srgbClr val="0065A3"/>
                  </a:solidFill>
                </a:rPr>
                <a:t>More developed regions</a:t>
              </a:r>
            </a:p>
            <a:p>
              <a:pPr eaLnBrk="0" hangingPunct="0">
                <a:spcBef>
                  <a:spcPct val="0"/>
                </a:spcBef>
                <a:spcAft>
                  <a:spcPct val="215000"/>
                </a:spcAft>
                <a:buClrTx/>
                <a:buFontTx/>
                <a:buNone/>
              </a:pPr>
              <a:r>
                <a:rPr lang="en-GB" altLang="sl-SI" sz="900" b="1" smtClean="0">
                  <a:solidFill>
                    <a:srgbClr val="0065A3"/>
                  </a:solidFill>
                </a:rPr>
                <a:t>European territorial </a:t>
              </a:r>
              <a:r>
                <a:rPr lang="sl-SI" altLang="sl-SI" sz="900" b="1" smtClean="0">
                  <a:solidFill>
                    <a:srgbClr val="0065A3"/>
                  </a:solidFill>
                </a:rPr>
                <a:t>c</a:t>
              </a:r>
              <a:r>
                <a:rPr lang="fr-BE" altLang="sl-SI" sz="900" b="1" smtClean="0">
                  <a:solidFill>
                    <a:srgbClr val="0065A3"/>
                  </a:solidFill>
                </a:rPr>
                <a:t>ooperation</a:t>
              </a:r>
              <a:endParaRPr lang="en-GB" altLang="sl-SI" sz="900" b="1" smtClean="0">
                <a:solidFill>
                  <a:srgbClr val="0065A3"/>
                </a:solidFill>
              </a:endParaRPr>
            </a:p>
            <a:p>
              <a:pPr eaLnBrk="0" hangingPunct="0">
                <a:spcBef>
                  <a:spcPct val="0"/>
                </a:spcBef>
                <a:spcAft>
                  <a:spcPct val="215000"/>
                </a:spcAft>
                <a:buClrTx/>
                <a:buFontTx/>
                <a:buNone/>
              </a:pPr>
              <a:r>
                <a:rPr lang="sl-SI" altLang="sl-SI" sz="900" b="1" smtClean="0">
                  <a:solidFill>
                    <a:srgbClr val="0065A3"/>
                  </a:solidFill>
                </a:rPr>
                <a:t>U</a:t>
              </a:r>
              <a:r>
                <a:rPr lang="fr-BE" altLang="sl-SI" sz="900" b="1" smtClean="0">
                  <a:solidFill>
                    <a:srgbClr val="0065A3"/>
                  </a:solidFill>
                </a:rPr>
                <a:t>rban innovation actions</a:t>
              </a:r>
              <a:endParaRPr lang="en-GB" altLang="sl-SI" sz="900" b="1" smtClean="0">
                <a:solidFill>
                  <a:srgbClr val="0065A3"/>
                </a:solidFill>
              </a:endParaRPr>
            </a:p>
            <a:p>
              <a:pPr eaLnBrk="0" hangingPunct="0">
                <a:spcBef>
                  <a:spcPct val="0"/>
                </a:spcBef>
                <a:spcAft>
                  <a:spcPct val="215000"/>
                </a:spcAft>
                <a:buClrTx/>
                <a:buFontTx/>
                <a:buNone/>
              </a:pPr>
              <a:r>
                <a:rPr lang="sl-SI" altLang="sl-SI" sz="900" b="1" smtClean="0">
                  <a:solidFill>
                    <a:srgbClr val="0065A3"/>
                  </a:solidFill>
                </a:rPr>
                <a:t>Y</a:t>
              </a:r>
              <a:r>
                <a:rPr lang="fr-BE" altLang="sl-SI" sz="900" b="1" smtClean="0">
                  <a:solidFill>
                    <a:srgbClr val="0065A3"/>
                  </a:solidFill>
                </a:rPr>
                <a:t>outh employement initiative (top-up)</a:t>
              </a:r>
              <a:endParaRPr lang="en-GB" altLang="sl-SI" sz="900" b="1" smtClean="0">
                <a:solidFill>
                  <a:srgbClr val="0065A3"/>
                </a:solidFill>
              </a:endParaRPr>
            </a:p>
            <a:p>
              <a:pPr eaLnBrk="0" hangingPunct="0">
                <a:spcBef>
                  <a:spcPct val="0"/>
                </a:spcBef>
                <a:spcAft>
                  <a:spcPct val="215000"/>
                </a:spcAft>
                <a:buClrTx/>
                <a:buFontTx/>
                <a:buNone/>
              </a:pPr>
              <a:r>
                <a:rPr lang="sl-SI" altLang="sl-SI" sz="900" b="1" smtClean="0">
                  <a:solidFill>
                    <a:srgbClr val="0065A3"/>
                  </a:solidFill>
                </a:rPr>
                <a:t>C</a:t>
              </a:r>
              <a:r>
                <a:rPr lang="fr-BE" altLang="sl-SI" sz="900" b="1" smtClean="0">
                  <a:solidFill>
                    <a:srgbClr val="0065A3"/>
                  </a:solidFill>
                </a:rPr>
                <a:t>ohesion fund</a:t>
              </a:r>
              <a:endParaRPr lang="en-GB" altLang="sl-SI" sz="900" b="1" smtClean="0">
                <a:solidFill>
                  <a:srgbClr val="0065A3"/>
                </a:solidFill>
              </a:endParaRPr>
            </a:p>
            <a:p>
              <a:pPr eaLnBrk="0" hangingPunct="0">
                <a:spcBef>
                  <a:spcPct val="0"/>
                </a:spcBef>
                <a:spcAft>
                  <a:spcPct val="215000"/>
                </a:spcAft>
                <a:buClrTx/>
                <a:buFontTx/>
                <a:buNone/>
              </a:pPr>
              <a:r>
                <a:rPr lang="sl-SI" altLang="sl-SI" sz="900" b="1" smtClean="0">
                  <a:solidFill>
                    <a:srgbClr val="0065A3"/>
                  </a:solidFill>
                </a:rPr>
                <a:t>S</a:t>
              </a:r>
              <a:r>
                <a:rPr lang="fr-BE" altLang="sl-SI" sz="900" b="1" smtClean="0">
                  <a:solidFill>
                    <a:srgbClr val="0065A3"/>
                  </a:solidFill>
                </a:rPr>
                <a:t>pecific allocation for outermost and </a:t>
              </a:r>
              <a:r>
                <a:rPr lang="sl-SI" altLang="sl-SI" sz="900" b="1" smtClean="0">
                  <a:solidFill>
                    <a:srgbClr val="0065A3"/>
                  </a:solidFill>
                </a:rPr>
                <a:t/>
              </a:r>
              <a:br>
                <a:rPr lang="sl-SI" altLang="sl-SI" sz="900" b="1" smtClean="0">
                  <a:solidFill>
                    <a:srgbClr val="0065A3"/>
                  </a:solidFill>
                </a:rPr>
              </a:br>
              <a:r>
                <a:rPr lang="fr-BE" altLang="sl-SI" sz="900" b="1" smtClean="0">
                  <a:solidFill>
                    <a:srgbClr val="0065A3"/>
                  </a:solidFill>
                </a:rPr>
                <a:t>sparsely populated regions</a:t>
              </a:r>
            </a:p>
            <a:p>
              <a:pPr eaLnBrk="0" hangingPunct="0">
                <a:spcBef>
                  <a:spcPct val="0"/>
                </a:spcBef>
                <a:spcAft>
                  <a:spcPct val="215000"/>
                </a:spcAft>
                <a:buClrTx/>
                <a:buFontTx/>
                <a:buNone/>
              </a:pPr>
              <a:r>
                <a:rPr lang="sl-SI" altLang="sl-SI" sz="900" b="1" smtClean="0">
                  <a:solidFill>
                    <a:srgbClr val="0065A3"/>
                  </a:solidFill>
                </a:rPr>
                <a:t>T</a:t>
              </a:r>
              <a:r>
                <a:rPr lang="fr-BE" altLang="sl-SI" sz="900" b="1" smtClean="0">
                  <a:solidFill>
                    <a:srgbClr val="0065A3"/>
                  </a:solidFill>
                </a:rPr>
                <a:t>echnical assistance</a:t>
              </a:r>
              <a:endParaRPr lang="en-GB" altLang="sl-SI" sz="900" b="1" smtClean="0">
                <a:solidFill>
                  <a:srgbClr val="0065A3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76077234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7" dur="1000"/>
                                        <p:tgtEl>
                                          <p:spTgt spid="165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659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96" name="Group 12"/>
          <p:cNvGrpSpPr>
            <a:grpSpLocks/>
          </p:cNvGrpSpPr>
          <p:nvPr/>
        </p:nvGrpSpPr>
        <p:grpSpPr bwMode="auto">
          <a:xfrm>
            <a:off x="468313" y="2062163"/>
            <a:ext cx="8197850" cy="4246562"/>
            <a:chOff x="298" y="1298"/>
            <a:chExt cx="5164" cy="2675"/>
          </a:xfrm>
        </p:grpSpPr>
        <p:graphicFrame>
          <p:nvGraphicFramePr>
            <p:cNvPr id="23556" name="Object 7"/>
            <p:cNvGraphicFramePr>
              <a:graphicFrameLocks noChangeAspect="1"/>
            </p:cNvGraphicFramePr>
            <p:nvPr/>
          </p:nvGraphicFramePr>
          <p:xfrm>
            <a:off x="298" y="1298"/>
            <a:ext cx="5164" cy="26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5" name="Chart" r:id="rId4" imgW="8220145" imgH="4257630" progId="MSGraph.Chart.8">
                    <p:embed followColorScheme="full"/>
                  </p:oleObj>
                </mc:Choice>
                <mc:Fallback>
                  <p:oleObj name="Chart" r:id="rId4" imgW="8220145" imgH="4257630" progId="MSGraph.Chart.8">
                    <p:embed followColorScheme="full"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/>
                        <a:srcRect/>
                        <a:stretch>
                          <a:fillRect/>
                        </a:stretch>
                      </p:blipFill>
                      <p:spPr bwMode="gray">
                        <a:xfrm>
                          <a:off x="298" y="1298"/>
                          <a:ext cx="5164" cy="26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3557" name="Rectangle 14"/>
            <p:cNvSpPr>
              <a:spLocks noChangeArrowheads="1"/>
            </p:cNvSpPr>
            <p:nvPr/>
          </p:nvSpPr>
          <p:spPr bwMode="gray">
            <a:xfrm>
              <a:off x="431" y="1570"/>
              <a:ext cx="55" cy="195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lnSpc>
                  <a:spcPct val="120000"/>
                </a:lnSpc>
                <a:spcBef>
                  <a:spcPct val="20000"/>
                </a:spcBef>
                <a:buClr>
                  <a:schemeClr val="hlink"/>
                </a:buClr>
                <a:buChar char="•"/>
                <a:defRPr>
                  <a:solidFill>
                    <a:schemeClr val="tx2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1pPr>
              <a:lvl2pPr marL="742950" indent="-285750">
                <a:lnSpc>
                  <a:spcPct val="120000"/>
                </a:lnSpc>
                <a:spcBef>
                  <a:spcPct val="20000"/>
                </a:spcBef>
                <a:buClr>
                  <a:srgbClr val="009FBA"/>
                </a:buClr>
                <a:buChar char="•"/>
                <a:defRPr sz="1600">
                  <a:solidFill>
                    <a:schemeClr val="tx2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2pPr>
              <a:lvl3pPr marL="1143000" indent="-22860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Char char="•"/>
                <a:defRPr sz="1600">
                  <a:solidFill>
                    <a:schemeClr val="tx2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Verdana" pitchFamily="34" charset="0"/>
                  <a:ea typeface="Arial Unicode MS" pitchFamily="34" charset="-128"/>
                  <a:cs typeface="Arial Unicode MS" pitchFamily="34" charset="-128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endParaRPr lang="fr-BE" altLang="fr-FR" smtClean="0">
                <a:solidFill>
                  <a:srgbClr val="0F5494"/>
                </a:solidFill>
              </a:endParaRPr>
            </a:p>
          </p:txBody>
        </p:sp>
      </p:grpSp>
      <p:sp>
        <p:nvSpPr>
          <p:cNvPr id="16389" name="Rectangle 5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fr-BE" altLang="en-US" smtClean="0"/>
              <a:t>Budget allocations per Member State (2014-2020)</a:t>
            </a:r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2608847859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6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9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 bwMode="auto">
          <a:xfrm>
            <a:off x="2338" y="2276872"/>
            <a:ext cx="9141662" cy="3672408"/>
          </a:xfrm>
          <a:prstGeom prst="roundRect">
            <a:avLst>
              <a:gd name="adj" fmla="val 5351"/>
            </a:avLst>
          </a:prstGeom>
          <a:solidFill>
            <a:srgbClr val="BDDEF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algn="ctr"/>
            <a:endParaRPr kumimoji="0" lang="en-GB" sz="1800" b="0" i="0" u="none" strike="noStrike" cap="none" normalizeH="0" baseline="0" dirty="0" smtClean="0">
              <a:ln>
                <a:noFill/>
              </a:ln>
              <a:solidFill>
                <a:srgbClr val="0F5494"/>
              </a:solidFill>
              <a:effectLst/>
            </a:endParaRPr>
          </a:p>
        </p:txBody>
      </p:sp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107950" y="260350"/>
            <a:ext cx="8842375" cy="503238"/>
          </a:xfrm>
        </p:spPr>
        <p:txBody>
          <a:bodyPr/>
          <a:lstStyle/>
          <a:p>
            <a:r>
              <a:rPr lang="fr-BE" altLang="en-US" sz="2400" smtClean="0">
                <a:solidFill>
                  <a:schemeClr val="bg1"/>
                </a:solidFill>
              </a:rPr>
              <a:t>	What measures and		ERDF and CF</a:t>
            </a:r>
            <a:br>
              <a:rPr lang="fr-BE" altLang="en-US" sz="2400" smtClean="0">
                <a:solidFill>
                  <a:schemeClr val="bg1"/>
                </a:solidFill>
              </a:rPr>
            </a:br>
            <a:r>
              <a:rPr lang="fr-BE" altLang="en-US" sz="2400" smtClean="0">
                <a:solidFill>
                  <a:schemeClr val="bg1"/>
                </a:solidFill>
              </a:rPr>
              <a:t>expected results?</a:t>
            </a:r>
            <a:endParaRPr lang="en-GB" altLang="en-US" sz="2400" smtClean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20638" y="1484313"/>
            <a:ext cx="9164638" cy="4608512"/>
          </a:xfrm>
        </p:spPr>
        <p:txBody>
          <a:bodyPr/>
          <a:lstStyle/>
          <a:p>
            <a:pPr marL="0" lvl="1" indent="0" algn="ctr">
              <a:spcBef>
                <a:spcPts val="600"/>
              </a:spcBef>
              <a:spcAft>
                <a:spcPts val="1200"/>
              </a:spcAft>
              <a:buClr>
                <a:srgbClr val="333399">
                  <a:lumMod val="50000"/>
                </a:srgbClr>
              </a:buClr>
              <a:buFontTx/>
              <a:buNone/>
              <a:defRPr/>
            </a:pPr>
            <a:r>
              <a:rPr lang="en-GB" altLang="en-US" dirty="0" smtClean="0"/>
              <a:t>Energy efficiency</a:t>
            </a:r>
            <a:r>
              <a:rPr lang="en-GB" altLang="en-US" dirty="0"/>
              <a:t> </a:t>
            </a:r>
            <a:r>
              <a:rPr lang="en-GB" altLang="en-US" dirty="0" smtClean="0"/>
              <a:t>for lower energy bills, better living and working conditions, local jobs and competitive businesses</a:t>
            </a:r>
          </a:p>
          <a:p>
            <a:pPr marL="342900" lvl="1" indent="-342900" eaLnBrk="1" hangingPunct="1">
              <a:lnSpc>
                <a:spcPct val="90000"/>
              </a:lnSpc>
              <a:spcBef>
                <a:spcPts val="600"/>
              </a:spcBef>
              <a:spcAft>
                <a:spcPts val="1200"/>
              </a:spcAft>
              <a:buClrTx/>
              <a:defRPr/>
            </a:pPr>
            <a:r>
              <a:rPr lang="en-GB" altLang="en-US" b="0" kern="1200" dirty="0">
                <a:ea typeface="+mn-ea"/>
                <a:cs typeface="+mn-cs"/>
              </a:rPr>
              <a:t>€ 7.9 billion for energy efficiency in </a:t>
            </a:r>
            <a:r>
              <a:rPr lang="en-GB" altLang="en-US" kern="1200" dirty="0">
                <a:ea typeface="+mn-ea"/>
                <a:cs typeface="+mn-cs"/>
              </a:rPr>
              <a:t>public infrastructure</a:t>
            </a:r>
            <a:r>
              <a:rPr lang="en-GB" altLang="en-US" b="0" kern="1200" dirty="0">
                <a:ea typeface="+mn-ea"/>
                <a:cs typeface="+mn-cs"/>
              </a:rPr>
              <a:t>, notably </a:t>
            </a:r>
            <a:r>
              <a:rPr lang="en-GB" altLang="en-US" kern="1200" dirty="0">
                <a:ea typeface="+mn-ea"/>
                <a:cs typeface="+mn-cs"/>
              </a:rPr>
              <a:t>buildings</a:t>
            </a:r>
            <a:r>
              <a:rPr lang="en-GB" altLang="en-US" b="0" kern="1200" dirty="0">
                <a:ea typeface="+mn-ea"/>
                <a:cs typeface="+mn-cs"/>
              </a:rPr>
              <a:t>, contributing to public buildings using 5.2 </a:t>
            </a:r>
            <a:r>
              <a:rPr lang="en-GB" altLang="en-US" b="0" kern="1200" dirty="0" err="1">
                <a:ea typeface="+mn-ea"/>
                <a:cs typeface="+mn-cs"/>
              </a:rPr>
              <a:t>TWh</a:t>
            </a:r>
            <a:r>
              <a:rPr lang="en-GB" altLang="en-US" b="0" kern="1200" dirty="0">
                <a:ea typeface="+mn-ea"/>
                <a:cs typeface="+mn-cs"/>
              </a:rPr>
              <a:t>/year less energy than now</a:t>
            </a:r>
          </a:p>
          <a:p>
            <a:pPr marL="342900" lvl="1" indent="-342900" eaLnBrk="1" hangingPunct="1">
              <a:lnSpc>
                <a:spcPct val="90000"/>
              </a:lnSpc>
              <a:spcBef>
                <a:spcPts val="600"/>
              </a:spcBef>
              <a:spcAft>
                <a:spcPts val="1200"/>
              </a:spcAft>
              <a:buClrTx/>
              <a:defRPr/>
            </a:pPr>
            <a:r>
              <a:rPr lang="en-GB" altLang="en-US" b="0" kern="1200" dirty="0">
                <a:ea typeface="+mn-ea"/>
                <a:cs typeface="+mn-cs"/>
              </a:rPr>
              <a:t>€ 5.4 billion for energy efficiency in </a:t>
            </a:r>
            <a:r>
              <a:rPr lang="en-GB" altLang="en-US" kern="1200" dirty="0">
                <a:ea typeface="+mn-ea"/>
                <a:cs typeface="+mn-cs"/>
              </a:rPr>
              <a:t>residential buildings</a:t>
            </a:r>
            <a:r>
              <a:rPr lang="en-GB" altLang="en-US" b="0" kern="1200" dirty="0">
                <a:ea typeface="+mn-ea"/>
                <a:cs typeface="+mn-cs"/>
              </a:rPr>
              <a:t>, contributing to </a:t>
            </a:r>
            <a:r>
              <a:rPr lang="en-GB" altLang="en-US" b="0" kern="1200" dirty="0" smtClean="0">
                <a:ea typeface="+mn-ea"/>
                <a:cs typeface="+mn-cs"/>
              </a:rPr>
              <a:t>875 000 </a:t>
            </a:r>
            <a:r>
              <a:rPr lang="en-GB" altLang="en-US" b="0" kern="1200" dirty="0">
                <a:ea typeface="+mn-ea"/>
                <a:cs typeface="+mn-cs"/>
              </a:rPr>
              <a:t>households with energy renovated dwellings</a:t>
            </a:r>
          </a:p>
          <a:p>
            <a:pPr marL="342900" lvl="1" indent="-342900" eaLnBrk="1" hangingPunct="1">
              <a:lnSpc>
                <a:spcPct val="90000"/>
              </a:lnSpc>
              <a:spcBef>
                <a:spcPts val="600"/>
              </a:spcBef>
              <a:spcAft>
                <a:spcPts val="1200"/>
              </a:spcAft>
              <a:buClrTx/>
              <a:defRPr/>
            </a:pPr>
            <a:r>
              <a:rPr lang="en-GB" altLang="en-US" b="0" kern="1200" dirty="0">
                <a:ea typeface="+mn-ea"/>
                <a:cs typeface="+mn-cs"/>
              </a:rPr>
              <a:t>€ 3.4 billion to support energy efficiency in </a:t>
            </a:r>
            <a:r>
              <a:rPr lang="en-GB" altLang="en-US" b="0" kern="1200" dirty="0" smtClean="0">
                <a:ea typeface="+mn-ea"/>
                <a:cs typeface="+mn-cs"/>
              </a:rPr>
              <a:t>57 </a:t>
            </a:r>
            <a:r>
              <a:rPr lang="en-GB" altLang="en-US" b="0" kern="1200" dirty="0">
                <a:ea typeface="+mn-ea"/>
                <a:cs typeface="+mn-cs"/>
              </a:rPr>
              <a:t>000 </a:t>
            </a:r>
            <a:r>
              <a:rPr lang="en-GB" altLang="en-US" kern="1200" dirty="0">
                <a:ea typeface="+mn-ea"/>
                <a:cs typeface="+mn-cs"/>
              </a:rPr>
              <a:t>enterprises</a:t>
            </a:r>
            <a:r>
              <a:rPr lang="en-GB" altLang="en-US" b="0" kern="1200" dirty="0">
                <a:ea typeface="+mn-ea"/>
                <a:cs typeface="+mn-cs"/>
              </a:rPr>
              <a:t>, mainly small and medium-sized</a:t>
            </a:r>
          </a:p>
          <a:p>
            <a:pPr marL="342900" lvl="1" indent="-342900" eaLnBrk="1" hangingPunct="1">
              <a:lnSpc>
                <a:spcPct val="90000"/>
              </a:lnSpc>
              <a:spcBef>
                <a:spcPts val="600"/>
              </a:spcBef>
              <a:spcAft>
                <a:spcPts val="1200"/>
              </a:spcAft>
              <a:buClrTx/>
              <a:defRPr/>
            </a:pPr>
            <a:r>
              <a:rPr lang="en-GB" altLang="en-US" b="0" kern="1200" dirty="0">
                <a:ea typeface="+mn-ea"/>
                <a:cs typeface="+mn-cs"/>
              </a:rPr>
              <a:t>€ 1.7 billion to support </a:t>
            </a:r>
            <a:r>
              <a:rPr lang="en-GB" altLang="en-US" kern="1200" dirty="0">
                <a:ea typeface="+mn-ea"/>
                <a:cs typeface="+mn-cs"/>
              </a:rPr>
              <a:t>high-efficiency cogeneration </a:t>
            </a:r>
            <a:r>
              <a:rPr lang="en-GB" altLang="en-US" b="0" kern="1200" dirty="0">
                <a:ea typeface="+mn-ea"/>
                <a:cs typeface="+mn-cs"/>
              </a:rPr>
              <a:t>of heat and power and </a:t>
            </a:r>
            <a:r>
              <a:rPr lang="en-GB" altLang="en-US" kern="1200" dirty="0">
                <a:ea typeface="+mn-ea"/>
                <a:cs typeface="+mn-cs"/>
              </a:rPr>
              <a:t>district heating</a:t>
            </a:r>
          </a:p>
          <a:p>
            <a:pPr marL="0" lvl="1" indent="0">
              <a:spcBef>
                <a:spcPts val="1200"/>
              </a:spcBef>
              <a:spcAft>
                <a:spcPts val="1200"/>
              </a:spcAft>
              <a:buClr>
                <a:srgbClr val="333399">
                  <a:lumMod val="50000"/>
                </a:srgbClr>
              </a:buClr>
              <a:buFontTx/>
              <a:buNone/>
              <a:defRPr/>
            </a:pPr>
            <a:r>
              <a:rPr lang="en-GB" altLang="en-US" sz="1200" b="0" i="1" dirty="0"/>
              <a:t> </a:t>
            </a:r>
            <a:r>
              <a:rPr lang="en-GB" altLang="en-US" sz="1200" b="0" i="1" dirty="0" smtClean="0"/>
              <a:t>     Planned ERDF and CF allocations as of May 2016</a:t>
            </a:r>
          </a:p>
          <a:p>
            <a:pPr marL="0" lvl="1">
              <a:spcBef>
                <a:spcPts val="600"/>
              </a:spcBef>
              <a:spcAft>
                <a:spcPts val="1200"/>
              </a:spcAft>
              <a:defRPr/>
            </a:pPr>
            <a:endParaRPr lang="en-GB" altLang="en-US" sz="1800" b="0" dirty="0"/>
          </a:p>
        </p:txBody>
      </p:sp>
    </p:spTree>
    <p:extLst>
      <p:ext uri="{BB962C8B-B14F-4D97-AF65-F5344CB8AC3E}">
        <p14:creationId xmlns:p14="http://schemas.microsoft.com/office/powerpoint/2010/main" val="2198049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 bwMode="auto">
          <a:xfrm>
            <a:off x="-1" y="2204864"/>
            <a:ext cx="8950325" cy="3672408"/>
          </a:xfrm>
          <a:prstGeom prst="roundRect">
            <a:avLst>
              <a:gd name="adj" fmla="val 6665"/>
            </a:avLst>
          </a:prstGeom>
          <a:solidFill>
            <a:srgbClr val="BDDEF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algn="ctr"/>
            <a:endParaRPr kumimoji="0" lang="en-GB" sz="1800" b="0" i="0" u="none" strike="noStrike" cap="none" normalizeH="0" baseline="0" dirty="0" smtClean="0">
              <a:ln>
                <a:noFill/>
              </a:ln>
              <a:solidFill>
                <a:srgbClr val="0F5494"/>
              </a:solidFill>
              <a:effectLst/>
            </a:endParaRPr>
          </a:p>
        </p:txBody>
      </p:sp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107950" y="260350"/>
            <a:ext cx="8842375" cy="503238"/>
          </a:xfrm>
        </p:spPr>
        <p:txBody>
          <a:bodyPr/>
          <a:lstStyle/>
          <a:p>
            <a:r>
              <a:rPr lang="fr-BE" altLang="en-US" sz="2400" smtClean="0">
                <a:solidFill>
                  <a:schemeClr val="bg1"/>
                </a:solidFill>
              </a:rPr>
              <a:t>	What measures and		ERDF and CF</a:t>
            </a:r>
            <a:br>
              <a:rPr lang="fr-BE" altLang="en-US" sz="2400" smtClean="0">
                <a:solidFill>
                  <a:schemeClr val="bg1"/>
                </a:solidFill>
              </a:rPr>
            </a:br>
            <a:r>
              <a:rPr lang="fr-BE" altLang="en-US" sz="2400" smtClean="0">
                <a:solidFill>
                  <a:schemeClr val="bg1"/>
                </a:solidFill>
              </a:rPr>
              <a:t>expected results?</a:t>
            </a:r>
            <a:endParaRPr lang="en-GB" altLang="en-US" sz="2400" smtClean="0">
              <a:solidFill>
                <a:schemeClr val="bg1"/>
              </a:solidFill>
            </a:endParaRPr>
          </a:p>
        </p:txBody>
      </p:sp>
      <p:sp>
        <p:nvSpPr>
          <p:cNvPr id="30723" name="Content Placeholder 2"/>
          <p:cNvSpPr>
            <a:spLocks noGrp="1"/>
          </p:cNvSpPr>
          <p:nvPr>
            <p:ph idx="1"/>
          </p:nvPr>
        </p:nvSpPr>
        <p:spPr>
          <a:xfrm>
            <a:off x="-20638" y="1484313"/>
            <a:ext cx="9164638" cy="4608512"/>
          </a:xfrm>
        </p:spPr>
        <p:txBody>
          <a:bodyPr/>
          <a:lstStyle/>
          <a:p>
            <a:pPr marL="0" lvl="1" indent="0" algn="ctr">
              <a:spcBef>
                <a:spcPts val="600"/>
              </a:spcBef>
              <a:spcAft>
                <a:spcPts val="1200"/>
              </a:spcAft>
              <a:buClr>
                <a:srgbClr val="333399">
                  <a:lumMod val="50000"/>
                </a:srgbClr>
              </a:buClr>
              <a:buFontTx/>
              <a:buNone/>
              <a:defRPr/>
            </a:pPr>
            <a:r>
              <a:rPr lang="en-GB" altLang="en-US" dirty="0" smtClean="0"/>
              <a:t>Renewable energy, smart energy infrastructure and research and innovation for a transformed energy system</a:t>
            </a:r>
          </a:p>
          <a:p>
            <a:pPr marL="342900" lvl="1" indent="-342900" eaLnBrk="1" hangingPunct="1">
              <a:lnSpc>
                <a:spcPct val="90000"/>
              </a:lnSpc>
              <a:spcBef>
                <a:spcPts val="600"/>
              </a:spcBef>
              <a:spcAft>
                <a:spcPts val="1200"/>
              </a:spcAft>
              <a:buClrTx/>
              <a:defRPr/>
            </a:pPr>
            <a:r>
              <a:rPr lang="en-GB" altLang="en-US" b="0" kern="1200" dirty="0" smtClean="0">
                <a:ea typeface="+mn-ea"/>
                <a:cs typeface="+mn-cs"/>
              </a:rPr>
              <a:t>€ </a:t>
            </a:r>
            <a:r>
              <a:rPr lang="en-GB" altLang="en-US" b="0" kern="1200" dirty="0">
                <a:ea typeface="+mn-ea"/>
                <a:cs typeface="+mn-cs"/>
              </a:rPr>
              <a:t>4.9 billion for </a:t>
            </a:r>
            <a:r>
              <a:rPr lang="en-GB" altLang="en-US" kern="1200" dirty="0">
                <a:ea typeface="+mn-ea"/>
                <a:cs typeface="+mn-cs"/>
              </a:rPr>
              <a:t>renewable energy</a:t>
            </a:r>
            <a:r>
              <a:rPr lang="en-GB" altLang="en-US" b="0" kern="1200" dirty="0">
                <a:ea typeface="+mn-ea"/>
                <a:cs typeface="+mn-cs"/>
              </a:rPr>
              <a:t>, contributing to around           7 670 MW of additional capacity of renewable energy production</a:t>
            </a:r>
          </a:p>
          <a:p>
            <a:pPr marL="342900" lvl="1" indent="-342900" eaLnBrk="1" hangingPunct="1">
              <a:lnSpc>
                <a:spcPct val="90000"/>
              </a:lnSpc>
              <a:spcBef>
                <a:spcPts val="600"/>
              </a:spcBef>
              <a:spcAft>
                <a:spcPts val="1200"/>
              </a:spcAft>
              <a:buClrTx/>
              <a:defRPr/>
            </a:pPr>
            <a:r>
              <a:rPr lang="en-GB" altLang="en-US" b="0" kern="1200" dirty="0">
                <a:ea typeface="+mn-ea"/>
                <a:cs typeface="+mn-cs"/>
              </a:rPr>
              <a:t>€ 1.1 billion for </a:t>
            </a:r>
            <a:r>
              <a:rPr lang="en-GB" altLang="en-US" kern="1200" dirty="0">
                <a:ea typeface="+mn-ea"/>
                <a:cs typeface="+mn-cs"/>
              </a:rPr>
              <a:t>smart distribution grids</a:t>
            </a:r>
            <a:r>
              <a:rPr lang="en-GB" altLang="en-US" b="0" kern="1200" dirty="0">
                <a:ea typeface="+mn-ea"/>
                <a:cs typeface="+mn-cs"/>
              </a:rPr>
              <a:t>, contributing to         3.3 million additional energy users connected to smart grids</a:t>
            </a:r>
          </a:p>
          <a:p>
            <a:pPr marL="342900" lvl="1" indent="-342900" eaLnBrk="1" hangingPunct="1">
              <a:lnSpc>
                <a:spcPct val="90000"/>
              </a:lnSpc>
              <a:spcBef>
                <a:spcPts val="600"/>
              </a:spcBef>
              <a:spcAft>
                <a:spcPts val="1200"/>
              </a:spcAft>
              <a:buClrTx/>
              <a:defRPr/>
            </a:pPr>
            <a:r>
              <a:rPr lang="en-GB" altLang="en-US" b="0" kern="1200" dirty="0">
                <a:ea typeface="+mn-ea"/>
                <a:cs typeface="+mn-cs"/>
              </a:rPr>
              <a:t>€ 2.3 billion for infrastructure for </a:t>
            </a:r>
            <a:r>
              <a:rPr lang="en-GB" altLang="en-US" kern="1200" dirty="0">
                <a:ea typeface="+mn-ea"/>
                <a:cs typeface="+mn-cs"/>
              </a:rPr>
              <a:t>smart electricity and gas storage and transmission systems</a:t>
            </a:r>
            <a:r>
              <a:rPr lang="en-GB" altLang="en-US" b="0" kern="1200" dirty="0">
                <a:ea typeface="+mn-ea"/>
                <a:cs typeface="+mn-cs"/>
              </a:rPr>
              <a:t>, mainly in less developed regions in six MS</a:t>
            </a:r>
          </a:p>
          <a:p>
            <a:pPr marL="342900" lvl="1" indent="-342900" eaLnBrk="1" hangingPunct="1">
              <a:lnSpc>
                <a:spcPct val="90000"/>
              </a:lnSpc>
              <a:spcBef>
                <a:spcPts val="600"/>
              </a:spcBef>
              <a:spcAft>
                <a:spcPts val="1200"/>
              </a:spcAft>
              <a:buClrTx/>
              <a:defRPr/>
            </a:pPr>
            <a:r>
              <a:rPr lang="en-GB" altLang="en-US" b="0" kern="1200" dirty="0">
                <a:ea typeface="+mn-ea"/>
                <a:cs typeface="+mn-cs"/>
              </a:rPr>
              <a:t>At least € 2.6 billion for </a:t>
            </a:r>
            <a:r>
              <a:rPr lang="en-GB" altLang="en-US" kern="1200" dirty="0">
                <a:ea typeface="+mn-ea"/>
                <a:cs typeface="+mn-cs"/>
              </a:rPr>
              <a:t>low-carbon research and innovation</a:t>
            </a:r>
            <a:r>
              <a:rPr lang="en-GB" altLang="en-US" b="0" kern="1200" dirty="0">
                <a:ea typeface="+mn-ea"/>
                <a:cs typeface="+mn-cs"/>
              </a:rPr>
              <a:t>, but possibly more based on smart specialisation strategies</a:t>
            </a:r>
          </a:p>
          <a:p>
            <a:pPr marL="0" lvl="1" indent="0">
              <a:spcBef>
                <a:spcPts val="600"/>
              </a:spcBef>
              <a:spcAft>
                <a:spcPts val="1200"/>
              </a:spcAft>
              <a:buClr>
                <a:srgbClr val="333399">
                  <a:lumMod val="50000"/>
                </a:srgbClr>
              </a:buClr>
              <a:buFontTx/>
              <a:buNone/>
              <a:defRPr/>
            </a:pPr>
            <a:endParaRPr lang="en-GB" altLang="en-US" sz="1200" b="0" i="1" dirty="0" smtClean="0"/>
          </a:p>
          <a:p>
            <a:pPr marL="0" lvl="1" indent="0">
              <a:spcBef>
                <a:spcPts val="600"/>
              </a:spcBef>
              <a:spcAft>
                <a:spcPts val="1200"/>
              </a:spcAft>
              <a:buClr>
                <a:srgbClr val="333399">
                  <a:lumMod val="50000"/>
                </a:srgbClr>
              </a:buClr>
              <a:buFontTx/>
              <a:buNone/>
              <a:defRPr/>
            </a:pPr>
            <a:r>
              <a:rPr lang="en-GB" altLang="en-US" sz="1200" b="0" i="1" dirty="0" smtClean="0"/>
              <a:t>Planned </a:t>
            </a:r>
            <a:r>
              <a:rPr lang="en-GB" altLang="en-US" sz="1200" b="0" i="1" dirty="0"/>
              <a:t>ERDF and CF allocations as of May 2016</a:t>
            </a:r>
          </a:p>
          <a:p>
            <a:pPr marL="285750" lvl="1">
              <a:spcBef>
                <a:spcPts val="600"/>
              </a:spcBef>
              <a:spcAft>
                <a:spcPts val="1200"/>
              </a:spcAft>
              <a:buClr>
                <a:srgbClr val="333399">
                  <a:lumMod val="50000"/>
                </a:srgbClr>
              </a:buClr>
              <a:defRPr/>
            </a:pPr>
            <a:endParaRPr lang="en-GB" altLang="en-US" b="0" dirty="0"/>
          </a:p>
          <a:p>
            <a:pPr marL="0" lvl="1">
              <a:spcBef>
                <a:spcPts val="600"/>
              </a:spcBef>
              <a:spcAft>
                <a:spcPts val="1200"/>
              </a:spcAft>
              <a:buClr>
                <a:srgbClr val="333399">
                  <a:lumMod val="50000"/>
                </a:srgbClr>
              </a:buClr>
              <a:defRPr/>
            </a:pPr>
            <a:endParaRPr lang="en-GB" altLang="en-US" sz="1800" b="0" dirty="0" smtClean="0"/>
          </a:p>
          <a:p>
            <a:pPr marL="0" lvl="1">
              <a:spcBef>
                <a:spcPts val="600"/>
              </a:spcBef>
              <a:spcAft>
                <a:spcPts val="1200"/>
              </a:spcAft>
              <a:buClr>
                <a:srgbClr val="333399">
                  <a:lumMod val="50000"/>
                </a:srgbClr>
              </a:buClr>
              <a:defRPr/>
            </a:pPr>
            <a:endParaRPr lang="en-GB" altLang="en-US" sz="1800" b="0" i="1" dirty="0" smtClean="0"/>
          </a:p>
          <a:p>
            <a:pPr marL="0" lvl="1">
              <a:spcBef>
                <a:spcPts val="600"/>
              </a:spcBef>
              <a:spcAft>
                <a:spcPts val="1200"/>
              </a:spcAft>
              <a:defRPr/>
            </a:pPr>
            <a:endParaRPr lang="en-GB" altLang="en-US" sz="1800" b="0" dirty="0"/>
          </a:p>
        </p:txBody>
      </p:sp>
    </p:spTree>
    <p:extLst>
      <p:ext uri="{BB962C8B-B14F-4D97-AF65-F5344CB8AC3E}">
        <p14:creationId xmlns:p14="http://schemas.microsoft.com/office/powerpoint/2010/main" val="1448157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550DAC1-3237-4742-8D5C-705167448467}" type="slidenum">
              <a:rPr lang="en-GB" smtClean="0"/>
              <a:pPr>
                <a:defRPr/>
              </a:pPr>
              <a:t>37</a:t>
            </a:fld>
            <a:endParaRPr lang="en-GB"/>
          </a:p>
        </p:txBody>
      </p:sp>
      <p:pic>
        <p:nvPicPr>
          <p:cNvPr id="5" name="Picture 2" descr="U:\001 SUBJECT MATTERS\003 SET-Plan\017 EIP SCC - Smart Cities and Communities\Pictures\Thinkstock Pictures\14732274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54260" y="925403"/>
            <a:ext cx="9252520" cy="6164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 bwMode="auto">
          <a:xfrm>
            <a:off x="-193379" y="-362198"/>
            <a:ext cx="9702031" cy="1319462"/>
          </a:xfrm>
          <a:prstGeom prst="rect">
            <a:avLst/>
          </a:prstGeom>
          <a:solidFill>
            <a:srgbClr val="0F54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solidFill>
                <a:srgbClr val="FFFFFF"/>
              </a:solidFill>
            </a:endParaRPr>
          </a:p>
        </p:txBody>
      </p:sp>
      <p:pic>
        <p:nvPicPr>
          <p:cNvPr id="7" name="Picture 1" descr="U:\001 SUBJECT MATTERS\003 SET-Plan\017 EIP SCC - Smart Cities and Communities\Pictures\EC Logo\EN\LOGO CE_Vertical_EN_quadri_LR.pn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9200" y="244800"/>
            <a:ext cx="1440000" cy="999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7962" y="1340768"/>
            <a:ext cx="9144000" cy="1007181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  <a:gs pos="25000">
                <a:srgbClr val="FFFFFF"/>
              </a:gs>
              <a:gs pos="20000">
                <a:schemeClr val="bg1">
                  <a:alpha val="50000"/>
                </a:schemeClr>
              </a:gs>
            </a:gsLst>
            <a:lin ang="0" scaled="1"/>
          </a:gradFill>
          <a:ln>
            <a:noFill/>
          </a:ln>
          <a:effectLst/>
          <a:extLst/>
        </p:spPr>
        <p:txBody>
          <a:bodyPr wrap="square" lIns="144000" tIns="72000" rIns="144000" bIns="72000">
            <a:spAutoFit/>
          </a:bodyPr>
          <a:lstStyle/>
          <a:p>
            <a:pPr marL="1254125">
              <a:spcBef>
                <a:spcPts val="1200"/>
              </a:spcBef>
              <a:spcAft>
                <a:spcPts val="0"/>
              </a:spcAft>
              <a:buClr>
                <a:srgbClr val="0F5494"/>
              </a:buClr>
              <a:defRPr/>
            </a:pPr>
            <a:r>
              <a:rPr lang="en-GB" sz="3200" b="1" dirty="0"/>
              <a:t>Connecting Europe </a:t>
            </a:r>
            <a:r>
              <a:rPr lang="en-GB" sz="3200" b="1" dirty="0" smtClean="0"/>
              <a:t>Facility (CEF)</a:t>
            </a:r>
            <a:endParaRPr lang="en-GB" sz="3200" b="1" dirty="0"/>
          </a:p>
          <a:p>
            <a:pPr marL="36000" algn="ctr">
              <a:spcBef>
                <a:spcPts val="0"/>
              </a:spcBef>
              <a:spcAft>
                <a:spcPts val="0"/>
              </a:spcAft>
              <a:buClr>
                <a:srgbClr val="0F5494"/>
              </a:buClr>
              <a:defRPr/>
            </a:pPr>
            <a:r>
              <a:rPr lang="fr-FR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Key </a:t>
            </a:r>
            <a:r>
              <a:rPr lang="fr-FR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investments</a:t>
            </a:r>
            <a:r>
              <a:rPr lang="fr-FR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for European infrastructures (2014-2020)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Oval 12"/>
          <p:cNvSpPr>
            <a:spLocks noChangeAspect="1"/>
          </p:cNvSpPr>
          <p:nvPr/>
        </p:nvSpPr>
        <p:spPr bwMode="auto">
          <a:xfrm rot="753642">
            <a:off x="1434923" y="5082013"/>
            <a:ext cx="1455473" cy="1455473"/>
          </a:xfrm>
          <a:prstGeom prst="ellipse">
            <a:avLst/>
          </a:prstGeom>
          <a:solidFill>
            <a:srgbClr val="0F5494"/>
          </a:solidFill>
          <a:ln>
            <a:headEnd type="none" w="med" len="med"/>
            <a:tailEnd type="none" w="med" len="med"/>
          </a:ln>
          <a:effectLst>
            <a:outerShdw blurRad="127000" sx="101000" sy="101000" algn="ctr" rotWithShape="0">
              <a:prstClr val="black">
                <a:alpha val="40000"/>
              </a:prstClr>
            </a:outerShdw>
          </a:effectLst>
          <a:ex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1" compatLnSpc="1">
            <a:prstTxWarp prst="textNoShape">
              <a:avLst/>
            </a:prstTxWarp>
          </a:bodyPr>
          <a:lstStyle/>
          <a:p>
            <a:pPr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28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€ </a:t>
            </a:r>
            <a:r>
              <a:rPr kumimoji="0" lang="de-DE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24,05</a:t>
            </a:r>
          </a:p>
          <a:p>
            <a:pPr algn="ctr"/>
            <a:r>
              <a:rPr lang="fr-FR" sz="2000" dirty="0" smtClean="0"/>
              <a:t>billion</a:t>
            </a:r>
            <a:endParaRPr lang="en-GB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Oval 15"/>
          <p:cNvSpPr>
            <a:spLocks noChangeAspect="1"/>
          </p:cNvSpPr>
          <p:nvPr/>
        </p:nvSpPr>
        <p:spPr bwMode="auto">
          <a:xfrm rot="753642">
            <a:off x="3928391" y="5205747"/>
            <a:ext cx="1417984" cy="1417984"/>
          </a:xfrm>
          <a:prstGeom prst="ellipse">
            <a:avLst/>
          </a:prstGeom>
          <a:solidFill>
            <a:srgbClr val="0F5494"/>
          </a:solidFill>
          <a:ln>
            <a:headEnd type="none" w="med" len="med"/>
            <a:tailEnd type="none" w="med" len="med"/>
          </a:ln>
          <a:effectLst>
            <a:outerShdw blurRad="127000" sx="101000" sy="101000" algn="ctr" rotWithShape="0">
              <a:prstClr val="black">
                <a:alpha val="40000"/>
              </a:prstClr>
            </a:outerShdw>
          </a:effectLst>
          <a:ex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1" compatLnSpc="1">
            <a:prstTxWarp prst="textNoShape">
              <a:avLst/>
            </a:prstTxWarp>
          </a:bodyPr>
          <a:lstStyle/>
          <a:p>
            <a:pPr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28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€ </a:t>
            </a:r>
            <a:r>
              <a:rPr kumimoji="0" lang="de-DE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5,35</a:t>
            </a:r>
          </a:p>
          <a:p>
            <a:pPr algn="ctr"/>
            <a:r>
              <a:rPr lang="fr-FR" sz="2000" dirty="0" smtClean="0"/>
              <a:t>billion</a:t>
            </a:r>
            <a:endParaRPr lang="en-GB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Oval 16"/>
          <p:cNvSpPr>
            <a:spLocks noChangeAspect="1"/>
          </p:cNvSpPr>
          <p:nvPr/>
        </p:nvSpPr>
        <p:spPr bwMode="auto">
          <a:xfrm rot="753642">
            <a:off x="6263962" y="5137774"/>
            <a:ext cx="1401601" cy="1401601"/>
          </a:xfrm>
          <a:prstGeom prst="ellipse">
            <a:avLst/>
          </a:prstGeom>
          <a:solidFill>
            <a:srgbClr val="0F5494"/>
          </a:solidFill>
          <a:ln>
            <a:headEnd type="none" w="med" len="med"/>
            <a:tailEnd type="none" w="med" len="med"/>
          </a:ln>
          <a:effectLst>
            <a:outerShdw blurRad="127000" sx="101000" sy="101000" algn="ctr" rotWithShape="0">
              <a:prstClr val="black">
                <a:alpha val="40000"/>
              </a:prstClr>
            </a:outerShdw>
          </a:effectLst>
          <a:ex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1" compatLnSpc="1">
            <a:prstTxWarp prst="textNoShape">
              <a:avLst/>
            </a:prstTxWarp>
          </a:bodyPr>
          <a:lstStyle/>
          <a:p>
            <a:pPr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28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€ </a:t>
            </a:r>
            <a:r>
              <a:rPr kumimoji="0" lang="de-DE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1,04</a:t>
            </a:r>
          </a:p>
          <a:p>
            <a:pPr algn="ctr"/>
            <a:r>
              <a:rPr lang="fr-FR" sz="2000" dirty="0" smtClean="0"/>
              <a:t>billion</a:t>
            </a:r>
            <a:endParaRPr lang="en-GB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294076" y="4501117"/>
            <a:ext cx="1603965" cy="461665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slope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fr-BE" sz="2400" b="1" dirty="0" smtClean="0">
                <a:solidFill>
                  <a:srgbClr val="0F549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Transport</a:t>
            </a:r>
            <a:endParaRPr lang="en-GB" sz="2400" b="1" dirty="0">
              <a:solidFill>
                <a:srgbClr val="0F549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672437" y="4514531"/>
            <a:ext cx="1402948" cy="523220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slope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fr-BE" sz="2800" b="1" dirty="0" err="1" smtClean="0">
                <a:solidFill>
                  <a:srgbClr val="0F549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Energy</a:t>
            </a:r>
            <a:endParaRPr lang="en-GB" sz="2800" b="1" dirty="0">
              <a:solidFill>
                <a:srgbClr val="0F549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012159" y="4493963"/>
            <a:ext cx="1616725" cy="523220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slope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fr-BE" sz="2800" b="1" dirty="0" smtClean="0">
                <a:solidFill>
                  <a:srgbClr val="0F549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Telecom</a:t>
            </a:r>
            <a:endParaRPr lang="en-GB" sz="2800" b="1" dirty="0">
              <a:solidFill>
                <a:srgbClr val="0F549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Oval 20"/>
          <p:cNvSpPr>
            <a:spLocks noChangeAspect="1"/>
          </p:cNvSpPr>
          <p:nvPr/>
        </p:nvSpPr>
        <p:spPr bwMode="auto">
          <a:xfrm rot="753642">
            <a:off x="3600718" y="2736743"/>
            <a:ext cx="1775760" cy="1775760"/>
          </a:xfrm>
          <a:prstGeom prst="ellipse">
            <a:avLst/>
          </a:prstGeom>
          <a:solidFill>
            <a:srgbClr val="67A91F"/>
          </a:solidFill>
          <a:ln>
            <a:headEnd type="none" w="med" len="med"/>
            <a:tailEnd type="none" w="med" len="med"/>
          </a:ln>
          <a:effectLst>
            <a:outerShdw blurRad="127000" sx="101000" sy="101000" algn="ctr" rotWithShape="0">
              <a:prstClr val="black">
                <a:alpha val="40000"/>
              </a:prstClr>
            </a:outerShdw>
          </a:effectLst>
          <a:ex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1" compatLnSpc="1">
            <a:prstTxWarp prst="textNoShape">
              <a:avLst/>
            </a:prstTxWarp>
          </a:bodyPr>
          <a:lstStyle/>
          <a:p>
            <a:pPr algn="ctr"/>
            <a:r>
              <a:rPr kumimoji="0" lang="de-DE" sz="3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Total</a:t>
            </a:r>
          </a:p>
          <a:p>
            <a:pPr algn="ctr"/>
            <a:r>
              <a:rPr kumimoji="0" lang="de-DE" sz="3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€ 30,4</a:t>
            </a:r>
          </a:p>
          <a:p>
            <a:pPr algn="ctr"/>
            <a:r>
              <a:rPr lang="fr-FR" sz="2400" dirty="0" smtClean="0"/>
              <a:t>billion</a:t>
            </a:r>
            <a:endParaRPr kumimoji="0" lang="en-GB" sz="2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6423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6" grpId="0" animBg="1"/>
      <p:bldP spid="17" grpId="0" animBg="1"/>
      <p:bldP spid="21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kotroal\Desktop\ThinkstockPhotos-64889159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492" y="1844823"/>
            <a:ext cx="5245564" cy="3934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668034" y="2852936"/>
            <a:ext cx="4299575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sz="5400" b="1" dirty="0" err="1" smtClean="0"/>
              <a:t>Upcoming</a:t>
            </a:r>
            <a:r>
              <a:rPr lang="fr-BE" sz="5400" b="1" dirty="0" smtClean="0"/>
              <a:t> </a:t>
            </a:r>
          </a:p>
          <a:p>
            <a:r>
              <a:rPr lang="fr-BE" sz="5400" b="1" dirty="0" smtClean="0"/>
              <a:t>Events</a:t>
            </a:r>
            <a:endParaRPr lang="en-GB" sz="5400" b="1" dirty="0"/>
          </a:p>
        </p:txBody>
      </p:sp>
    </p:spTree>
    <p:extLst>
      <p:ext uri="{BB962C8B-B14F-4D97-AF65-F5344CB8AC3E}">
        <p14:creationId xmlns:p14="http://schemas.microsoft.com/office/powerpoint/2010/main" val="208604872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 bwMode="auto">
          <a:xfrm>
            <a:off x="539552" y="1813781"/>
            <a:ext cx="8064896" cy="751123"/>
          </a:xfrm>
          <a:prstGeom prst="roundRect">
            <a:avLst/>
          </a:prstGeom>
          <a:solidFill>
            <a:srgbClr val="BDDEF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rgbClr val="0F5494"/>
              </a:solidFill>
              <a:effectLst/>
              <a:latin typeface="Verdana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7580" y="1772816"/>
            <a:ext cx="8229600" cy="792088"/>
          </a:xfrm>
        </p:spPr>
        <p:txBody>
          <a:bodyPr/>
          <a:lstStyle/>
          <a:p>
            <a:r>
              <a:rPr lang="en-GB" sz="2800" dirty="0" smtClean="0"/>
              <a:t>15</a:t>
            </a:r>
            <a:r>
              <a:rPr lang="en-GB" sz="2800" baseline="30000" dirty="0" smtClean="0"/>
              <a:t>th</a:t>
            </a:r>
            <a:r>
              <a:rPr lang="en-GB" sz="2800" dirty="0" smtClean="0"/>
              <a:t> CIVITAS </a:t>
            </a:r>
            <a:r>
              <a:rPr lang="en-GB" sz="2800" dirty="0"/>
              <a:t>FORUM Conference 2017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2795674"/>
            <a:ext cx="2533446" cy="255091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3071070" y="5245793"/>
            <a:ext cx="360387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/>
              <a:t> </a:t>
            </a:r>
          </a:p>
          <a:p>
            <a:r>
              <a:rPr lang="en-GB" sz="2000" dirty="0" smtClean="0"/>
              <a:t>Torres </a:t>
            </a:r>
            <a:r>
              <a:rPr lang="en-GB" sz="2000" dirty="0"/>
              <a:t>Vedras, </a:t>
            </a:r>
            <a:r>
              <a:rPr lang="en-GB" sz="2000" dirty="0" smtClean="0"/>
              <a:t>Portugal</a:t>
            </a:r>
          </a:p>
          <a:p>
            <a:r>
              <a:rPr lang="en-GB" sz="2000" dirty="0"/>
              <a:t> </a:t>
            </a:r>
            <a:r>
              <a:rPr lang="en-GB" sz="2000" b="1" dirty="0"/>
              <a:t>27-29 September 2017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 bwMode="auto">
          <a:xfrm>
            <a:off x="12238" y="44103"/>
            <a:ext cx="8229600" cy="93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3587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+mj-lt"/>
                <a:ea typeface="+mj-ea"/>
                <a:cs typeface="+mj-cs"/>
              </a:defRPr>
            </a:lvl1pPr>
            <a:lvl2pPr marL="3587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2pPr>
            <a:lvl3pPr marL="3587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3pPr>
            <a:lvl4pPr marL="3587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4pPr>
            <a:lvl5pPr marL="3587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5pPr>
            <a:lvl6pPr marL="8159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6pPr>
            <a:lvl7pPr marL="12731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7pPr>
            <a:lvl8pPr marL="17303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8pPr>
            <a:lvl9pPr marL="21875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9pPr>
          </a:lstStyle>
          <a:p>
            <a:r>
              <a:rPr lang="fr-BE" sz="2400" kern="0" dirty="0" smtClean="0">
                <a:solidFill>
                  <a:schemeClr val="bg1"/>
                </a:solidFill>
              </a:rPr>
              <a:t>1/6</a:t>
            </a:r>
            <a:r>
              <a:rPr lang="fr-BE" sz="2400" kern="0" dirty="0" smtClean="0"/>
              <a:t>)</a:t>
            </a:r>
            <a:endParaRPr lang="en-GB" sz="2400" kern="0" dirty="0"/>
          </a:p>
        </p:txBody>
      </p:sp>
      <p:sp>
        <p:nvSpPr>
          <p:cNvPr id="9" name="TextBox 8"/>
          <p:cNvSpPr txBox="1"/>
          <p:nvPr/>
        </p:nvSpPr>
        <p:spPr>
          <a:xfrm>
            <a:off x="2195736" y="6261456"/>
            <a:ext cx="53998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http://civitas.eu/content/save-date-civitas-forum-conference-2017</a:t>
            </a:r>
          </a:p>
        </p:txBody>
      </p:sp>
    </p:spTree>
    <p:extLst>
      <p:ext uri="{BB962C8B-B14F-4D97-AF65-F5344CB8AC3E}">
        <p14:creationId xmlns:p14="http://schemas.microsoft.com/office/powerpoint/2010/main" val="3497173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/>
          <p:cNvSpPr/>
          <p:nvPr/>
        </p:nvSpPr>
        <p:spPr bwMode="auto">
          <a:xfrm>
            <a:off x="460648" y="1721511"/>
            <a:ext cx="8064896" cy="627369"/>
          </a:xfrm>
          <a:prstGeom prst="roundRect">
            <a:avLst/>
          </a:prstGeom>
          <a:solidFill>
            <a:srgbClr val="BDDEF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rgbClr val="0F5494"/>
              </a:solidFill>
              <a:effectLst/>
              <a:latin typeface="Verdana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2492896"/>
            <a:ext cx="4248472" cy="285345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11560" y="1782456"/>
            <a:ext cx="78454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sz="2400" b="1" dirty="0" smtClean="0"/>
              <a:t>Smart </a:t>
            </a:r>
            <a:r>
              <a:rPr lang="fr-BE" sz="2400" b="1" dirty="0" err="1" smtClean="0"/>
              <a:t>Cities</a:t>
            </a:r>
            <a:r>
              <a:rPr lang="fr-BE" sz="2400" b="1" dirty="0" smtClean="0"/>
              <a:t> Information system </a:t>
            </a:r>
            <a:r>
              <a:rPr lang="fr-BE" sz="2400" b="1" dirty="0" err="1" smtClean="0"/>
              <a:t>conference</a:t>
            </a:r>
            <a:endParaRPr lang="en-GB" sz="2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280070" y="6381328"/>
            <a:ext cx="866615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50" dirty="0"/>
              <a:t>http://www.smartcities-infosystem.eu/newsroom/news/save-date-scis-conference-empowering-smart-solutions-better-cities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505525" y="5445030"/>
            <a:ext cx="254909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sz="1800" dirty="0" smtClean="0"/>
              <a:t>Budapest, </a:t>
            </a:r>
            <a:r>
              <a:rPr lang="fr-BE" sz="1800" dirty="0" err="1" smtClean="0"/>
              <a:t>Hungary</a:t>
            </a:r>
            <a:endParaRPr lang="fr-BE" sz="1800" dirty="0" smtClean="0"/>
          </a:p>
          <a:p>
            <a:r>
              <a:rPr lang="fr-BE" sz="1800" b="1" dirty="0"/>
              <a:t>2&amp;3 </a:t>
            </a:r>
            <a:r>
              <a:rPr lang="fr-BE" sz="1800" b="1" dirty="0" err="1"/>
              <a:t>October</a:t>
            </a:r>
            <a:r>
              <a:rPr lang="fr-BE" sz="1800" b="1" dirty="0"/>
              <a:t> 2017</a:t>
            </a:r>
            <a:endParaRPr lang="en-GB" sz="1800" b="1" dirty="0"/>
          </a:p>
          <a:p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289878" y="260648"/>
            <a:ext cx="85472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fr-BE" sz="2400" kern="0" dirty="0" smtClean="0">
                <a:solidFill>
                  <a:srgbClr val="FFFFFF"/>
                </a:solidFill>
              </a:rPr>
              <a:t>2/6</a:t>
            </a:r>
            <a:r>
              <a:rPr lang="fr-BE" sz="2400" kern="0" dirty="0"/>
              <a:t>)</a:t>
            </a:r>
            <a:endParaRPr lang="en-GB" sz="2400" kern="0" dirty="0"/>
          </a:p>
        </p:txBody>
      </p:sp>
    </p:spTree>
    <p:extLst>
      <p:ext uri="{BB962C8B-B14F-4D97-AF65-F5344CB8AC3E}">
        <p14:creationId xmlns:p14="http://schemas.microsoft.com/office/powerpoint/2010/main" val="1755429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 bwMode="auto">
          <a:xfrm>
            <a:off x="1144599" y="1628800"/>
            <a:ext cx="7171818" cy="751123"/>
          </a:xfrm>
          <a:prstGeom prst="roundRect">
            <a:avLst/>
          </a:prstGeom>
          <a:solidFill>
            <a:srgbClr val="BDDEF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rgbClr val="0F5494"/>
              </a:solidFill>
              <a:effectLst/>
              <a:latin typeface="Verdan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6134" y="1772816"/>
            <a:ext cx="7848872" cy="3529013"/>
          </a:xfrm>
        </p:spPr>
        <p:txBody>
          <a:bodyPr/>
          <a:lstStyle/>
          <a:p>
            <a:pPr marL="0" indent="0">
              <a:buNone/>
            </a:pPr>
            <a:r>
              <a:rPr lang="en-GB" b="1" i="0" dirty="0" smtClean="0"/>
              <a:t>          European </a:t>
            </a:r>
            <a:r>
              <a:rPr lang="en-GB" b="1" i="0" dirty="0"/>
              <a:t>Week of Regions and </a:t>
            </a:r>
            <a:r>
              <a:rPr lang="en-GB" b="1" i="0" dirty="0" smtClean="0"/>
              <a:t>Cities</a:t>
            </a:r>
            <a:endParaRPr lang="en-GB" b="1" i="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2535" y="2996952"/>
            <a:ext cx="3230937" cy="287114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835696" y="6130685"/>
            <a:ext cx="57039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http://ec.europa.eu/regional_policy/regions-and-cities/2017/index.cfm</a:t>
            </a:r>
          </a:p>
        </p:txBody>
      </p:sp>
      <p:sp>
        <p:nvSpPr>
          <p:cNvPr id="6" name="Rounded Rectangle 5"/>
          <p:cNvSpPr/>
          <p:nvPr/>
        </p:nvSpPr>
        <p:spPr bwMode="auto">
          <a:xfrm>
            <a:off x="701824" y="2508417"/>
            <a:ext cx="8064896" cy="1728192"/>
          </a:xfrm>
          <a:prstGeom prst="round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rgbClr val="0F5494"/>
              </a:solidFill>
              <a:effectLst/>
              <a:latin typeface="Verdana" pitchFamily="34" charset="0"/>
            </a:endParaRPr>
          </a:p>
        </p:txBody>
      </p:sp>
      <p:sp>
        <p:nvSpPr>
          <p:cNvPr id="8" name="Rounded Rectangle 7"/>
          <p:cNvSpPr/>
          <p:nvPr/>
        </p:nvSpPr>
        <p:spPr bwMode="auto">
          <a:xfrm>
            <a:off x="2555776" y="2924944"/>
            <a:ext cx="4104456" cy="2943153"/>
          </a:xfrm>
          <a:prstGeom prst="round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rgbClr val="0F5494"/>
              </a:solidFill>
              <a:effectLst/>
              <a:latin typeface="Verdana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89878" y="260648"/>
            <a:ext cx="85472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fr-BE" sz="2400" kern="0" dirty="0" smtClean="0">
                <a:solidFill>
                  <a:srgbClr val="FFFFFF"/>
                </a:solidFill>
              </a:rPr>
              <a:t>3/6</a:t>
            </a:r>
            <a:r>
              <a:rPr lang="fr-BE" sz="2400" kern="0" dirty="0"/>
              <a:t>)</a:t>
            </a:r>
            <a:endParaRPr lang="en-GB" sz="2400" kern="0" dirty="0"/>
          </a:p>
        </p:txBody>
      </p:sp>
    </p:spTree>
    <p:extLst>
      <p:ext uri="{BB962C8B-B14F-4D97-AF65-F5344CB8AC3E}">
        <p14:creationId xmlns:p14="http://schemas.microsoft.com/office/powerpoint/2010/main" val="2978046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 bwMode="auto">
          <a:xfrm>
            <a:off x="1189137" y="1479902"/>
            <a:ext cx="6408712" cy="898627"/>
          </a:xfrm>
          <a:prstGeom prst="roundRect">
            <a:avLst/>
          </a:prstGeom>
          <a:solidFill>
            <a:srgbClr val="BDDEF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rgbClr val="0F5494"/>
              </a:solidFill>
              <a:effectLst/>
              <a:latin typeface="Verdan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3328987"/>
            <a:ext cx="8229600" cy="3529013"/>
          </a:xfrm>
        </p:spPr>
        <p:txBody>
          <a:bodyPr/>
          <a:lstStyle/>
          <a:p>
            <a:endParaRPr lang="en-GB" sz="2000" b="1" dirty="0" smtClean="0"/>
          </a:p>
          <a:p>
            <a:endParaRPr lang="en-GB" sz="2000" b="1" dirty="0"/>
          </a:p>
          <a:p>
            <a:endParaRPr lang="en-GB" sz="2000" b="1" dirty="0" smtClean="0"/>
          </a:p>
          <a:p>
            <a:r>
              <a:rPr lang="en-GB" sz="2000" b="1" dirty="0" smtClean="0"/>
              <a:t> </a:t>
            </a:r>
            <a:endParaRPr lang="en-GB" sz="2000" b="1" dirty="0"/>
          </a:p>
          <a:p>
            <a:pPr algn="ctr"/>
            <a:endParaRPr lang="en-GB" sz="1800" i="0" dirty="0" smtClean="0"/>
          </a:p>
          <a:p>
            <a:pPr algn="ctr"/>
            <a:endParaRPr lang="en-GB" sz="1800" i="0" dirty="0"/>
          </a:p>
          <a:p>
            <a:pPr algn="ctr"/>
            <a:r>
              <a:rPr lang="en-GB" sz="1800" i="0" dirty="0"/>
              <a:t>Brussels, Belgium</a:t>
            </a:r>
          </a:p>
          <a:p>
            <a:pPr algn="ctr"/>
            <a:r>
              <a:rPr lang="en-GB" sz="2000" b="1" i="0" dirty="0" smtClean="0"/>
              <a:t>12th October, 2017</a:t>
            </a:r>
          </a:p>
          <a:p>
            <a:pPr algn="ctr"/>
            <a:endParaRPr lang="en-GB" sz="1000" b="1" i="0" dirty="0"/>
          </a:p>
          <a:p>
            <a:r>
              <a:rPr lang="en-GB" sz="1600" dirty="0"/>
              <a:t>https://eu-smartcities.eu/content/general-assembly-12-october-2017-1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844824" y="1691821"/>
            <a:ext cx="48990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spcBef>
                <a:spcPct val="20000"/>
              </a:spcBef>
              <a:buClr>
                <a:srgbClr val="FFFFFF"/>
              </a:buClr>
            </a:pPr>
            <a:r>
              <a:rPr lang="de-DE" sz="2800" b="1" kern="0" dirty="0">
                <a:latin typeface="Arial"/>
                <a:ea typeface="+mj-ea"/>
                <a:cs typeface="Arial"/>
              </a:rPr>
              <a:t>EIP General </a:t>
            </a:r>
            <a:r>
              <a:rPr lang="de-DE" sz="2800" b="1" kern="0" dirty="0" err="1">
                <a:latin typeface="Arial"/>
                <a:ea typeface="+mj-ea"/>
                <a:cs typeface="Arial"/>
              </a:rPr>
              <a:t>Assembly</a:t>
            </a:r>
            <a:r>
              <a:rPr lang="de-DE" sz="2800" b="1" kern="0" dirty="0">
                <a:latin typeface="Arial"/>
                <a:ea typeface="+mj-ea"/>
                <a:cs typeface="Arial"/>
              </a:rPr>
              <a:t> </a:t>
            </a:r>
            <a:r>
              <a:rPr lang="de-DE" sz="2800" b="1" kern="0" dirty="0">
                <a:solidFill>
                  <a:srgbClr val="67A91F"/>
                </a:solidFill>
                <a:latin typeface="Arial"/>
                <a:ea typeface="+mj-ea"/>
                <a:cs typeface="Arial"/>
              </a:rPr>
              <a:t>2017</a:t>
            </a:r>
            <a:endParaRPr lang="en-GB" sz="1600" b="1" i="1" kern="0" dirty="0">
              <a:latin typeface="Verdana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7060" y="2492896"/>
            <a:ext cx="2880320" cy="2880320"/>
          </a:xfrm>
          <a:prstGeom prst="rect">
            <a:avLst/>
          </a:prstGeom>
          <a:ln>
            <a:solidFill>
              <a:schemeClr val="tx1"/>
            </a:solidFill>
          </a:ln>
          <a:effectLst>
            <a:innerShdw blurRad="63500" dist="50800">
              <a:prstClr val="black">
                <a:alpha val="50000"/>
              </a:prstClr>
            </a:innerShdw>
          </a:effectLst>
        </p:spPr>
      </p:pic>
      <p:sp>
        <p:nvSpPr>
          <p:cNvPr id="10" name="Rectangle 9"/>
          <p:cNvSpPr/>
          <p:nvPr/>
        </p:nvSpPr>
        <p:spPr>
          <a:xfrm>
            <a:off x="289878" y="260648"/>
            <a:ext cx="85472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fr-BE" sz="2400" kern="0" dirty="0">
                <a:solidFill>
                  <a:srgbClr val="FFFFFF"/>
                </a:solidFill>
              </a:rPr>
              <a:t>4</a:t>
            </a:r>
            <a:r>
              <a:rPr lang="fr-BE" sz="2400" kern="0" dirty="0" smtClean="0">
                <a:solidFill>
                  <a:srgbClr val="FFFFFF"/>
                </a:solidFill>
              </a:rPr>
              <a:t>/6</a:t>
            </a:r>
            <a:r>
              <a:rPr lang="fr-BE" sz="2400" kern="0" dirty="0"/>
              <a:t>)</a:t>
            </a:r>
            <a:endParaRPr lang="en-GB" sz="2400" kern="0" dirty="0"/>
          </a:p>
        </p:txBody>
      </p:sp>
    </p:spTree>
    <p:extLst>
      <p:ext uri="{BB962C8B-B14F-4D97-AF65-F5344CB8AC3E}">
        <p14:creationId xmlns:p14="http://schemas.microsoft.com/office/powerpoint/2010/main" val="1600640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houbege\Downloads\ThinkstockPhotos-636748636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946820"/>
            <a:ext cx="9144001" cy="6094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6" name="Rectangle 85"/>
          <p:cNvSpPr/>
          <p:nvPr/>
        </p:nvSpPr>
        <p:spPr bwMode="auto">
          <a:xfrm>
            <a:off x="0" y="0"/>
            <a:ext cx="9144000" cy="957263"/>
          </a:xfrm>
          <a:prstGeom prst="rect">
            <a:avLst/>
          </a:prstGeom>
          <a:solidFill>
            <a:srgbClr val="0F54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10" name="Rechteck 86"/>
          <p:cNvSpPr/>
          <p:nvPr/>
        </p:nvSpPr>
        <p:spPr bwMode="auto">
          <a:xfrm>
            <a:off x="0" y="1412776"/>
            <a:ext cx="9144000" cy="72170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90000"/>
                </a:schemeClr>
              </a:gs>
              <a:gs pos="60000">
                <a:srgbClr val="FFFFFF">
                  <a:alpha val="90000"/>
                </a:srgbClr>
              </a:gs>
              <a:gs pos="45000">
                <a:schemeClr val="bg1">
                  <a:alpha val="0"/>
                </a:schemeClr>
              </a:gs>
            </a:gsLst>
            <a:lin ang="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44000" tIns="144000" rIns="144000" bIns="14400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r">
              <a:spcBef>
                <a:spcPts val="0"/>
              </a:spcBef>
            </a:pPr>
            <a:r>
              <a:rPr lang="de-DE" sz="2800" b="1" dirty="0" smtClean="0">
                <a:latin typeface="Arial"/>
                <a:cs typeface="Arial"/>
              </a:rPr>
              <a:t>General </a:t>
            </a:r>
            <a:r>
              <a:rPr lang="de-DE" sz="2800" b="1" dirty="0" err="1" smtClean="0">
                <a:latin typeface="Arial"/>
                <a:cs typeface="Arial"/>
              </a:rPr>
              <a:t>Assembly</a:t>
            </a:r>
            <a:r>
              <a:rPr lang="de-DE" sz="2800" b="1" dirty="0" smtClean="0">
                <a:latin typeface="Arial"/>
                <a:cs typeface="Arial"/>
              </a:rPr>
              <a:t> </a:t>
            </a:r>
            <a:r>
              <a:rPr lang="de-DE" sz="2800" b="1" dirty="0" smtClean="0">
                <a:solidFill>
                  <a:srgbClr val="67A91F"/>
                </a:solidFill>
                <a:latin typeface="Arial"/>
                <a:cs typeface="Arial"/>
              </a:rPr>
              <a:t>2017</a:t>
            </a:r>
          </a:p>
        </p:txBody>
      </p:sp>
      <p:sp>
        <p:nvSpPr>
          <p:cNvPr id="11" name="Foliennummernplatzhalter 4"/>
          <p:cNvSpPr>
            <a:spLocks noGrp="1"/>
          </p:cNvSpPr>
          <p:nvPr>
            <p:ph type="sldNum" sz="quarter" idx="4294967295"/>
          </p:nvPr>
        </p:nvSpPr>
        <p:spPr>
          <a:xfrm>
            <a:off x="4257000" y="6666054"/>
            <a:ext cx="630000" cy="211098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>
              <a:defRPr/>
            </a:pPr>
            <a:fld id="{7550DAC1-3237-4742-8D5C-705167448467}" type="slidenum">
              <a:rPr lang="en-GB" smtClean="0">
                <a:solidFill>
                  <a:srgbClr val="FFFFFF"/>
                </a:solidFill>
              </a:rPr>
              <a:pPr algn="ctr">
                <a:defRPr/>
              </a:pPr>
              <a:t>43</a:t>
            </a:fld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257000" y="6659563"/>
            <a:ext cx="630000" cy="215900"/>
          </a:xfrm>
          <a:prstGeom prst="rect">
            <a:avLst/>
          </a:prstGeom>
          <a:solidFill>
            <a:srgbClr val="0044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000">
              <a:solidFill>
                <a:srgbClr val="FFFFFF"/>
              </a:solidFill>
            </a:endParaRPr>
          </a:p>
        </p:txBody>
      </p:sp>
      <p:pic>
        <p:nvPicPr>
          <p:cNvPr id="14" name="Picture 1" descr="U:\001 SUBJECT MATTERS\003 SET-Plan\017 EIP SCC - Smart Cities and Communities\Pictures\EC Logo\EN\LOGO CE_Vertical_EN_quadri_LR.pn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9200" y="244800"/>
            <a:ext cx="1440000" cy="999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Foliennummernplatzhalter 4"/>
          <p:cNvSpPr txBox="1">
            <a:spLocks/>
          </p:cNvSpPr>
          <p:nvPr/>
        </p:nvSpPr>
        <p:spPr bwMode="auto">
          <a:xfrm>
            <a:off x="4257000" y="6659563"/>
            <a:ext cx="630000" cy="215900"/>
          </a:xfrm>
          <a:prstGeom prst="rect">
            <a:avLst/>
          </a:prstGeom>
          <a:solidFill>
            <a:srgbClr val="004494"/>
          </a:solidFill>
          <a:ln>
            <a:noFill/>
          </a:ln>
          <a:effectLst/>
          <a:ex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30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30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30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30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30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30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30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30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fld id="{7550DAC1-3237-4742-8D5C-705167448467}" type="slidenum">
              <a:rPr lang="en-GB" smtClean="0">
                <a:solidFill>
                  <a:srgbClr val="FFFFFF"/>
                </a:solidFill>
              </a:rPr>
              <a:pPr algn="ctr">
                <a:defRPr/>
              </a:pPr>
              <a:t>43</a:t>
            </a:fld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16" name="Rechteck 190"/>
          <p:cNvSpPr/>
          <p:nvPr/>
        </p:nvSpPr>
        <p:spPr bwMode="auto">
          <a:xfrm>
            <a:off x="0" y="2248635"/>
            <a:ext cx="9144000" cy="660144"/>
          </a:xfrm>
          <a:prstGeom prst="rect">
            <a:avLst/>
          </a:prstGeom>
          <a:gradFill>
            <a:gsLst>
              <a:gs pos="0">
                <a:srgbClr val="0F5494">
                  <a:alpha val="90000"/>
                </a:srgbClr>
              </a:gs>
              <a:gs pos="100000">
                <a:srgbClr val="0F5494">
                  <a:alpha val="0"/>
                </a:srgbClr>
              </a:gs>
              <a:gs pos="40000">
                <a:srgbClr val="0F5494">
                  <a:alpha val="0"/>
                </a:srgbClr>
              </a:gs>
              <a:gs pos="30000">
                <a:srgbClr val="0F5494">
                  <a:alpha val="90000"/>
                </a:srgbClr>
              </a:gs>
            </a:gsLst>
            <a:lin ang="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44000" tIns="144000" rIns="144000" bIns="144000" numCol="1" rtlCol="0" anchor="ctr" anchorCtr="0" compatLnSpc="1">
            <a:prstTxWarp prst="textNoShape">
              <a:avLst/>
            </a:prstTxWarp>
            <a:spAutoFit/>
          </a:bodyPr>
          <a:lstStyle/>
          <a:p>
            <a:pPr>
              <a:spcBef>
                <a:spcPts val="0"/>
              </a:spcBef>
            </a:pPr>
            <a:r>
              <a:rPr lang="de-DE" sz="2400" b="1" dirty="0" smtClean="0">
                <a:solidFill>
                  <a:srgbClr val="FFFFFF"/>
                </a:solidFill>
                <a:latin typeface="Arial"/>
                <a:cs typeface="Arial"/>
              </a:rPr>
              <a:t>Programme Outline</a:t>
            </a:r>
          </a:p>
        </p:txBody>
      </p:sp>
      <p:sp>
        <p:nvSpPr>
          <p:cNvPr id="12" name="Rechteck 148"/>
          <p:cNvSpPr/>
          <p:nvPr/>
        </p:nvSpPr>
        <p:spPr bwMode="auto">
          <a:xfrm flipH="1">
            <a:off x="0" y="3022938"/>
            <a:ext cx="9144000" cy="3522466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rgbClr val="FFFFFF">
                  <a:alpha val="90000"/>
                </a:srgbClr>
              </a:gs>
              <a:gs pos="40000">
                <a:srgbClr val="FFFFFF">
                  <a:alpha val="90000"/>
                </a:srgbClr>
              </a:gs>
              <a:gs pos="30000">
                <a:schemeClr val="bg1">
                  <a:alpha val="0"/>
                </a:schemeClr>
              </a:gs>
            </a:gsLst>
            <a:lin ang="10800000" scaled="0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3240000" tIns="144000" rIns="144000" bIns="1440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360000" indent="-342900">
              <a:spcBef>
                <a:spcPts val="600"/>
              </a:spcBef>
              <a:buClr>
                <a:srgbClr val="0F5494"/>
              </a:buClr>
              <a:buFont typeface="Webdings" panose="05030102010509060703" pitchFamily="18" charset="2"/>
              <a:buChar char="="/>
            </a:pPr>
            <a:r>
              <a:rPr lang="de-DE" sz="1900" b="1" dirty="0" smtClean="0">
                <a:latin typeface="Arial"/>
                <a:cs typeface="Arial"/>
              </a:rPr>
              <a:t>Breakfast </a:t>
            </a:r>
            <a:r>
              <a:rPr lang="de-DE" sz="1900" b="1" dirty="0" err="1" smtClean="0">
                <a:latin typeface="Arial"/>
                <a:cs typeface="Arial"/>
              </a:rPr>
              <a:t>tables</a:t>
            </a:r>
            <a:r>
              <a:rPr lang="de-DE" sz="1900" b="1" dirty="0" smtClean="0">
                <a:latin typeface="Arial"/>
                <a:cs typeface="Arial"/>
              </a:rPr>
              <a:t> </a:t>
            </a:r>
            <a:r>
              <a:rPr lang="de-DE" sz="1900" b="1" dirty="0" err="1" smtClean="0">
                <a:latin typeface="Arial"/>
                <a:cs typeface="Arial"/>
              </a:rPr>
              <a:t>with</a:t>
            </a:r>
            <a:r>
              <a:rPr lang="de-DE" sz="1900" b="1" dirty="0" smtClean="0">
                <a:latin typeface="Arial"/>
                <a:cs typeface="Arial"/>
              </a:rPr>
              <a:t> </a:t>
            </a:r>
            <a:r>
              <a:rPr lang="de-DE" sz="1900" b="1" dirty="0" err="1" smtClean="0">
                <a:latin typeface="Arial"/>
                <a:cs typeface="Arial"/>
              </a:rPr>
              <a:t>investors</a:t>
            </a:r>
            <a:r>
              <a:rPr lang="de-DE" sz="1900" b="1" dirty="0" smtClean="0">
                <a:latin typeface="Arial"/>
                <a:cs typeface="Arial"/>
              </a:rPr>
              <a:t>, </a:t>
            </a:r>
            <a:r>
              <a:rPr lang="de-DE" sz="1900" b="1" dirty="0" err="1" smtClean="0">
                <a:latin typeface="Arial"/>
                <a:cs typeface="Arial"/>
              </a:rPr>
              <a:t>cities</a:t>
            </a:r>
            <a:r>
              <a:rPr lang="de-DE" sz="1900" b="1" dirty="0" smtClean="0">
                <a:latin typeface="Arial"/>
                <a:cs typeface="Arial"/>
              </a:rPr>
              <a:t>, </a:t>
            </a:r>
            <a:r>
              <a:rPr lang="de-DE" sz="1900" b="1" dirty="0" err="1" smtClean="0">
                <a:latin typeface="Arial"/>
                <a:cs typeface="Arial"/>
              </a:rPr>
              <a:t>industries</a:t>
            </a:r>
            <a:r>
              <a:rPr lang="de-DE" sz="1900" b="1" dirty="0" smtClean="0">
                <a:latin typeface="Arial"/>
                <a:cs typeface="Arial"/>
              </a:rPr>
              <a:t> </a:t>
            </a:r>
            <a:r>
              <a:rPr lang="de-DE" sz="1900" b="1" dirty="0" err="1" smtClean="0">
                <a:latin typeface="Arial"/>
                <a:cs typeface="Arial"/>
              </a:rPr>
              <a:t>to</a:t>
            </a:r>
            <a:r>
              <a:rPr lang="de-DE" sz="1900" b="1" dirty="0" smtClean="0">
                <a:latin typeface="Arial"/>
                <a:cs typeface="Arial"/>
              </a:rPr>
              <a:t> </a:t>
            </a:r>
            <a:r>
              <a:rPr lang="de-DE" sz="1900" b="1" dirty="0" err="1" smtClean="0">
                <a:latin typeface="Arial"/>
                <a:cs typeface="Arial"/>
              </a:rPr>
              <a:t>prepare</a:t>
            </a:r>
            <a:r>
              <a:rPr lang="de-DE" sz="1900" b="1" dirty="0" smtClean="0">
                <a:latin typeface="Arial"/>
                <a:cs typeface="Arial"/>
              </a:rPr>
              <a:t> </a:t>
            </a:r>
            <a:r>
              <a:rPr lang="de-DE" sz="1900" b="1" dirty="0" smtClean="0">
                <a:solidFill>
                  <a:srgbClr val="589113"/>
                </a:solidFill>
                <a:latin typeface="Arial"/>
                <a:cs typeface="Arial"/>
              </a:rPr>
              <a:t>potential </a:t>
            </a:r>
            <a:r>
              <a:rPr lang="de-DE" sz="1900" b="1" dirty="0" err="1" smtClean="0">
                <a:solidFill>
                  <a:srgbClr val="589113"/>
                </a:solidFill>
                <a:latin typeface="Arial"/>
                <a:cs typeface="Arial"/>
              </a:rPr>
              <a:t>pilot</a:t>
            </a:r>
            <a:r>
              <a:rPr lang="de-DE" sz="1900" b="1" dirty="0" smtClean="0">
                <a:solidFill>
                  <a:srgbClr val="589113"/>
                </a:solidFill>
                <a:latin typeface="Arial"/>
                <a:cs typeface="Arial"/>
              </a:rPr>
              <a:t> </a:t>
            </a:r>
            <a:r>
              <a:rPr lang="de-DE" sz="1900" b="1" dirty="0" err="1" smtClean="0">
                <a:solidFill>
                  <a:srgbClr val="589113"/>
                </a:solidFill>
                <a:latin typeface="Arial"/>
                <a:cs typeface="Arial"/>
              </a:rPr>
              <a:t>project</a:t>
            </a:r>
            <a:r>
              <a:rPr lang="de-DE" sz="1900" b="1" dirty="0" smtClean="0">
                <a:solidFill>
                  <a:srgbClr val="589113"/>
                </a:solidFill>
                <a:latin typeface="Arial"/>
                <a:cs typeface="Arial"/>
              </a:rPr>
              <a:t> </a:t>
            </a:r>
            <a:r>
              <a:rPr lang="de-DE" sz="1900" b="1" dirty="0" err="1" smtClean="0">
                <a:solidFill>
                  <a:srgbClr val="589113"/>
                </a:solidFill>
                <a:latin typeface="Arial"/>
                <a:cs typeface="Arial"/>
              </a:rPr>
              <a:t>deals</a:t>
            </a:r>
            <a:endParaRPr lang="de-DE" sz="1900" b="1" dirty="0" smtClean="0">
              <a:latin typeface="Arial"/>
              <a:cs typeface="Arial"/>
            </a:endParaRPr>
          </a:p>
          <a:p>
            <a:pPr marL="360000" indent="-342900">
              <a:spcBef>
                <a:spcPts val="600"/>
              </a:spcBef>
              <a:buClr>
                <a:srgbClr val="0F5494"/>
              </a:buClr>
              <a:buFont typeface="Webdings" panose="05030102010509060703" pitchFamily="18" charset="2"/>
              <a:buChar char="="/>
            </a:pPr>
            <a:r>
              <a:rPr lang="de-DE" sz="1900" b="1" dirty="0" smtClean="0">
                <a:latin typeface="Arial"/>
                <a:cs typeface="Arial"/>
              </a:rPr>
              <a:t>Involvement </a:t>
            </a:r>
            <a:r>
              <a:rPr lang="de-DE" sz="1900" b="1" dirty="0" err="1" smtClean="0">
                <a:latin typeface="Arial"/>
                <a:cs typeface="Arial"/>
              </a:rPr>
              <a:t>of</a:t>
            </a:r>
            <a:r>
              <a:rPr lang="de-DE" sz="1900" b="1" dirty="0" smtClean="0">
                <a:latin typeface="Arial"/>
                <a:cs typeface="Arial"/>
              </a:rPr>
              <a:t> </a:t>
            </a:r>
            <a:r>
              <a:rPr lang="de-DE" sz="1900" b="1" dirty="0" err="1" smtClean="0">
                <a:solidFill>
                  <a:srgbClr val="589113"/>
                </a:solidFill>
                <a:latin typeface="Arial"/>
                <a:cs typeface="Arial"/>
              </a:rPr>
              <a:t>three</a:t>
            </a:r>
            <a:r>
              <a:rPr lang="de-DE" sz="1900" b="1" dirty="0" smtClean="0">
                <a:solidFill>
                  <a:srgbClr val="589113"/>
                </a:solidFill>
                <a:latin typeface="Arial"/>
                <a:cs typeface="Arial"/>
              </a:rPr>
              <a:t> </a:t>
            </a:r>
            <a:r>
              <a:rPr lang="de-DE" sz="1900" b="1" dirty="0" err="1" smtClean="0">
                <a:solidFill>
                  <a:srgbClr val="589113"/>
                </a:solidFill>
                <a:latin typeface="Arial"/>
                <a:cs typeface="Arial"/>
              </a:rPr>
              <a:t>Commissioners</a:t>
            </a:r>
            <a:endParaRPr lang="de-DE" sz="1900" b="1" dirty="0" smtClean="0">
              <a:solidFill>
                <a:srgbClr val="589113"/>
              </a:solidFill>
              <a:latin typeface="Arial"/>
              <a:cs typeface="Arial"/>
            </a:endParaRPr>
          </a:p>
          <a:p>
            <a:pPr marL="360000" indent="-342900">
              <a:spcBef>
                <a:spcPts val="600"/>
              </a:spcBef>
              <a:buClr>
                <a:srgbClr val="0F5494"/>
              </a:buClr>
              <a:buFont typeface="Webdings" panose="05030102010509060703" pitchFamily="18" charset="2"/>
              <a:buChar char="="/>
            </a:pPr>
            <a:r>
              <a:rPr lang="de-DE" sz="1900" b="1" dirty="0" smtClean="0">
                <a:latin typeface="Arial"/>
                <a:cs typeface="Arial"/>
              </a:rPr>
              <a:t>Panel on </a:t>
            </a:r>
            <a:r>
              <a:rPr lang="de-DE" sz="1900" b="1" dirty="0" err="1" smtClean="0">
                <a:solidFill>
                  <a:srgbClr val="589113"/>
                </a:solidFill>
                <a:latin typeface="Arial"/>
                <a:cs typeface="Arial"/>
              </a:rPr>
              <a:t>scaling</a:t>
            </a:r>
            <a:r>
              <a:rPr lang="de-DE" sz="1900" b="1" dirty="0" smtClean="0">
                <a:solidFill>
                  <a:srgbClr val="589113"/>
                </a:solidFill>
                <a:latin typeface="Arial"/>
                <a:cs typeface="Arial"/>
              </a:rPr>
              <a:t> </a:t>
            </a:r>
            <a:r>
              <a:rPr lang="de-DE" sz="1900" b="1" dirty="0" err="1" smtClean="0">
                <a:solidFill>
                  <a:srgbClr val="589113"/>
                </a:solidFill>
                <a:latin typeface="Arial"/>
                <a:cs typeface="Arial"/>
              </a:rPr>
              <a:t>up</a:t>
            </a:r>
            <a:r>
              <a:rPr lang="de-DE" sz="1900" b="1" dirty="0" smtClean="0">
                <a:latin typeface="Arial"/>
                <a:cs typeface="Arial"/>
              </a:rPr>
              <a:t> </a:t>
            </a:r>
            <a:r>
              <a:rPr lang="de-DE" sz="1900" b="1" dirty="0" err="1" smtClean="0">
                <a:latin typeface="Arial"/>
                <a:cs typeface="Arial"/>
              </a:rPr>
              <a:t>and</a:t>
            </a:r>
            <a:r>
              <a:rPr lang="de-DE" sz="1900" b="1" dirty="0" smtClean="0">
                <a:latin typeface="Arial"/>
                <a:cs typeface="Arial"/>
              </a:rPr>
              <a:t> </a:t>
            </a:r>
            <a:r>
              <a:rPr lang="de-DE" sz="1900" b="1" dirty="0" err="1" smtClean="0">
                <a:solidFill>
                  <a:srgbClr val="589113"/>
                </a:solidFill>
                <a:latin typeface="Arial"/>
                <a:cs typeface="Arial"/>
              </a:rPr>
              <a:t>replication</a:t>
            </a:r>
            <a:r>
              <a:rPr lang="de-DE" sz="1900" b="1" dirty="0" smtClean="0">
                <a:solidFill>
                  <a:srgbClr val="589113"/>
                </a:solidFill>
                <a:latin typeface="Arial"/>
                <a:cs typeface="Arial"/>
              </a:rPr>
              <a:t> </a:t>
            </a:r>
            <a:r>
              <a:rPr lang="de-DE" sz="1900" b="1" dirty="0" err="1" smtClean="0">
                <a:solidFill>
                  <a:srgbClr val="589113"/>
                </a:solidFill>
                <a:latin typeface="Arial"/>
                <a:cs typeface="Arial"/>
              </a:rPr>
              <a:t>of</a:t>
            </a:r>
            <a:r>
              <a:rPr lang="de-DE" sz="1900" b="1" dirty="0" smtClean="0">
                <a:solidFill>
                  <a:srgbClr val="589113"/>
                </a:solidFill>
                <a:latin typeface="Arial"/>
                <a:cs typeface="Arial"/>
              </a:rPr>
              <a:t> H2020 </a:t>
            </a:r>
            <a:r>
              <a:rPr lang="de-DE" sz="1900" b="1" dirty="0" err="1" smtClean="0">
                <a:solidFill>
                  <a:srgbClr val="589113"/>
                </a:solidFill>
                <a:latin typeface="Arial"/>
                <a:cs typeface="Arial"/>
              </a:rPr>
              <a:t>Lighthouse</a:t>
            </a:r>
            <a:r>
              <a:rPr lang="de-DE" sz="1900" b="1" dirty="0" smtClean="0">
                <a:solidFill>
                  <a:srgbClr val="589113"/>
                </a:solidFill>
                <a:latin typeface="Arial"/>
                <a:cs typeface="Arial"/>
              </a:rPr>
              <a:t> </a:t>
            </a:r>
            <a:r>
              <a:rPr lang="de-DE" sz="1900" b="1" dirty="0" err="1" smtClean="0">
                <a:solidFill>
                  <a:srgbClr val="589113"/>
                </a:solidFill>
                <a:latin typeface="Arial"/>
                <a:cs typeface="Arial"/>
              </a:rPr>
              <a:t>projects</a:t>
            </a:r>
            <a:r>
              <a:rPr lang="de-DE" sz="1900" b="1" dirty="0" smtClean="0">
                <a:latin typeface="Arial"/>
                <a:cs typeface="Arial"/>
              </a:rPr>
              <a:t> </a:t>
            </a:r>
            <a:r>
              <a:rPr lang="de-DE" sz="1900" b="1" dirty="0" err="1" smtClean="0">
                <a:latin typeface="Arial"/>
                <a:cs typeface="Arial"/>
              </a:rPr>
              <a:t>and</a:t>
            </a:r>
            <a:r>
              <a:rPr lang="de-DE" sz="1900" b="1" dirty="0" smtClean="0">
                <a:latin typeface="Arial"/>
                <a:cs typeface="Arial"/>
              </a:rPr>
              <a:t> </a:t>
            </a:r>
            <a:r>
              <a:rPr lang="de-DE" sz="1900" b="1" dirty="0" err="1" smtClean="0">
                <a:solidFill>
                  <a:srgbClr val="589113"/>
                </a:solidFill>
                <a:latin typeface="Arial"/>
                <a:cs typeface="Arial"/>
              </a:rPr>
              <a:t>existing</a:t>
            </a:r>
            <a:r>
              <a:rPr lang="de-DE" sz="1900" b="1" dirty="0" smtClean="0">
                <a:solidFill>
                  <a:srgbClr val="589113"/>
                </a:solidFill>
                <a:latin typeface="Arial"/>
                <a:cs typeface="Arial"/>
              </a:rPr>
              <a:t> initiatives</a:t>
            </a:r>
            <a:endParaRPr lang="de-DE" sz="1900" b="1" dirty="0" smtClean="0">
              <a:latin typeface="Arial"/>
              <a:cs typeface="Arial"/>
            </a:endParaRPr>
          </a:p>
          <a:p>
            <a:pPr marL="360000" indent="-342900">
              <a:spcBef>
                <a:spcPts val="600"/>
              </a:spcBef>
              <a:buClr>
                <a:srgbClr val="0F5494"/>
              </a:buClr>
              <a:buFont typeface="Webdings" panose="05030102010509060703" pitchFamily="18" charset="2"/>
              <a:buChar char="="/>
            </a:pPr>
            <a:r>
              <a:rPr lang="de-DE" sz="1900" b="1" dirty="0" smtClean="0">
                <a:latin typeface="Arial"/>
                <a:cs typeface="Arial"/>
              </a:rPr>
              <a:t>Panel on </a:t>
            </a:r>
            <a:r>
              <a:rPr lang="de-DE" sz="1900" b="1" dirty="0" err="1" smtClean="0">
                <a:solidFill>
                  <a:srgbClr val="589113"/>
                </a:solidFill>
                <a:latin typeface="Arial"/>
                <a:cs typeface="Arial"/>
              </a:rPr>
              <a:t>concrete</a:t>
            </a:r>
            <a:r>
              <a:rPr lang="de-DE" sz="1900" b="1" dirty="0" smtClean="0">
                <a:solidFill>
                  <a:srgbClr val="589113"/>
                </a:solidFill>
                <a:latin typeface="Arial"/>
                <a:cs typeface="Arial"/>
              </a:rPr>
              <a:t> </a:t>
            </a:r>
            <a:r>
              <a:rPr lang="de-DE" sz="1900" b="1" dirty="0" err="1" smtClean="0">
                <a:solidFill>
                  <a:srgbClr val="589113"/>
                </a:solidFill>
                <a:latin typeface="Arial"/>
                <a:cs typeface="Arial"/>
              </a:rPr>
              <a:t>financial</a:t>
            </a:r>
            <a:r>
              <a:rPr lang="de-DE" sz="1900" b="1" dirty="0" smtClean="0">
                <a:solidFill>
                  <a:srgbClr val="589113"/>
                </a:solidFill>
                <a:latin typeface="Arial"/>
                <a:cs typeface="Arial"/>
              </a:rPr>
              <a:t> </a:t>
            </a:r>
            <a:r>
              <a:rPr lang="de-DE" sz="1900" b="1" dirty="0" err="1" smtClean="0">
                <a:solidFill>
                  <a:srgbClr val="589113"/>
                </a:solidFill>
                <a:latin typeface="Arial"/>
                <a:cs typeface="Arial"/>
              </a:rPr>
              <a:t>support</a:t>
            </a:r>
            <a:r>
              <a:rPr lang="de-DE" sz="1900" b="1" dirty="0" smtClean="0">
                <a:latin typeface="Arial"/>
                <a:cs typeface="Arial"/>
              </a:rPr>
              <a:t> </a:t>
            </a:r>
            <a:r>
              <a:rPr lang="de-DE" sz="1900" b="1" dirty="0" err="1" smtClean="0">
                <a:latin typeface="Arial"/>
                <a:cs typeface="Arial"/>
              </a:rPr>
              <a:t>from</a:t>
            </a:r>
            <a:r>
              <a:rPr lang="de-DE" sz="1900" b="1" dirty="0" smtClean="0">
                <a:latin typeface="Arial"/>
                <a:cs typeface="Arial"/>
              </a:rPr>
              <a:t> </a:t>
            </a:r>
            <a:r>
              <a:rPr lang="de-DE" sz="1900" b="1" dirty="0" err="1" smtClean="0">
                <a:latin typeface="Arial"/>
                <a:cs typeface="Arial"/>
              </a:rPr>
              <a:t>banks</a:t>
            </a:r>
            <a:r>
              <a:rPr lang="de-DE" sz="1900" b="1" dirty="0" smtClean="0">
                <a:latin typeface="Arial"/>
                <a:cs typeface="Arial"/>
              </a:rPr>
              <a:t>, </a:t>
            </a:r>
            <a:r>
              <a:rPr lang="de-DE" sz="1900" b="1" dirty="0" err="1" smtClean="0">
                <a:latin typeface="Arial"/>
                <a:cs typeface="Arial"/>
              </a:rPr>
              <a:t>structural</a:t>
            </a:r>
            <a:r>
              <a:rPr lang="de-DE" sz="1900" b="1" dirty="0" smtClean="0">
                <a:latin typeface="Arial"/>
                <a:cs typeface="Arial"/>
              </a:rPr>
              <a:t> </a:t>
            </a:r>
            <a:r>
              <a:rPr lang="de-DE" sz="1900" b="1" dirty="0" err="1" smtClean="0">
                <a:latin typeface="Arial"/>
                <a:cs typeface="Arial"/>
              </a:rPr>
              <a:t>funds</a:t>
            </a:r>
            <a:r>
              <a:rPr lang="de-DE" sz="1900" b="1" dirty="0" smtClean="0">
                <a:latin typeface="Arial"/>
                <a:cs typeface="Arial"/>
              </a:rPr>
              <a:t> </a:t>
            </a:r>
            <a:r>
              <a:rPr lang="de-DE" sz="1900" b="1" dirty="0" err="1" smtClean="0">
                <a:latin typeface="Arial"/>
                <a:cs typeface="Arial"/>
              </a:rPr>
              <a:t>and</a:t>
            </a:r>
            <a:r>
              <a:rPr lang="de-DE" sz="1900" b="1" dirty="0" smtClean="0">
                <a:latin typeface="Arial"/>
                <a:cs typeface="Arial"/>
              </a:rPr>
              <a:t> </a:t>
            </a:r>
            <a:r>
              <a:rPr lang="de-DE" sz="1900" b="1" dirty="0" err="1" smtClean="0">
                <a:latin typeface="Arial"/>
                <a:cs typeface="Arial"/>
              </a:rPr>
              <a:t>other</a:t>
            </a:r>
            <a:r>
              <a:rPr lang="de-DE" sz="1900" b="1" dirty="0" smtClean="0">
                <a:latin typeface="Arial"/>
                <a:cs typeface="Arial"/>
              </a:rPr>
              <a:t> </a:t>
            </a:r>
            <a:r>
              <a:rPr lang="de-DE" sz="1900" b="1" dirty="0" err="1" smtClean="0">
                <a:latin typeface="Arial"/>
                <a:cs typeface="Arial"/>
              </a:rPr>
              <a:t>sources</a:t>
            </a:r>
            <a:endParaRPr lang="de-DE" sz="1900" b="1" dirty="0" smtClean="0">
              <a:latin typeface="Arial"/>
              <a:cs typeface="Arial"/>
            </a:endParaRPr>
          </a:p>
          <a:p>
            <a:pPr marL="360000" indent="-342900">
              <a:spcBef>
                <a:spcPts val="600"/>
              </a:spcBef>
              <a:buClr>
                <a:srgbClr val="0F5494"/>
              </a:buClr>
              <a:buFont typeface="Webdings" panose="05030102010509060703" pitchFamily="18" charset="2"/>
              <a:buChar char="="/>
            </a:pPr>
            <a:r>
              <a:rPr lang="de-DE" sz="1900" b="1" dirty="0" smtClean="0">
                <a:latin typeface="Arial"/>
                <a:cs typeface="Arial"/>
              </a:rPr>
              <a:t>International </a:t>
            </a:r>
            <a:r>
              <a:rPr lang="de-DE" sz="1900" b="1" dirty="0" err="1" smtClean="0">
                <a:latin typeface="Arial"/>
                <a:cs typeface="Arial"/>
              </a:rPr>
              <a:t>dimension</a:t>
            </a:r>
            <a:r>
              <a:rPr lang="de-DE" sz="1900" b="1" dirty="0" smtClean="0">
                <a:latin typeface="Arial"/>
                <a:cs typeface="Arial"/>
              </a:rPr>
              <a:t>: </a:t>
            </a:r>
            <a:r>
              <a:rPr lang="de-DE" sz="1900" b="1" dirty="0" err="1" smtClean="0">
                <a:solidFill>
                  <a:srgbClr val="589113"/>
                </a:solidFill>
                <a:latin typeface="Arial"/>
                <a:cs typeface="Arial"/>
              </a:rPr>
              <a:t>market</a:t>
            </a:r>
            <a:r>
              <a:rPr lang="de-DE" sz="1900" b="1" dirty="0" smtClean="0">
                <a:solidFill>
                  <a:srgbClr val="589113"/>
                </a:solidFill>
                <a:latin typeface="Arial"/>
                <a:cs typeface="Arial"/>
              </a:rPr>
              <a:t> </a:t>
            </a:r>
            <a:r>
              <a:rPr lang="de-DE" sz="1900" b="1" dirty="0" err="1" smtClean="0">
                <a:solidFill>
                  <a:srgbClr val="589113"/>
                </a:solidFill>
                <a:latin typeface="Arial"/>
                <a:cs typeface="Arial"/>
              </a:rPr>
              <a:t>opportunities</a:t>
            </a:r>
            <a:r>
              <a:rPr lang="de-DE" sz="1900" b="1" dirty="0" smtClean="0">
                <a:latin typeface="Arial"/>
                <a:cs typeface="Arial"/>
              </a:rPr>
              <a:t> </a:t>
            </a:r>
            <a:r>
              <a:rPr lang="de-DE" sz="1900" b="1" dirty="0" err="1" smtClean="0">
                <a:latin typeface="Arial"/>
                <a:cs typeface="Arial"/>
              </a:rPr>
              <a:t>for</a:t>
            </a:r>
            <a:r>
              <a:rPr lang="de-DE" sz="1900" b="1" dirty="0" smtClean="0">
                <a:latin typeface="Arial"/>
                <a:cs typeface="Arial"/>
              </a:rPr>
              <a:t> Europe </a:t>
            </a:r>
            <a:r>
              <a:rPr lang="de-DE" sz="1900" b="1" dirty="0" err="1" smtClean="0">
                <a:latin typeface="Arial"/>
                <a:cs typeface="Arial"/>
              </a:rPr>
              <a:t>and</a:t>
            </a:r>
            <a:r>
              <a:rPr lang="de-DE" sz="1900" b="1" dirty="0" smtClean="0">
                <a:latin typeface="Arial"/>
                <a:cs typeface="Arial"/>
              </a:rPr>
              <a:t> </a:t>
            </a:r>
            <a:r>
              <a:rPr lang="de-DE" sz="1900" b="1" dirty="0" err="1" smtClean="0">
                <a:solidFill>
                  <a:srgbClr val="589113"/>
                </a:solidFill>
                <a:latin typeface="Arial"/>
                <a:cs typeface="Arial"/>
              </a:rPr>
              <a:t>lessons</a:t>
            </a:r>
            <a:r>
              <a:rPr lang="de-DE" sz="1900" b="1" dirty="0" smtClean="0">
                <a:solidFill>
                  <a:srgbClr val="589113"/>
                </a:solidFill>
                <a:latin typeface="Arial"/>
                <a:cs typeface="Arial"/>
              </a:rPr>
              <a:t> </a:t>
            </a:r>
            <a:r>
              <a:rPr lang="de-DE" sz="1900" b="1" dirty="0" err="1" smtClean="0">
                <a:solidFill>
                  <a:srgbClr val="589113"/>
                </a:solidFill>
                <a:latin typeface="Arial"/>
                <a:cs typeface="Arial"/>
              </a:rPr>
              <a:t>learnt</a:t>
            </a:r>
            <a:endParaRPr lang="en-GB" sz="1900" b="1" dirty="0" smtClean="0">
              <a:solidFill>
                <a:srgbClr val="589113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51278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2252210" y="2524893"/>
            <a:ext cx="4504764" cy="3302447"/>
            <a:chOff x="-365932" y="961678"/>
            <a:chExt cx="9509933" cy="5913785"/>
          </a:xfrm>
        </p:grpSpPr>
        <p:pic>
          <p:nvPicPr>
            <p:cNvPr id="2" name="Picture 2" descr="Image result for horizon 2020 info day smart cities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65932" y="961678"/>
              <a:ext cx="9509933" cy="534764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Rectangle 2"/>
            <p:cNvSpPr/>
            <p:nvPr/>
          </p:nvSpPr>
          <p:spPr bwMode="auto">
            <a:xfrm>
              <a:off x="6516216" y="5589240"/>
              <a:ext cx="2627784" cy="1286223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358775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3000" b="0" i="0" u="none" strike="noStrike" cap="none" normalizeH="0" baseline="0" smtClean="0">
                <a:ln>
                  <a:noFill/>
                </a:ln>
                <a:solidFill>
                  <a:srgbClr val="0F5494"/>
                </a:solidFill>
                <a:effectLst/>
                <a:latin typeface="Verdana" pitchFamily="34" charset="0"/>
              </a:endParaRPr>
            </a:p>
          </p:txBody>
        </p:sp>
      </p:grpSp>
      <p:sp>
        <p:nvSpPr>
          <p:cNvPr id="8" name="Rectangle 7"/>
          <p:cNvSpPr/>
          <p:nvPr/>
        </p:nvSpPr>
        <p:spPr bwMode="auto">
          <a:xfrm>
            <a:off x="0" y="0"/>
            <a:ext cx="9144000" cy="957263"/>
          </a:xfrm>
          <a:prstGeom prst="rect">
            <a:avLst/>
          </a:prstGeom>
          <a:solidFill>
            <a:srgbClr val="0F54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grpSp>
        <p:nvGrpSpPr>
          <p:cNvPr id="13" name="Group 12"/>
          <p:cNvGrpSpPr/>
          <p:nvPr/>
        </p:nvGrpSpPr>
        <p:grpSpPr>
          <a:xfrm>
            <a:off x="3949200" y="244800"/>
            <a:ext cx="1440000" cy="6630663"/>
            <a:chOff x="3949200" y="244800"/>
            <a:chExt cx="1440000" cy="6630663"/>
          </a:xfrm>
        </p:grpSpPr>
        <p:sp>
          <p:nvSpPr>
            <p:cNvPr id="18" name="Rectangle 17"/>
            <p:cNvSpPr/>
            <p:nvPr/>
          </p:nvSpPr>
          <p:spPr>
            <a:xfrm>
              <a:off x="4257000" y="6659563"/>
              <a:ext cx="630000" cy="215900"/>
            </a:xfrm>
            <a:prstGeom prst="rect">
              <a:avLst/>
            </a:prstGeom>
            <a:solidFill>
              <a:srgbClr val="00449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pic>
          <p:nvPicPr>
            <p:cNvPr id="19" name="Picture 1" descr="U:\001 SUBJECT MATTERS\003 SET-Plan\017 EIP SCC - Smart Cities and Communities\Pictures\EC Logo\EN\LOGO CE_Vertical_EN_quadri_LR.png"/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49200" y="244800"/>
              <a:ext cx="1440000" cy="9998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" name="Foliennummernplatzhalter 4"/>
            <p:cNvSpPr txBox="1">
              <a:spLocks/>
            </p:cNvSpPr>
            <p:nvPr/>
          </p:nvSpPr>
          <p:spPr bwMode="auto">
            <a:xfrm>
              <a:off x="4257000" y="6659563"/>
              <a:ext cx="630000" cy="215900"/>
            </a:xfrm>
            <a:prstGeom prst="rect">
              <a:avLst/>
            </a:prstGeom>
            <a:solidFill>
              <a:srgbClr val="004494"/>
            </a:solidFill>
            <a:ln>
              <a:noFill/>
            </a:ln>
            <a:effectLst/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>
              <a:defPPr>
                <a:defRPr lang="en-GB"/>
              </a:defPPr>
              <a:lvl1pPr algn="r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0F5494"/>
                  </a:solidFill>
                  <a:latin typeface="Verdana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0F5494"/>
                  </a:solidFill>
                  <a:latin typeface="Verdana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0F5494"/>
                  </a:solidFill>
                  <a:latin typeface="Verdana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0F5494"/>
                  </a:solidFill>
                  <a:latin typeface="Verdan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3000" kern="1200">
                  <a:solidFill>
                    <a:srgbClr val="0F5494"/>
                  </a:solidFill>
                  <a:latin typeface="Verdan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3000" kern="1200">
                  <a:solidFill>
                    <a:srgbClr val="0F5494"/>
                  </a:solidFill>
                  <a:latin typeface="Verdan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3000" kern="1200">
                  <a:solidFill>
                    <a:srgbClr val="0F5494"/>
                  </a:solidFill>
                  <a:latin typeface="Verdan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3000" kern="1200">
                  <a:solidFill>
                    <a:srgbClr val="0F5494"/>
                  </a:solidFill>
                  <a:latin typeface="Verdana" pitchFamily="34" charset="0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fld id="{7550DAC1-3237-4742-8D5C-705167448467}" type="slidenum">
                <a:rPr lang="en-GB" smtClean="0">
                  <a:solidFill>
                    <a:schemeClr val="bg1"/>
                  </a:solidFill>
                </a:rPr>
                <a:pPr algn="ctr">
                  <a:defRPr/>
                </a:pPr>
                <a:t>44</a:t>
              </a:fld>
              <a:endParaRPr lang="en-GB" dirty="0">
                <a:solidFill>
                  <a:schemeClr val="bg1"/>
                </a:solidFill>
              </a:endParaRPr>
            </a:p>
          </p:txBody>
        </p:sp>
      </p:grpSp>
      <p:sp>
        <p:nvSpPr>
          <p:cNvPr id="11" name="Oval 10"/>
          <p:cNvSpPr>
            <a:spLocks noChangeAspect="1"/>
          </p:cNvSpPr>
          <p:nvPr/>
        </p:nvSpPr>
        <p:spPr bwMode="auto">
          <a:xfrm rot="753642">
            <a:off x="5770833" y="2786418"/>
            <a:ext cx="2854098" cy="1405849"/>
          </a:xfrm>
          <a:prstGeom prst="ellipse">
            <a:avLst/>
          </a:prstGeom>
          <a:solidFill>
            <a:srgbClr val="FF0000"/>
          </a:solidFill>
          <a:ln>
            <a:headEnd type="none" w="med" len="med"/>
            <a:tailEnd type="none" w="med" len="med"/>
          </a:ln>
          <a:effectLst>
            <a:outerShdw blurRad="127000" sx="101000" sy="101000" algn="ctr" rotWithShape="0">
              <a:prstClr val="black">
                <a:alpha val="40000"/>
              </a:prstClr>
            </a:outerShdw>
          </a:effectLst>
          <a:ex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1" compatLnSpc="1">
            <a:prstTxWarp prst="textNoShape">
              <a:avLst/>
            </a:prstTxWarp>
          </a:bodyPr>
          <a:lstStyle/>
          <a:p>
            <a:pPr algn="ctr"/>
            <a:r>
              <a:rPr lang="de-DE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Smart </a:t>
            </a:r>
            <a:r>
              <a:rPr lang="de-DE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Cities</a:t>
            </a:r>
          </a:p>
          <a:p>
            <a:pPr algn="ctr"/>
            <a:r>
              <a:rPr lang="de-DE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</a:t>
            </a:r>
            <a:endParaRPr lang="en-GB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24/10</a:t>
            </a:r>
          </a:p>
        </p:txBody>
      </p:sp>
      <p:sp>
        <p:nvSpPr>
          <p:cNvPr id="12" name="Rounded Rectangle 11"/>
          <p:cNvSpPr/>
          <p:nvPr/>
        </p:nvSpPr>
        <p:spPr bwMode="auto">
          <a:xfrm>
            <a:off x="2219960" y="1594268"/>
            <a:ext cx="4680519" cy="898627"/>
          </a:xfrm>
          <a:prstGeom prst="roundRect">
            <a:avLst/>
          </a:prstGeom>
          <a:solidFill>
            <a:srgbClr val="BDDEF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BE" sz="2400" b="1" i="0" u="none" strike="noStrike" cap="none" normalizeH="0" baseline="0" dirty="0" err="1" smtClean="0">
                <a:ln>
                  <a:noFill/>
                </a:ln>
                <a:solidFill>
                  <a:srgbClr val="0F5494"/>
                </a:solidFill>
                <a:effectLst/>
                <a:latin typeface="Verdana" pitchFamily="34" charset="0"/>
              </a:rPr>
              <a:t>Energy</a:t>
            </a:r>
            <a:r>
              <a:rPr kumimoji="0" lang="fr-BE" sz="2400" b="1" i="0" u="none" strike="noStrike" cap="none" normalizeH="0" baseline="0" dirty="0" smtClean="0">
                <a:ln>
                  <a:noFill/>
                </a:ln>
                <a:solidFill>
                  <a:srgbClr val="0F5494"/>
                </a:solidFill>
                <a:effectLst/>
                <a:latin typeface="Verdana" pitchFamily="34" charset="0"/>
              </a:rPr>
              <a:t> INFO DAYS 2017</a:t>
            </a:r>
            <a:endParaRPr kumimoji="0" lang="en-GB" sz="2400" b="1" i="0" u="none" strike="noStrike" cap="none" normalizeH="0" baseline="0" dirty="0" smtClean="0">
              <a:ln>
                <a:noFill/>
              </a:ln>
              <a:solidFill>
                <a:srgbClr val="0F5494"/>
              </a:solidFill>
              <a:effectLst/>
              <a:latin typeface="Verdana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286000" y="5337549"/>
            <a:ext cx="4572000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algn="ctr">
              <a:spcBef>
                <a:spcPct val="20000"/>
              </a:spcBef>
              <a:buClr>
                <a:srgbClr val="FFFFFF"/>
              </a:buClr>
              <a:buFontTx/>
              <a:buChar char="•"/>
            </a:pPr>
            <a:r>
              <a:rPr lang="en-GB" sz="2000" kern="0" dirty="0">
                <a:latin typeface="Verdana"/>
              </a:rPr>
              <a:t>Brussels, Belgium</a:t>
            </a:r>
          </a:p>
          <a:p>
            <a:pPr marL="342900" lvl="0" indent="-342900" algn="ctr">
              <a:spcBef>
                <a:spcPct val="20000"/>
              </a:spcBef>
              <a:buClr>
                <a:srgbClr val="FFFFFF"/>
              </a:buClr>
              <a:buFontTx/>
              <a:buChar char="•"/>
            </a:pPr>
            <a:r>
              <a:rPr lang="en-GB" sz="2000" b="1" kern="0" dirty="0" smtClean="0">
                <a:latin typeface="Verdana"/>
              </a:rPr>
              <a:t>23-25/10/2017</a:t>
            </a:r>
            <a:endParaRPr lang="en-GB" sz="2000" b="1" kern="0" dirty="0">
              <a:latin typeface="Verdana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259632" y="6266778"/>
            <a:ext cx="691276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/>
              <a:t>https://ec.europa.eu/inea/en/news-events/events/energy-info-days-2017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89878" y="260648"/>
            <a:ext cx="85472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fr-BE" sz="2400" kern="0" dirty="0">
                <a:solidFill>
                  <a:srgbClr val="FFFFFF"/>
                </a:solidFill>
              </a:rPr>
              <a:t>5</a:t>
            </a:r>
            <a:r>
              <a:rPr lang="fr-BE" sz="2400" kern="0" dirty="0" smtClean="0">
                <a:solidFill>
                  <a:srgbClr val="FFFFFF"/>
                </a:solidFill>
              </a:rPr>
              <a:t>/6</a:t>
            </a:r>
            <a:r>
              <a:rPr lang="fr-BE" sz="2400" kern="0" dirty="0"/>
              <a:t>)</a:t>
            </a:r>
            <a:endParaRPr lang="en-GB" sz="2400" kern="0" dirty="0"/>
          </a:p>
        </p:txBody>
      </p:sp>
    </p:spTree>
    <p:extLst>
      <p:ext uri="{BB962C8B-B14F-4D97-AF65-F5344CB8AC3E}">
        <p14:creationId xmlns:p14="http://schemas.microsoft.com/office/powerpoint/2010/main" val="2653611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 bwMode="auto">
          <a:xfrm>
            <a:off x="478954" y="2060848"/>
            <a:ext cx="8064896" cy="751123"/>
          </a:xfrm>
          <a:prstGeom prst="roundRect">
            <a:avLst/>
          </a:prstGeom>
          <a:solidFill>
            <a:srgbClr val="BDDEF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rgbClr val="0F5494"/>
              </a:solidFill>
              <a:effectLst/>
              <a:latin typeface="Verdan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238" y="2132856"/>
            <a:ext cx="8229600" cy="3529013"/>
          </a:xfrm>
        </p:spPr>
        <p:txBody>
          <a:bodyPr/>
          <a:lstStyle/>
          <a:p>
            <a:pPr marL="0" indent="0" algn="ctr">
              <a:buNone/>
            </a:pPr>
            <a:r>
              <a:rPr lang="en-GB" sz="2800" i="0" dirty="0" smtClean="0"/>
              <a:t>10th </a:t>
            </a:r>
            <a:r>
              <a:rPr lang="en-GB" sz="2800" i="0" dirty="0"/>
              <a:t>SET-Plan Conference </a:t>
            </a:r>
            <a:r>
              <a:rPr lang="en-GB" sz="2800" i="0" dirty="0" smtClean="0"/>
              <a:t>2017</a:t>
            </a:r>
            <a:endParaRPr lang="en-GB" sz="2800" i="0" dirty="0"/>
          </a:p>
          <a:p>
            <a:endParaRPr lang="en-GB" i="0" dirty="0"/>
          </a:p>
          <a:p>
            <a:endParaRPr lang="en-GB" i="0" dirty="0" smtClean="0"/>
          </a:p>
          <a:p>
            <a:endParaRPr lang="en-GB" i="0" dirty="0"/>
          </a:p>
          <a:p>
            <a:endParaRPr lang="en-GB" i="0" dirty="0" smtClean="0"/>
          </a:p>
          <a:p>
            <a:endParaRPr lang="en-GB" i="0" dirty="0"/>
          </a:p>
          <a:p>
            <a:endParaRPr lang="fr-BE" i="0" dirty="0" smtClean="0"/>
          </a:p>
          <a:p>
            <a:endParaRPr lang="en-GB" i="0" dirty="0" smtClean="0"/>
          </a:p>
          <a:p>
            <a:pPr algn="ctr"/>
            <a:r>
              <a:rPr lang="en-GB" sz="2000" i="0" dirty="0"/>
              <a:t>Bratislava, Slovakia</a:t>
            </a:r>
          </a:p>
          <a:p>
            <a:pPr algn="ctr"/>
            <a:r>
              <a:rPr lang="en-GB" sz="2000" b="1" i="0" dirty="0" smtClean="0"/>
              <a:t>30/11/2017 </a:t>
            </a:r>
            <a:r>
              <a:rPr lang="en-GB" sz="2000" b="1" i="0" dirty="0"/>
              <a:t>to </a:t>
            </a:r>
            <a:r>
              <a:rPr lang="en-GB" sz="2000" b="1" i="0" dirty="0" smtClean="0"/>
              <a:t>01/12/2017</a:t>
            </a:r>
            <a:endParaRPr lang="en-GB" sz="2000" b="1" i="0" dirty="0"/>
          </a:p>
          <a:p>
            <a:endParaRPr lang="en-GB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-180528" y="836712"/>
            <a:ext cx="7020272" cy="936625"/>
          </a:xfrm>
        </p:spPr>
        <p:txBody>
          <a:bodyPr/>
          <a:lstStyle/>
          <a:p>
            <a:r>
              <a:rPr lang="fr-BE" sz="2000" dirty="0" err="1" smtClean="0"/>
              <a:t>Next</a:t>
            </a:r>
            <a:r>
              <a:rPr lang="fr-BE" sz="2000" dirty="0" smtClean="0"/>
              <a:t> relevant </a:t>
            </a:r>
            <a:r>
              <a:rPr lang="fr-BE" sz="2000" dirty="0" err="1" smtClean="0"/>
              <a:t>events</a:t>
            </a:r>
            <a:r>
              <a:rPr lang="fr-BE" sz="2000" dirty="0" smtClean="0"/>
              <a:t> (6/6)</a:t>
            </a:r>
            <a:endParaRPr lang="en-GB" sz="2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3994" y="3100003"/>
            <a:ext cx="3486637" cy="2419688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 bwMode="auto">
          <a:xfrm>
            <a:off x="2943994" y="3140967"/>
            <a:ext cx="3356198" cy="2378723"/>
          </a:xfrm>
          <a:prstGeom prst="round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rgbClr val="0F5494"/>
              </a:solidFill>
              <a:effectLst/>
              <a:latin typeface="Verdana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89878" y="260648"/>
            <a:ext cx="85472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fr-BE" sz="2400" kern="0" dirty="0">
                <a:solidFill>
                  <a:srgbClr val="FFFFFF"/>
                </a:solidFill>
              </a:rPr>
              <a:t>5</a:t>
            </a:r>
            <a:r>
              <a:rPr lang="fr-BE" sz="2400" kern="0" dirty="0" smtClean="0">
                <a:solidFill>
                  <a:srgbClr val="FFFFFF"/>
                </a:solidFill>
              </a:rPr>
              <a:t>/6</a:t>
            </a:r>
            <a:r>
              <a:rPr lang="fr-BE" sz="2400" kern="0" dirty="0"/>
              <a:t>)</a:t>
            </a:r>
            <a:endParaRPr lang="en-GB" sz="2400" kern="0" dirty="0"/>
          </a:p>
        </p:txBody>
      </p:sp>
    </p:spTree>
    <p:extLst>
      <p:ext uri="{BB962C8B-B14F-4D97-AF65-F5344CB8AC3E}">
        <p14:creationId xmlns:p14="http://schemas.microsoft.com/office/powerpoint/2010/main" val="4173985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Picture 4" descr="C:\Users\houbege\Desktop\background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87782" y="948576"/>
            <a:ext cx="9319565" cy="6213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8" name="Rectangle 11"/>
          <p:cNvSpPr>
            <a:spLocks noChangeArrowheads="1"/>
          </p:cNvSpPr>
          <p:nvPr/>
        </p:nvSpPr>
        <p:spPr bwMode="auto">
          <a:xfrm>
            <a:off x="-11229" y="6010606"/>
            <a:ext cx="9155230" cy="514738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txBody>
          <a:bodyPr wrap="square" lIns="180000" tIns="72000" rIns="180000" bIns="72000">
            <a:spAutoFit/>
          </a:bodyPr>
          <a:lstStyle/>
          <a:p>
            <a:pPr>
              <a:defRPr/>
            </a:pPr>
            <a:r>
              <a:rPr lang="de-DE" sz="2400" b="1" dirty="0" err="1" smtClean="0">
                <a:solidFill>
                  <a:srgbClr val="2D5EC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Get</a:t>
            </a:r>
            <a:r>
              <a:rPr lang="de-DE" sz="2400" b="1" dirty="0" smtClean="0">
                <a:solidFill>
                  <a:srgbClr val="2D5EC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 smtClean="0">
                <a:solidFill>
                  <a:srgbClr val="2D5EC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involved</a:t>
            </a:r>
            <a:r>
              <a:rPr lang="de-DE" sz="2400" b="1" dirty="0" smtClean="0">
                <a:solidFill>
                  <a:srgbClr val="2D5EC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err="1" smtClean="0">
                <a:solidFill>
                  <a:srgbClr val="2D5EC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</a:t>
            </a:r>
            <a:r>
              <a:rPr lang="de-DE" sz="2400" b="1" dirty="0" smtClean="0">
                <a:solidFill>
                  <a:srgbClr val="2D5EC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 smtClean="0">
                <a:solidFill>
                  <a:srgbClr val="67A9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</a:t>
            </a:r>
            <a:r>
              <a:rPr lang="de-DE" sz="2400" b="1" dirty="0">
                <a:solidFill>
                  <a:srgbClr val="67A9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://</a:t>
            </a:r>
            <a:r>
              <a:rPr lang="de-DE" sz="2400" b="1" dirty="0" smtClean="0">
                <a:solidFill>
                  <a:srgbClr val="67A91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eu-smartcities.eu</a:t>
            </a:r>
            <a:r>
              <a:rPr lang="en-GB" sz="2400" b="1" dirty="0" smtClean="0">
                <a:solidFill>
                  <a:srgbClr val="2D5EC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r>
              <a:rPr lang="it-IT" sz="2400" b="1" dirty="0" smtClean="0">
                <a:solidFill>
                  <a:srgbClr val="2D5EC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@</a:t>
            </a:r>
            <a:r>
              <a:rPr lang="it-IT" sz="2400" b="1" dirty="0" err="1" smtClean="0">
                <a:solidFill>
                  <a:srgbClr val="2D5EC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EUSmartCities</a:t>
            </a:r>
            <a:endParaRPr lang="de-DE" sz="2400" b="1" dirty="0">
              <a:solidFill>
                <a:srgbClr val="67A91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" name="Rectangle 11"/>
          <p:cNvSpPr>
            <a:spLocks noChangeArrowheads="1"/>
          </p:cNvSpPr>
          <p:nvPr/>
        </p:nvSpPr>
        <p:spPr bwMode="auto">
          <a:xfrm>
            <a:off x="-11230" y="941848"/>
            <a:ext cx="9144000" cy="2196361"/>
          </a:xfrm>
          <a:prstGeom prst="rect">
            <a:avLst/>
          </a:prstGeom>
          <a:gradFill>
            <a:gsLst>
              <a:gs pos="25000">
                <a:srgbClr val="BDDEFF">
                  <a:alpha val="75000"/>
                </a:srgbClr>
              </a:gs>
              <a:gs pos="0">
                <a:srgbClr val="BDDEFF">
                  <a:alpha val="0"/>
                </a:srgbClr>
              </a:gs>
              <a:gs pos="100000">
                <a:srgbClr val="99CCFF"/>
              </a:gs>
            </a:gsLst>
            <a:lin ang="10800000" scaled="0"/>
          </a:gradFill>
          <a:ln>
            <a:noFill/>
          </a:ln>
        </p:spPr>
        <p:txBody>
          <a:bodyPr lIns="180000" tIns="0" rIns="180000" bIns="72000">
            <a:spAutoFit/>
          </a:bodyPr>
          <a:lstStyle/>
          <a:p>
            <a:pPr marL="36000">
              <a:defRPr/>
            </a:pPr>
            <a:endParaRPr lang="en-GB" sz="800" b="1" dirty="0">
              <a:solidFill>
                <a:srgbClr val="2D5EC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000">
              <a:spcBef>
                <a:spcPts val="1200"/>
              </a:spcBef>
              <a:defRPr/>
            </a:pPr>
            <a:r>
              <a:rPr lang="en-GB" sz="6000" b="1" dirty="0">
                <a:solidFill>
                  <a:srgbClr val="FFFFF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Thank you!</a:t>
            </a:r>
          </a:p>
          <a:p>
            <a:pPr marL="36000">
              <a:defRPr/>
            </a:pPr>
            <a:endParaRPr lang="en-GB" sz="300" b="1" dirty="0">
              <a:solidFill>
                <a:srgbClr val="2D5EC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000">
              <a:spcBef>
                <a:spcPts val="600"/>
              </a:spcBef>
              <a:spcAft>
                <a:spcPts val="600"/>
              </a:spcAft>
              <a:defRPr/>
            </a:pPr>
            <a:r>
              <a:rPr lang="en-GB" sz="2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Magdalena-Andreea.STRACHINESCU-OLTEANU@ec.europa.eu</a:t>
            </a:r>
          </a:p>
          <a:p>
            <a:pPr marL="36000">
              <a:spcBef>
                <a:spcPts val="600"/>
              </a:spcBef>
              <a:spcAft>
                <a:spcPts val="600"/>
              </a:spcAft>
              <a:defRPr/>
            </a:pPr>
            <a:r>
              <a:rPr lang="en-GB" sz="2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@</a:t>
            </a:r>
            <a:r>
              <a:rPr lang="en-GB" sz="21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stracma</a:t>
            </a:r>
            <a:endParaRPr lang="en-GB" sz="2100" b="1" dirty="0">
              <a:solidFill>
                <a:srgbClr val="2D5EC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0" name="Rectangle 259"/>
          <p:cNvSpPr/>
          <p:nvPr/>
        </p:nvSpPr>
        <p:spPr bwMode="auto">
          <a:xfrm>
            <a:off x="0" y="0"/>
            <a:ext cx="9144000" cy="957263"/>
          </a:xfrm>
          <a:prstGeom prst="rect">
            <a:avLst/>
          </a:prstGeom>
          <a:solidFill>
            <a:srgbClr val="0F54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solidFill>
                <a:srgbClr val="FFFFFF"/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3949200" y="244800"/>
            <a:ext cx="1440000" cy="6630663"/>
            <a:chOff x="3949200" y="244800"/>
            <a:chExt cx="1440000" cy="6630663"/>
          </a:xfrm>
        </p:grpSpPr>
        <p:pic>
          <p:nvPicPr>
            <p:cNvPr id="14" name="Picture 1" descr="U:\001 SUBJECT MATTERS\003 SET-Plan\017 EIP SCC - Smart Cities and Communities\Pictures\EC Logo\EN\LOGO CE_Vertical_EN_quadri_LR.png"/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49200" y="244800"/>
              <a:ext cx="1440000" cy="9998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Foliennummernplatzhalter 4"/>
            <p:cNvSpPr txBox="1">
              <a:spLocks/>
            </p:cNvSpPr>
            <p:nvPr/>
          </p:nvSpPr>
          <p:spPr bwMode="auto">
            <a:xfrm>
              <a:off x="4257000" y="6659563"/>
              <a:ext cx="630000" cy="215900"/>
            </a:xfrm>
            <a:prstGeom prst="rect">
              <a:avLst/>
            </a:prstGeom>
            <a:solidFill>
              <a:srgbClr val="004494"/>
            </a:solidFill>
            <a:ln>
              <a:noFill/>
            </a:ln>
            <a:effectLst/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>
              <a:defPPr>
                <a:defRPr lang="en-GB"/>
              </a:defPPr>
              <a:lvl1pPr algn="r" rtl="0" fontAlgn="base">
                <a:spcBef>
                  <a:spcPct val="0"/>
                </a:spcBef>
                <a:spcAft>
                  <a:spcPct val="0"/>
                </a:spcAft>
                <a:defRPr sz="14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0F5494"/>
                  </a:solidFill>
                  <a:latin typeface="Verdana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0F5494"/>
                  </a:solidFill>
                  <a:latin typeface="Verdana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0F5494"/>
                  </a:solidFill>
                  <a:latin typeface="Verdana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0F5494"/>
                  </a:solidFill>
                  <a:latin typeface="Verdan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3000" kern="1200">
                  <a:solidFill>
                    <a:srgbClr val="0F5494"/>
                  </a:solidFill>
                  <a:latin typeface="Verdan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3000" kern="1200">
                  <a:solidFill>
                    <a:srgbClr val="0F5494"/>
                  </a:solidFill>
                  <a:latin typeface="Verdan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3000" kern="1200">
                  <a:solidFill>
                    <a:srgbClr val="0F5494"/>
                  </a:solidFill>
                  <a:latin typeface="Verdan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3000" kern="1200">
                  <a:solidFill>
                    <a:srgbClr val="0F5494"/>
                  </a:solidFill>
                  <a:latin typeface="Verdana" pitchFamily="34" charset="0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fld id="{7550DAC1-3237-4742-8D5C-705167448467}" type="slidenum">
                <a:rPr lang="en-GB" smtClean="0">
                  <a:solidFill>
                    <a:srgbClr val="FFFFFF"/>
                  </a:solidFill>
                </a:rPr>
                <a:pPr algn="ctr">
                  <a:defRPr/>
                </a:pPr>
                <a:t>46</a:t>
              </a:fld>
              <a:endParaRPr lang="en-GB" dirty="0">
                <a:solidFill>
                  <a:srgbClr val="FFFFFF"/>
                </a:solidFill>
              </a:endParaRPr>
            </a:p>
          </p:txBody>
        </p:sp>
      </p:grpSp>
      <p:pic>
        <p:nvPicPr>
          <p:cNvPr id="1026" name="Picture 2" descr="U:\001 SUBJECT MATTERS\003 SET-Plan\017 EIP SCC - Smart Cities and Communities\Pictures\General\TwitterWhite.pn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045" y="2745185"/>
            <a:ext cx="363096" cy="29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U:\001 SUBJECT MATTERS\003 SET-Plan\017 EIP SCC - Smart Cities and Communities\Pictures\General\TwitterBlue.pn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1112" y="6120375"/>
            <a:ext cx="363096" cy="29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3429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">
  <a:themeElements>
    <a:clrScheme name="Slide_Master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lide_Master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3175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1200" b="0" i="0" u="none" strike="noStrike" cap="none" normalizeH="0" baseline="0" smtClean="0">
            <a:ln>
              <a:noFill/>
            </a:ln>
            <a:solidFill>
              <a:srgbClr val="0F5494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3175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1200" b="0" i="0" u="none" strike="noStrike" cap="none" normalizeH="0" baseline="0" smtClean="0">
            <a:ln>
              <a:noFill/>
            </a:ln>
            <a:solidFill>
              <a:srgbClr val="0F5494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Slide_Mas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Slide_Master">
  <a:themeElements>
    <a:clrScheme name="2_Slide_Master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Slide_Master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358775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3000" b="0" i="0" u="none" strike="noStrike" cap="none" normalizeH="0" baseline="0" smtClean="0">
            <a:ln>
              <a:noFill/>
            </a:ln>
            <a:solidFill>
              <a:srgbClr val="0F5494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358775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3000" b="0" i="0" u="none" strike="noStrike" cap="none" normalizeH="0" baseline="0" smtClean="0">
            <a:ln>
              <a:noFill/>
            </a:ln>
            <a:solidFill>
              <a:srgbClr val="0F5494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2_Slide_Mas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lide_Maste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lide_Maste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lide_Maste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lide_Maste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lide_Maste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Slide_Maste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Slide_Maste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Slide_Maste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Slide_Maste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Slide_Maste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Slide_Maste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Slide_Master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E6AFE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F0D4F6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lide_Master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6AA34"/>
        </a:accent1>
        <a:accent2>
          <a:srgbClr val="00AFEC"/>
        </a:accent2>
        <a:accent3>
          <a:srgbClr val="FFFFFF"/>
        </a:accent3>
        <a:accent4>
          <a:srgbClr val="000000"/>
        </a:accent4>
        <a:accent5>
          <a:srgbClr val="FAD2AE"/>
        </a:accent5>
        <a:accent6>
          <a:srgbClr val="009ED6"/>
        </a:accent6>
        <a:hlink>
          <a:srgbClr val="E52E87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3_Slide_Master">
  <a:themeElements>
    <a:clrScheme name="2_Slide_Master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Slide_Master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358775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3000" b="0" i="0" u="none" strike="noStrike" cap="none" normalizeH="0" baseline="0" smtClean="0">
            <a:ln>
              <a:noFill/>
            </a:ln>
            <a:solidFill>
              <a:srgbClr val="0F5494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358775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3000" b="0" i="0" u="none" strike="noStrike" cap="none" normalizeH="0" baseline="0" smtClean="0">
            <a:ln>
              <a:noFill/>
            </a:ln>
            <a:solidFill>
              <a:srgbClr val="0F5494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2_Slide_Mas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lide_Maste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lide_Maste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lide_Maste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lide_Maste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lide_Maste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Slide_Maste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Slide_Maste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Slide_Maste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Slide_Maste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Slide_Maste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Slide_Maste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Slide_Master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E6AFE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F0D4F6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lide_Master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6AA34"/>
        </a:accent1>
        <a:accent2>
          <a:srgbClr val="00AFEC"/>
        </a:accent2>
        <a:accent3>
          <a:srgbClr val="FFFFFF"/>
        </a:accent3>
        <a:accent4>
          <a:srgbClr val="000000"/>
        </a:accent4>
        <a:accent5>
          <a:srgbClr val="FAD2AE"/>
        </a:accent5>
        <a:accent6>
          <a:srgbClr val="009ED6"/>
        </a:accent6>
        <a:hlink>
          <a:srgbClr val="E52E87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4_Slide_Master">
  <a:themeElements>
    <a:clrScheme name="2_Slide_Master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Slide_Master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358775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3000" b="0" i="0" u="none" strike="noStrike" cap="none" normalizeH="0" baseline="0" smtClean="0">
            <a:ln>
              <a:noFill/>
            </a:ln>
            <a:solidFill>
              <a:srgbClr val="0F5494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358775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3000" b="0" i="0" u="none" strike="noStrike" cap="none" normalizeH="0" baseline="0" smtClean="0">
            <a:ln>
              <a:noFill/>
            </a:ln>
            <a:solidFill>
              <a:srgbClr val="0F5494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2_Slide_Mas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lide_Maste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lide_Maste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lide_Maste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lide_Maste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lide_Maste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Slide_Maste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Slide_Maste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Slide_Maste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Slide_Maste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Slide_Maste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Slide_Maste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Slide_Master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E6AFE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F0D4F6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lide_Master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6AA34"/>
        </a:accent1>
        <a:accent2>
          <a:srgbClr val="00AFEC"/>
        </a:accent2>
        <a:accent3>
          <a:srgbClr val="FFFFFF"/>
        </a:accent3>
        <a:accent4>
          <a:srgbClr val="000000"/>
        </a:accent4>
        <a:accent5>
          <a:srgbClr val="FAD2AE"/>
        </a:accent5>
        <a:accent6>
          <a:srgbClr val="009ED6"/>
        </a:accent6>
        <a:hlink>
          <a:srgbClr val="E52E87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5_Slide_Master">
  <a:themeElements>
    <a:clrScheme name="2_Slide_Master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Slide_Master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358775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3000" b="0" i="0" u="none" strike="noStrike" cap="none" normalizeH="0" baseline="0" smtClean="0">
            <a:ln>
              <a:noFill/>
            </a:ln>
            <a:solidFill>
              <a:srgbClr val="0F5494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358775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3000" b="0" i="0" u="none" strike="noStrike" cap="none" normalizeH="0" baseline="0" smtClean="0">
            <a:ln>
              <a:noFill/>
            </a:ln>
            <a:solidFill>
              <a:srgbClr val="0F5494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2_Slide_Mas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lide_Maste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lide_Maste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lide_Maste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lide_Maste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lide_Maste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Slide_Maste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Slide_Maste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Slide_Maste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Slide_Maste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Slide_Maste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Slide_Maste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Slide_Master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E6AFE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F0D4F6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lide_Master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6AA34"/>
        </a:accent1>
        <a:accent2>
          <a:srgbClr val="00AFEC"/>
        </a:accent2>
        <a:accent3>
          <a:srgbClr val="FFFFFF"/>
        </a:accent3>
        <a:accent4>
          <a:srgbClr val="000000"/>
        </a:accent4>
        <a:accent5>
          <a:srgbClr val="FAD2AE"/>
        </a:accent5>
        <a:accent6>
          <a:srgbClr val="009ED6"/>
        </a:accent6>
        <a:hlink>
          <a:srgbClr val="E52E87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6_Slide_Master">
  <a:themeElements>
    <a:clrScheme name="2_Slide_Master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Slide_Master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358775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3000" b="0" i="0" u="none" strike="noStrike" cap="none" normalizeH="0" baseline="0" smtClean="0">
            <a:ln>
              <a:noFill/>
            </a:ln>
            <a:solidFill>
              <a:srgbClr val="0F5494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358775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3000" b="0" i="0" u="none" strike="noStrike" cap="none" normalizeH="0" baseline="0" smtClean="0">
            <a:ln>
              <a:noFill/>
            </a:ln>
            <a:solidFill>
              <a:srgbClr val="0F5494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2_Slide_Mas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lide_Maste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lide_Maste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lide_Maste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lide_Maste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lide_Maste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Slide_Maste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Slide_Maste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Slide_Maste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Slide_Maste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Slide_Maste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Slide_Maste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Slide_Master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E6AFE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F0D4F6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lide_Master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6AA34"/>
        </a:accent1>
        <a:accent2>
          <a:srgbClr val="00AFEC"/>
        </a:accent2>
        <a:accent3>
          <a:srgbClr val="FFFFFF"/>
        </a:accent3>
        <a:accent4>
          <a:srgbClr val="000000"/>
        </a:accent4>
        <a:accent5>
          <a:srgbClr val="FAD2AE"/>
        </a:accent5>
        <a:accent6>
          <a:srgbClr val="009ED6"/>
        </a:accent6>
        <a:hlink>
          <a:srgbClr val="E52E87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7_Slide_Master">
  <a:themeElements>
    <a:clrScheme name="2_Slide_Master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Slide_Master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358775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3000" b="0" i="0" u="none" strike="noStrike" cap="none" normalizeH="0" baseline="0" smtClean="0">
            <a:ln>
              <a:noFill/>
            </a:ln>
            <a:solidFill>
              <a:srgbClr val="0F5494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358775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3000" b="0" i="0" u="none" strike="noStrike" cap="none" normalizeH="0" baseline="0" smtClean="0">
            <a:ln>
              <a:noFill/>
            </a:ln>
            <a:solidFill>
              <a:srgbClr val="0F5494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2_Slide_Mas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lide_Maste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lide_Maste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lide_Maste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lide_Maste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lide_Maste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Slide_Maste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Slide_Maste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Slide_Maste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Slide_Maste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Slide_Maste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Slide_Maste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Slide_Master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E6AFE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F0D4F6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lide_Master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6AA34"/>
        </a:accent1>
        <a:accent2>
          <a:srgbClr val="00AFEC"/>
        </a:accent2>
        <a:accent3>
          <a:srgbClr val="FFFFFF"/>
        </a:accent3>
        <a:accent4>
          <a:srgbClr val="000000"/>
        </a:accent4>
        <a:accent5>
          <a:srgbClr val="FAD2AE"/>
        </a:accent5>
        <a:accent6>
          <a:srgbClr val="009ED6"/>
        </a:accent6>
        <a:hlink>
          <a:srgbClr val="E52E87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8_Slide_Master">
  <a:themeElements>
    <a:clrScheme name="1_Slide_Master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Slide_Master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358775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3000" b="0" i="0" u="none" strike="noStrike" cap="none" normalizeH="0" baseline="0" smtClean="0">
            <a:ln>
              <a:noFill/>
            </a:ln>
            <a:solidFill>
              <a:srgbClr val="0F5494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358775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3000" b="0" i="0" u="none" strike="noStrike" cap="none" normalizeH="0" baseline="0" smtClean="0">
            <a:ln>
              <a:noFill/>
            </a:ln>
            <a:solidFill>
              <a:srgbClr val="0F5494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1_Slide_Mas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lide_Maste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lide_Maste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lide_Maste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lide_Maste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lide_Maste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lide_Maste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lide_Maste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lide_Maste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lide_Maste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lide_Maste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lide_Maste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lide_Master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E6AFE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F0D4F6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lide_Master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6AA34"/>
        </a:accent1>
        <a:accent2>
          <a:srgbClr val="00AFEC"/>
        </a:accent2>
        <a:accent3>
          <a:srgbClr val="FFFFFF"/>
        </a:accent3>
        <a:accent4>
          <a:srgbClr val="000000"/>
        </a:accent4>
        <a:accent5>
          <a:srgbClr val="FAD2AE"/>
        </a:accent5>
        <a:accent6>
          <a:srgbClr val="009ED6"/>
        </a:accent6>
        <a:hlink>
          <a:srgbClr val="E52E87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1_Slide_Master">
  <a:themeElements>
    <a:clrScheme name="1_Slide_Master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Slide_Master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358775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3000" b="0" i="0" u="none" strike="noStrike" cap="none" normalizeH="0" baseline="0" smtClean="0">
            <a:ln>
              <a:noFill/>
            </a:ln>
            <a:solidFill>
              <a:srgbClr val="0F5494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358775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3000" b="0" i="0" u="none" strike="noStrike" cap="none" normalizeH="0" baseline="0" smtClean="0">
            <a:ln>
              <a:noFill/>
            </a:ln>
            <a:solidFill>
              <a:srgbClr val="0F5494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1_Slide_Mas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lide_Maste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lide_Maste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lide_Maste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lide_Maste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lide_Maste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lide_Maste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lide_Maste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lide_Maste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lide_Maste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lide_Maste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lide_Maste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lide_Master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E6AFE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F0D4F6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lide_Master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6AA34"/>
        </a:accent1>
        <a:accent2>
          <a:srgbClr val="00AFEC"/>
        </a:accent2>
        <a:accent3>
          <a:srgbClr val="FFFFFF"/>
        </a:accent3>
        <a:accent4>
          <a:srgbClr val="000000"/>
        </a:accent4>
        <a:accent5>
          <a:srgbClr val="FAD2AE"/>
        </a:accent5>
        <a:accent6>
          <a:srgbClr val="009ED6"/>
        </a:accent6>
        <a:hlink>
          <a:srgbClr val="E52E87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9_Slide_Master">
  <a:themeElements>
    <a:clrScheme name="2_Slide_Master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Slide_Master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358775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3000" b="0" i="0" u="none" strike="noStrike" cap="none" normalizeH="0" baseline="0" smtClean="0">
            <a:ln>
              <a:noFill/>
            </a:ln>
            <a:solidFill>
              <a:srgbClr val="0F5494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358775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3000" b="0" i="0" u="none" strike="noStrike" cap="none" normalizeH="0" baseline="0" smtClean="0">
            <a:ln>
              <a:noFill/>
            </a:ln>
            <a:solidFill>
              <a:srgbClr val="0F5494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2_Slide_Mas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lide_Maste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lide_Maste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lide_Maste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lide_Maste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lide_Maste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Slide_Maste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Slide_Maste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Slide_Maste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Slide_Maste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Slide_Maste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Slide_Maste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Slide_Master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E6AFE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F0D4F6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lide_Master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6AA34"/>
        </a:accent1>
        <a:accent2>
          <a:srgbClr val="00AFEC"/>
        </a:accent2>
        <a:accent3>
          <a:srgbClr val="FFFFFF"/>
        </a:accent3>
        <a:accent4>
          <a:srgbClr val="000000"/>
        </a:accent4>
        <a:accent5>
          <a:srgbClr val="FAD2AE"/>
        </a:accent5>
        <a:accent6>
          <a:srgbClr val="009ED6"/>
        </a:accent6>
        <a:hlink>
          <a:srgbClr val="E52E87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10_Slide_Master">
  <a:themeElements>
    <a:clrScheme name="1_Slide_Master 1">
      <a:dk1>
        <a:srgbClr val="0065A3"/>
      </a:dk1>
      <a:lt1>
        <a:srgbClr val="FFFFFF"/>
      </a:lt1>
      <a:dk2>
        <a:srgbClr val="00497F"/>
      </a:dk2>
      <a:lt2>
        <a:srgbClr val="CCCCCC"/>
      </a:lt2>
      <a:accent1>
        <a:srgbClr val="669999"/>
      </a:accent1>
      <a:accent2>
        <a:srgbClr val="009FE3"/>
      </a:accent2>
      <a:accent3>
        <a:srgbClr val="FFFFFF"/>
      </a:accent3>
      <a:accent4>
        <a:srgbClr val="00558B"/>
      </a:accent4>
      <a:accent5>
        <a:srgbClr val="B8CACA"/>
      </a:accent5>
      <a:accent6>
        <a:srgbClr val="0090CE"/>
      </a:accent6>
      <a:hlink>
        <a:srgbClr val="E65028"/>
      </a:hlink>
      <a:folHlink>
        <a:srgbClr val="833438"/>
      </a:folHlink>
    </a:clrScheme>
    <a:fontScheme name="Slide_Master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3175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200" b="0" i="0" u="none" strike="noStrike" cap="none" normalizeH="0" baseline="0" smtClean="0">
            <a:ln>
              <a:noFill/>
            </a:ln>
            <a:solidFill>
              <a:srgbClr val="0F5494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3175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200" b="0" i="0" u="none" strike="noStrike" cap="none" normalizeH="0" baseline="0" smtClean="0">
            <a:ln>
              <a:noFill/>
            </a:ln>
            <a:solidFill>
              <a:srgbClr val="0F5494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Slide_Mas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1">
        <a:dk1>
          <a:srgbClr val="0F5494"/>
        </a:dk1>
        <a:lt1>
          <a:srgbClr val="FFFFFF"/>
        </a:lt1>
        <a:dk2>
          <a:srgbClr val="FFD624"/>
        </a:dk2>
        <a:lt2>
          <a:srgbClr val="808080"/>
        </a:lt2>
        <a:accent1>
          <a:srgbClr val="EE8032"/>
        </a:accent1>
        <a:accent2>
          <a:srgbClr val="009FBA"/>
        </a:accent2>
        <a:accent3>
          <a:srgbClr val="FFFFFF"/>
        </a:accent3>
        <a:accent4>
          <a:srgbClr val="0B467E"/>
        </a:accent4>
        <a:accent5>
          <a:srgbClr val="F5C0AD"/>
        </a:accent5>
        <a:accent6>
          <a:srgbClr val="0090A8"/>
        </a:accent6>
        <a:hlink>
          <a:srgbClr val="C000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lide_Master 1">
        <a:dk1>
          <a:srgbClr val="0065A3"/>
        </a:dk1>
        <a:lt1>
          <a:srgbClr val="FFFFFF"/>
        </a:lt1>
        <a:dk2>
          <a:srgbClr val="00497F"/>
        </a:dk2>
        <a:lt2>
          <a:srgbClr val="CCCCCC"/>
        </a:lt2>
        <a:accent1>
          <a:srgbClr val="669999"/>
        </a:accent1>
        <a:accent2>
          <a:srgbClr val="009FE3"/>
        </a:accent2>
        <a:accent3>
          <a:srgbClr val="FFFFFF"/>
        </a:accent3>
        <a:accent4>
          <a:srgbClr val="00558B"/>
        </a:accent4>
        <a:accent5>
          <a:srgbClr val="B8CACA"/>
        </a:accent5>
        <a:accent6>
          <a:srgbClr val="0090CE"/>
        </a:accent6>
        <a:hlink>
          <a:srgbClr val="E65028"/>
        </a:hlink>
        <a:folHlink>
          <a:srgbClr val="83343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11_Slide_Master">
  <a:themeElements>
    <a:clrScheme name="Slide_Master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lide_Master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3175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200" b="0" i="0" u="none" strike="noStrike" cap="none" normalizeH="0" baseline="0" smtClean="0">
            <a:ln>
              <a:noFill/>
            </a:ln>
            <a:solidFill>
              <a:srgbClr val="0F5494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3175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200" b="0" i="0" u="none" strike="noStrike" cap="none" normalizeH="0" baseline="0" smtClean="0">
            <a:ln>
              <a:noFill/>
            </a:ln>
            <a:solidFill>
              <a:srgbClr val="0F5494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Slide_Mas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1203</TotalTime>
  <Words>2019</Words>
  <Application>Microsoft Office PowerPoint</Application>
  <PresentationFormat>On-screen Show (4:3)</PresentationFormat>
  <Paragraphs>598</Paragraphs>
  <Slides>46</Slides>
  <Notes>46</Notes>
  <HiddenSlides>0</HiddenSlides>
  <MMClips>0</MMClips>
  <ScaleCrop>false</ScaleCrop>
  <HeadingPairs>
    <vt:vector size="6" baseType="variant">
      <vt:variant>
        <vt:lpstr>Theme</vt:lpstr>
      </vt:variant>
      <vt:variant>
        <vt:i4>13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60" baseType="lpstr">
      <vt:lpstr>blank</vt:lpstr>
      <vt:lpstr>2_Slide_Master</vt:lpstr>
      <vt:lpstr>3_Slide_Master</vt:lpstr>
      <vt:lpstr>4_Slide_Master</vt:lpstr>
      <vt:lpstr>5_Slide_Master</vt:lpstr>
      <vt:lpstr>6_Slide_Master</vt:lpstr>
      <vt:lpstr>7_Slide_Master</vt:lpstr>
      <vt:lpstr>Office Theme</vt:lpstr>
      <vt:lpstr>8_Slide_Master</vt:lpstr>
      <vt:lpstr>1_Slide_Master</vt:lpstr>
      <vt:lpstr>9_Slide_Master</vt:lpstr>
      <vt:lpstr>10_Slide_Master</vt:lpstr>
      <vt:lpstr>11_Slide_Master</vt:lpstr>
      <vt:lpstr>Chart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Smart Cities and Communities (EIP-SCC)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Lighthouse projects - General concept: </vt:lpstr>
      <vt:lpstr>Lighthouse projects – aims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European Fund for Strategic Investments (EFSI) (Juncker Plan)</vt:lpstr>
      <vt:lpstr>PowerPoint Presentation</vt:lpstr>
      <vt:lpstr>EU Cohesion Policy 2014-2020: 1/3 of the EU budget</vt:lpstr>
      <vt:lpstr>Cohesion Policy Funding 2014-2020 (€ 356.5 bn)</vt:lpstr>
      <vt:lpstr>Budget allocations per Member State (2014-2020)</vt:lpstr>
      <vt:lpstr> What measures and  ERDF and CF expected results?</vt:lpstr>
      <vt:lpstr> What measures and  ERDF and CF expected results?</vt:lpstr>
      <vt:lpstr>PowerPoint Presentation</vt:lpstr>
      <vt:lpstr>PowerPoint Presentation</vt:lpstr>
      <vt:lpstr>15th CIVITAS FORUM Conference 2017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Next relevant events (6/6)</vt:lpstr>
      <vt:lpstr>PowerPoint Presentation</vt:lpstr>
    </vt:vector>
  </TitlesOfParts>
  <Company>European Commission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MAUTONE Orsola Irene (EASME)</dc:creator>
  <cp:lastModifiedBy>STRACHINESCU OLTEANU Magdalena Andreea (ENER)</cp:lastModifiedBy>
  <cp:revision>114</cp:revision>
  <cp:lastPrinted>2017-09-13T15:35:19Z</cp:lastPrinted>
  <dcterms:created xsi:type="dcterms:W3CDTF">2016-11-17T15:05:07Z</dcterms:created>
  <dcterms:modified xsi:type="dcterms:W3CDTF">2017-09-13T15:41:45Z</dcterms:modified>
</cp:coreProperties>
</file>